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1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3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268760"/>
            <a:ext cx="8640960" cy="3744415"/>
          </a:xfrm>
        </p:spPr>
        <p:txBody>
          <a:bodyPr>
            <a:normAutofit fontScale="90000"/>
          </a:bodyPr>
          <a:lstStyle/>
          <a:p>
            <a:r>
              <a:rPr lang="uk-UA" sz="5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ПРОТИДІЯ ЗЛОЧИННОСТІ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к.ю.н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доцент Лукашевич Сергій Юрійович</a:t>
            </a:r>
            <a:b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к.ю.н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доцент      Ткачова Олена Вікторівна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91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біологічно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обумовлені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статево-вікові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нервової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темперамент, задатки,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інстинкти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неусвідомлені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потяги,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Вони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виражають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психофізіологічні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нейропсихологічні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людьми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головного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мозку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нервової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психікою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неповторним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стилем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навколишнього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довкола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46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перебігу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пам’яті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уваги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відчуттів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сприйняття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почуттів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залежать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характеру і манера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45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вироблені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звички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фіксовані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настанови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Засвоєний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утвореннях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другого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вагоме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закріпленні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звичних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68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охоплює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бажання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ідеали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світогляд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втілені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світогляд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ієрархія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значущих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домінуючих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виражає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ставлення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приписів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кримінально-правових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заборон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детермінують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шляхів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86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є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і особу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злочинця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тяжкість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вини,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одноосібне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групове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форма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співучасті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чисельність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склад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посягань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ролей,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членами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час, обстановка,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знаряддя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інтенсивність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судимість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характеристика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попереднього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покарання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психоневрологічному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наркологічному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анамнез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обтяжуючі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пом’якшуючі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вину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експертиз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розлади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осудності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покарання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48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20000"/>
          </a:bodyPr>
          <a:lstStyle/>
          <a:p>
            <a:pPr marL="0" indent="539750" algn="just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Типологія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лежить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розчленування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узагальненої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ідеалізованої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типу.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39750" algn="just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Типологія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спирається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злочинців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закономірний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Типологія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вимагає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виокремлення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винятку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пізнання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39750" algn="just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Найважливішою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типології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те,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перша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друга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поряд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пояснення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розкрити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причини,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закономірності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зародження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(Ю. М.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нтонян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2004).</a:t>
            </a:r>
          </a:p>
        </p:txBody>
      </p:sp>
    </p:spTree>
    <p:extLst>
      <p:ext uri="{BB962C8B-B14F-4D97-AF65-F5344CB8AC3E}">
        <p14:creationId xmlns:p14="http://schemas.microsoft.com/office/powerpoint/2010/main" val="164101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Поняття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жертви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злочину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жертв.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жертвою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заподіяно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шкоду.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776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8640960" cy="5760640"/>
          </a:xfrm>
        </p:spPr>
        <p:txBody>
          <a:bodyPr>
            <a:normAutofit fontScale="85000" lnSpcReduction="10000"/>
          </a:bodyPr>
          <a:lstStyle/>
          <a:p>
            <a:pPr marL="0" indent="539750" algn="just">
              <a:lnSpc>
                <a:spcPct val="12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жертви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віктимологія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виходить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заподіяної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опосередкованої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числа жертв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поряд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постраждалими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рикошетних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жертв. До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перебували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жертвою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родинних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страждають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опосередковано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сім’я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етнічна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релігійна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конфесія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555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933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Рикошетні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жертви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відчувають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страждання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симптоми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ускладнень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жертви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Члени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жертв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вбивств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подружжя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зґвалтованих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жінок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батьки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пограбованих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підлітків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родичі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потерпілих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крадіжок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подібні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симптоми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непрямої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віктимізації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само, як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прямі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жертви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45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жертви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злочину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53975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віктимології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методикою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жертви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входять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соціально-демографічні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(стать,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сімейний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кримінально-правові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(роль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жертви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генезисі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криміногенної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соціально-рольова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себе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громадянина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сім’янина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члена трудового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морально-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ставлення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ставленні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громадянських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оточуючих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людей, себе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Сюди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ж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кримінально-правова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особи,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потерпілий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зазвичай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з’являється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кримінально-правових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Є.М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Моісеєв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О.М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Джужа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Василевич, 2006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О.С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Стеблинська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2014).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685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40960" cy="5760640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1.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засади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Особа злочинця та жертви</a:t>
            </a:r>
            <a:r>
              <a:rPr lang="ru-RU" dirty="0">
                <a:cs typeface="Aharoni" panose="02010803020104030203" pitchFamily="2" charset="-79"/>
              </a:rPr>
              <a:t/>
            </a:r>
            <a:br>
              <a:rPr lang="ru-RU" dirty="0">
                <a:cs typeface="Aharoni" panose="02010803020104030203" pitchFamily="2" charset="-79"/>
              </a:rPr>
            </a:br>
            <a:endParaRPr lang="ru-RU" dirty="0"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8799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жертв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вітчизняній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панує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Є.М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Моісеєв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О.М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Джужа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Василевич, 2006;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О.С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Стеблинська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2014),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основу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віктимності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узагальненому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віктимну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деформацію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віктимність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вікову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віктимність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віктимну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виокремити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типів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жертв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93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випадкова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жертва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 особа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Взаємовідносини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жертвою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злочинцем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залежать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бажання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65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жертва з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незначним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ступенем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нормальних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 факторах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віктимність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несприятливої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335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жертва з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підвищеним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ступенем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віктимних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належать два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жертв: а)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жертви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необережних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коли характер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віктимність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б)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жертви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умисних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роль,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правоохоронних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воєнізованої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Жертвами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й особи,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віктимність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взаємовідносин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жертвою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злочинцем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спричинена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третіх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породили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Віктимність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виявитися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манерах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майбутньої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жертви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35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жертва з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високим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ступенем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морально-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деформація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відрізняється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стійкою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антисуспільною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схильністю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алкоголю,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статевою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розбещеністю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віктимність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зникає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 особа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577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Autofit/>
          </a:bodyPr>
          <a:lstStyle/>
          <a:p>
            <a:pPr marL="0" indent="53975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соціально-демографічному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кримінально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-правовому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потерпілі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класифікуються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низкою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рольовим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статусом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взаємовідносинами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злочинцем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статевою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належністю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морально-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психологічними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видом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заподіяної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тяжкістю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характером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мотивом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учинення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видами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ступенем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вини.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468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жертв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статтю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тому,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жертвами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й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характер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шкода.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жертв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віком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тому,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віктимність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неповнолітніх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похилого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зумовлює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віктимологічної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профілактики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Посадове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становище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професійна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зумовлювати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віктимність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часом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дедалі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актуальнішою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861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жертв за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морально-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передусім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характеристики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вказані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жертви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основою способу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приводом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найрізно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манітніші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морально-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потерпілих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</a:t>
            </a:r>
          </a:p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статева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розбещеність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схильність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вживання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алкогольних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напоїв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жадібність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деспотизм,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агресивність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грубість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боягузтво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жорстокість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недовірливість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пасивність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довірливість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до-</a:t>
            </a:r>
          </a:p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брота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некритичність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передбачуваність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моральна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стійкість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розсуд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тактовність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ввічливість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рішучість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хоробрість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хороша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зична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слабкість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проявляються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перешкоджати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жертв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запобіжної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віктимологічної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профілактики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118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476672"/>
            <a:ext cx="7200800" cy="1368152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8640960" cy="3505944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«особа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злочинця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й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Наукове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злочинця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жертви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жертв.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623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217443"/>
          </a:xfrm>
        </p:spPr>
        <p:txBody>
          <a:bodyPr>
            <a:normAutofit fontScale="62500" lnSpcReduction="20000"/>
          </a:bodyPr>
          <a:lstStyle/>
          <a:p>
            <a:pPr marL="0" indent="539750">
              <a:buNone/>
            </a:pPr>
            <a:r>
              <a:rPr lang="ru-RU" dirty="0"/>
              <a:t>У </a:t>
            </a:r>
            <a:r>
              <a:rPr lang="ru-RU" dirty="0" err="1"/>
              <a:t>кримінології</a:t>
            </a:r>
            <a:r>
              <a:rPr lang="ru-RU" dirty="0"/>
              <a:t> особа </a:t>
            </a:r>
            <a:r>
              <a:rPr lang="ru-RU" dirty="0" err="1"/>
              <a:t>злочинця</a:t>
            </a:r>
            <a:r>
              <a:rPr lang="ru-RU" dirty="0"/>
              <a:t> </a:t>
            </a:r>
            <a:r>
              <a:rPr lang="ru-RU" dirty="0" err="1"/>
              <a:t>вивчається</a:t>
            </a:r>
            <a:r>
              <a:rPr lang="ru-RU" dirty="0"/>
              <a:t> з теоретичною і </a:t>
            </a:r>
            <a:r>
              <a:rPr lang="ru-RU" dirty="0" smtClean="0"/>
              <a:t>прикладною </a:t>
            </a:r>
            <a:r>
              <a:rPr lang="ru-RU" dirty="0"/>
              <a:t>метою.</a:t>
            </a:r>
          </a:p>
          <a:p>
            <a:pPr marL="0" indent="539750">
              <a:buNone/>
            </a:pPr>
            <a:r>
              <a:rPr lang="ru-RU" dirty="0"/>
              <a:t>Для </a:t>
            </a:r>
            <a:r>
              <a:rPr lang="ru-RU" dirty="0" err="1"/>
              <a:t>теорії</a:t>
            </a:r>
            <a:r>
              <a:rPr lang="ru-RU" dirty="0"/>
              <a:t> </a:t>
            </a:r>
            <a:r>
              <a:rPr lang="ru-RU" dirty="0" err="1"/>
              <a:t>кримінології</a:t>
            </a:r>
            <a:r>
              <a:rPr lang="ru-RU" dirty="0"/>
              <a:t> </a:t>
            </a:r>
            <a:r>
              <a:rPr lang="ru-RU" dirty="0" err="1"/>
              <a:t>важливо</a:t>
            </a:r>
            <a:r>
              <a:rPr lang="ru-RU" dirty="0"/>
              <a:t> </a:t>
            </a:r>
            <a:r>
              <a:rPr lang="ru-RU" dirty="0" err="1"/>
              <a:t>розробити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«особа </a:t>
            </a:r>
            <a:r>
              <a:rPr lang="ru-RU" dirty="0" err="1" smtClean="0"/>
              <a:t>злочинця</a:t>
            </a:r>
            <a:r>
              <a:rPr lang="ru-RU" dirty="0"/>
              <a:t>», </a:t>
            </a:r>
            <a:r>
              <a:rPr lang="ru-RU" dirty="0" err="1"/>
              <a:t>здійснити</a:t>
            </a:r>
            <a:r>
              <a:rPr lang="ru-RU" dirty="0"/>
              <a:t> </a:t>
            </a:r>
            <a:r>
              <a:rPr lang="ru-RU" dirty="0" err="1"/>
              <a:t>структурний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 контингенту </a:t>
            </a:r>
            <a:r>
              <a:rPr lang="ru-RU" dirty="0" err="1"/>
              <a:t>злочинців</a:t>
            </a:r>
            <a:r>
              <a:rPr lang="ru-RU" dirty="0"/>
              <a:t> і </a:t>
            </a:r>
            <a:r>
              <a:rPr lang="ru-RU" dirty="0" err="1" smtClean="0"/>
              <a:t>дати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/>
              <a:t>характеристику, провести </a:t>
            </a:r>
            <a:r>
              <a:rPr lang="ru-RU" dirty="0" err="1"/>
              <a:t>класифікацію</a:t>
            </a:r>
            <a:r>
              <a:rPr lang="ru-RU" dirty="0"/>
              <a:t> і </a:t>
            </a:r>
            <a:r>
              <a:rPr lang="ru-RU" dirty="0" err="1"/>
              <a:t>типологію</a:t>
            </a:r>
            <a:r>
              <a:rPr lang="ru-RU" dirty="0"/>
              <a:t> </a:t>
            </a:r>
            <a:r>
              <a:rPr lang="ru-RU" dirty="0" err="1"/>
              <a:t>злочинців</a:t>
            </a:r>
            <a:r>
              <a:rPr lang="ru-RU" dirty="0" smtClean="0"/>
              <a:t>, </a:t>
            </a:r>
            <a:r>
              <a:rPr lang="ru-RU" dirty="0" err="1" smtClean="0"/>
              <a:t>з’ясувати</a:t>
            </a:r>
            <a:r>
              <a:rPr lang="ru-RU" dirty="0" smtClean="0"/>
              <a:t> </a:t>
            </a:r>
            <a:r>
              <a:rPr lang="ru-RU" dirty="0"/>
              <a:t>причини і </a:t>
            </a:r>
            <a:r>
              <a:rPr lang="ru-RU" dirty="0" err="1"/>
              <a:t>механізм</a:t>
            </a:r>
            <a:r>
              <a:rPr lang="ru-RU" dirty="0"/>
              <a:t> </a:t>
            </a:r>
            <a:r>
              <a:rPr lang="ru-RU" dirty="0" err="1"/>
              <a:t>становлення</a:t>
            </a:r>
            <a:r>
              <a:rPr lang="ru-RU" dirty="0"/>
              <a:t> людей на шлях </a:t>
            </a:r>
            <a:r>
              <a:rPr lang="ru-RU" dirty="0" err="1" smtClean="0"/>
              <a:t>вчинення</a:t>
            </a:r>
            <a:r>
              <a:rPr lang="ru-RU" dirty="0" smtClean="0"/>
              <a:t> </a:t>
            </a:r>
            <a:r>
              <a:rPr lang="ru-RU" dirty="0" err="1" smtClean="0"/>
              <a:t>злочинів</a:t>
            </a:r>
            <a:r>
              <a:rPr lang="ru-RU" dirty="0" smtClean="0"/>
              <a:t> </a:t>
            </a:r>
            <a:r>
              <a:rPr lang="ru-RU" dirty="0"/>
              <a:t>і подальше </a:t>
            </a:r>
            <a:r>
              <a:rPr lang="ru-RU" dirty="0" err="1"/>
              <a:t>заняття</a:t>
            </a:r>
            <a:r>
              <a:rPr lang="ru-RU" dirty="0"/>
              <a:t> систематичною </a:t>
            </a:r>
            <a:r>
              <a:rPr lang="ru-RU" dirty="0" err="1"/>
              <a:t>злочинною</a:t>
            </a:r>
            <a:r>
              <a:rPr lang="ru-RU" dirty="0"/>
              <a:t> </a:t>
            </a:r>
            <a:r>
              <a:rPr lang="ru-RU" dirty="0" err="1"/>
              <a:t>діяльністю</a:t>
            </a:r>
            <a:r>
              <a:rPr lang="ru-RU" dirty="0" smtClean="0"/>
              <a:t>. 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/>
              <a:t>того, </a:t>
            </a:r>
            <a:r>
              <a:rPr lang="ru-RU" dirty="0" err="1"/>
              <a:t>наукову</a:t>
            </a:r>
            <a:r>
              <a:rPr lang="ru-RU" dirty="0"/>
              <a:t> </a:t>
            </a:r>
            <a:r>
              <a:rPr lang="ru-RU" dirty="0" err="1"/>
              <a:t>цінність</a:t>
            </a:r>
            <a:r>
              <a:rPr lang="ru-RU" dirty="0"/>
              <a:t> </a:t>
            </a:r>
            <a:r>
              <a:rPr lang="ru-RU" dirty="0" err="1"/>
              <a:t>становлять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кримінологічні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/>
              <a:t>пояснюють</a:t>
            </a:r>
            <a:r>
              <a:rPr lang="ru-RU" dirty="0"/>
              <a:t> </a:t>
            </a:r>
            <a:r>
              <a:rPr lang="ru-RU" dirty="0" err="1"/>
              <a:t>закономірність</a:t>
            </a:r>
            <a:r>
              <a:rPr lang="ru-RU" dirty="0"/>
              <a:t> того, </a:t>
            </a:r>
            <a:r>
              <a:rPr lang="ru-RU" dirty="0" err="1"/>
              <a:t>що</a:t>
            </a:r>
            <a:r>
              <a:rPr lang="ru-RU" dirty="0"/>
              <a:t> люди </a:t>
            </a:r>
            <a:r>
              <a:rPr lang="ru-RU" dirty="0" err="1"/>
              <a:t>стають</a:t>
            </a:r>
            <a:r>
              <a:rPr lang="ru-RU" dirty="0"/>
              <a:t> </a:t>
            </a:r>
            <a:r>
              <a:rPr lang="ru-RU" dirty="0" err="1"/>
              <a:t>злочинцями</a:t>
            </a:r>
            <a:r>
              <a:rPr lang="ru-RU" dirty="0" smtClean="0"/>
              <a:t>. </a:t>
            </a:r>
          </a:p>
          <a:p>
            <a:pPr marL="0" indent="539750">
              <a:buNone/>
            </a:pPr>
            <a:r>
              <a:rPr lang="ru-RU" dirty="0" err="1" smtClean="0"/>
              <a:t>Прикладний</a:t>
            </a:r>
            <a:r>
              <a:rPr lang="ru-RU" dirty="0" smtClean="0"/>
              <a:t> </a:t>
            </a:r>
            <a:r>
              <a:rPr lang="ru-RU" dirty="0"/>
              <a:t>аспект </a:t>
            </a:r>
            <a:r>
              <a:rPr lang="ru-RU" dirty="0" err="1"/>
              <a:t>дослідження</a:t>
            </a:r>
            <a:r>
              <a:rPr lang="ru-RU" dirty="0"/>
              <a:t> особи </a:t>
            </a:r>
            <a:r>
              <a:rPr lang="ru-RU" dirty="0" err="1"/>
              <a:t>злочинця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у </a:t>
            </a:r>
            <a:r>
              <a:rPr lang="ru-RU" dirty="0" err="1" smtClean="0"/>
              <a:t>визначенні</a:t>
            </a:r>
            <a:r>
              <a:rPr lang="ru-RU" dirty="0" smtClean="0"/>
              <a:t> </a:t>
            </a:r>
            <a:r>
              <a:rPr lang="ru-RU" dirty="0" err="1"/>
              <a:t>експериментально-досвідним</a:t>
            </a:r>
            <a:r>
              <a:rPr lang="ru-RU" dirty="0"/>
              <a:t> шляхом </a:t>
            </a:r>
            <a:r>
              <a:rPr lang="ru-RU" dirty="0" err="1"/>
              <a:t>індивідуальних</a:t>
            </a:r>
            <a:r>
              <a:rPr lang="ru-RU" dirty="0"/>
              <a:t> </a:t>
            </a:r>
            <a:r>
              <a:rPr lang="ru-RU" dirty="0" err="1"/>
              <a:t>якостей</a:t>
            </a:r>
            <a:r>
              <a:rPr lang="ru-RU" dirty="0" smtClean="0"/>
              <a:t>, </a:t>
            </a:r>
            <a:r>
              <a:rPr lang="ru-RU" dirty="0" err="1" smtClean="0"/>
              <a:t>властивостей</a:t>
            </a:r>
            <a:r>
              <a:rPr lang="ru-RU" dirty="0"/>
              <a:t>, </a:t>
            </a:r>
            <a:r>
              <a:rPr lang="ru-RU" dirty="0" err="1"/>
              <a:t>психічних</a:t>
            </a:r>
            <a:r>
              <a:rPr lang="ru-RU" dirty="0"/>
              <a:t> </a:t>
            </a:r>
            <a:r>
              <a:rPr lang="ru-RU" dirty="0" err="1"/>
              <a:t>станів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вчинили </a:t>
            </a:r>
            <a:r>
              <a:rPr lang="ru-RU" dirty="0" err="1"/>
              <a:t>конкретні</a:t>
            </a:r>
            <a:r>
              <a:rPr lang="ru-RU" dirty="0"/>
              <a:t> </a:t>
            </a:r>
            <a:r>
              <a:rPr lang="ru-RU" dirty="0" err="1"/>
              <a:t>злочини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детермінуюче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і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 smtClean="0"/>
              <a:t>злочинної</a:t>
            </a:r>
            <a:r>
              <a:rPr lang="ru-RU" dirty="0" smtClean="0"/>
              <a:t> </a:t>
            </a:r>
            <a:r>
              <a:rPr lang="ru-RU" dirty="0" err="1"/>
              <a:t>поведінки</a:t>
            </a:r>
            <a:r>
              <a:rPr lang="ru-RU" dirty="0"/>
              <a:t>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конкретної</a:t>
            </a:r>
            <a:r>
              <a:rPr lang="ru-RU" dirty="0"/>
              <a:t> </a:t>
            </a:r>
            <a:r>
              <a:rPr lang="ru-RU" dirty="0" err="1"/>
              <a:t>життєвої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. </a:t>
            </a:r>
            <a:r>
              <a:rPr lang="ru-RU" dirty="0" err="1"/>
              <a:t>Крім</a:t>
            </a:r>
            <a:r>
              <a:rPr lang="ru-RU" dirty="0"/>
              <a:t> того</a:t>
            </a:r>
            <a:r>
              <a:rPr lang="ru-RU" dirty="0" smtClean="0"/>
              <a:t>, </a:t>
            </a:r>
            <a:r>
              <a:rPr lang="ru-RU" dirty="0" err="1" smtClean="0"/>
              <a:t>значний</a:t>
            </a:r>
            <a:r>
              <a:rPr lang="ru-RU" dirty="0" smtClean="0"/>
              <a:t> </a:t>
            </a:r>
            <a:r>
              <a:rPr lang="ru-RU" dirty="0" err="1"/>
              <a:t>практичний</a:t>
            </a:r>
            <a:r>
              <a:rPr lang="ru-RU" dirty="0"/>
              <a:t> </a:t>
            </a:r>
            <a:r>
              <a:rPr lang="ru-RU" dirty="0" err="1"/>
              <a:t>інтерес</a:t>
            </a:r>
            <a:r>
              <a:rPr lang="ru-RU" dirty="0"/>
              <a:t> </a:t>
            </a:r>
            <a:r>
              <a:rPr lang="ru-RU" dirty="0" err="1"/>
              <a:t>становлять</a:t>
            </a:r>
            <a:r>
              <a:rPr lang="ru-RU" dirty="0"/>
              <a:t> </a:t>
            </a:r>
            <a:r>
              <a:rPr lang="ru-RU" dirty="0" err="1"/>
              <a:t>прогнозування</a:t>
            </a:r>
            <a:r>
              <a:rPr lang="ru-RU" dirty="0"/>
              <a:t> </a:t>
            </a:r>
            <a:r>
              <a:rPr lang="ru-RU" dirty="0" err="1" smtClean="0"/>
              <a:t>індивідуальної</a:t>
            </a:r>
            <a:r>
              <a:rPr lang="ru-RU" dirty="0" smtClean="0"/>
              <a:t> </a:t>
            </a:r>
            <a:r>
              <a:rPr lang="ru-RU" dirty="0" err="1"/>
              <a:t>злочинної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, </a:t>
            </a:r>
            <a:r>
              <a:rPr lang="ru-RU" dirty="0" err="1"/>
              <a:t>розроблення</a:t>
            </a:r>
            <a:r>
              <a:rPr lang="ru-RU" dirty="0"/>
              <a:t> </a:t>
            </a:r>
            <a:r>
              <a:rPr lang="ru-RU" dirty="0" err="1"/>
              <a:t>ефективних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 smtClean="0"/>
              <a:t>виправлення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ресоціалізації</a:t>
            </a:r>
            <a:r>
              <a:rPr lang="ru-RU" dirty="0"/>
              <a:t> </a:t>
            </a:r>
            <a:r>
              <a:rPr lang="ru-RU" dirty="0" err="1"/>
              <a:t>засуджених</a:t>
            </a:r>
            <a:r>
              <a:rPr lang="ru-RU" dirty="0"/>
              <a:t>, </a:t>
            </a:r>
            <a:r>
              <a:rPr lang="ru-RU" dirty="0" err="1"/>
              <a:t>пошук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та </a:t>
            </a:r>
            <a:r>
              <a:rPr lang="ru-RU" dirty="0" err="1" smtClean="0"/>
              <a:t>заходів</a:t>
            </a:r>
            <a:r>
              <a:rPr lang="ru-RU" dirty="0" smtClean="0"/>
              <a:t> </a:t>
            </a:r>
            <a:r>
              <a:rPr lang="ru-RU" dirty="0" err="1" smtClean="0"/>
              <a:t>запобігання</a:t>
            </a:r>
            <a:r>
              <a:rPr lang="ru-RU" dirty="0" smtClean="0"/>
              <a:t> </a:t>
            </a:r>
            <a:r>
              <a:rPr lang="ru-RU" dirty="0" err="1"/>
              <a:t>вчиненню</a:t>
            </a:r>
            <a:r>
              <a:rPr lang="ru-RU" dirty="0"/>
              <a:t> </a:t>
            </a:r>
            <a:r>
              <a:rPr lang="ru-RU" dirty="0" err="1"/>
              <a:t>конкретних</a:t>
            </a:r>
            <a:r>
              <a:rPr lang="ru-RU" dirty="0"/>
              <a:t> </a:t>
            </a:r>
            <a:r>
              <a:rPr lang="ru-RU" dirty="0" err="1"/>
              <a:t>злочинів</a:t>
            </a:r>
            <a:r>
              <a:rPr lang="ru-RU" dirty="0"/>
              <a:t>. </a:t>
            </a:r>
            <a:endParaRPr lang="ru-RU" dirty="0" smtClean="0"/>
          </a:p>
          <a:p>
            <a:pPr marL="0" indent="539750">
              <a:buNone/>
            </a:pPr>
            <a:r>
              <a:rPr lang="ru-RU" dirty="0" err="1" smtClean="0"/>
              <a:t>Теоретичний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 smtClean="0"/>
              <a:t>практичний</a:t>
            </a:r>
            <a:r>
              <a:rPr lang="ru-RU" dirty="0" smtClean="0"/>
              <a:t> </a:t>
            </a:r>
            <a:r>
              <a:rPr lang="ru-RU" dirty="0" err="1"/>
              <a:t>аспекти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особи </a:t>
            </a:r>
            <a:r>
              <a:rPr lang="ru-RU" dirty="0" err="1"/>
              <a:t>злочинця</a:t>
            </a:r>
            <a:r>
              <a:rPr lang="ru-RU" dirty="0"/>
              <a:t> </a:t>
            </a:r>
            <a:r>
              <a:rPr lang="ru-RU" dirty="0" err="1"/>
              <a:t>тісно</a:t>
            </a:r>
            <a:r>
              <a:rPr lang="ru-RU" dirty="0"/>
              <a:t> </a:t>
            </a:r>
            <a:r>
              <a:rPr lang="ru-RU" dirty="0" err="1"/>
              <a:t>взаємопов’язані</a:t>
            </a:r>
            <a:r>
              <a:rPr lang="ru-RU" dirty="0" smtClean="0"/>
              <a:t>, </a:t>
            </a:r>
            <a:r>
              <a:rPr lang="ru-RU" dirty="0" err="1" smtClean="0"/>
              <a:t>доповнюють</a:t>
            </a:r>
            <a:r>
              <a:rPr lang="ru-RU" dirty="0" smtClean="0"/>
              <a:t> </a:t>
            </a:r>
            <a:r>
              <a:rPr lang="ru-RU" dirty="0"/>
              <a:t>один одного.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4244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«особа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злочинця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й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підходи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Наукове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практичне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злочинця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85000" lnSpcReduction="20000"/>
          </a:bodyPr>
          <a:lstStyle/>
          <a:p>
            <a:pPr marL="0" indent="53975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рис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як члена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носія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стереотипних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поглядів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–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неповторним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значущими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потребами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домінуючими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рисами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характеру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психофізіологічними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особливостями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уродженими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набутими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життєдіяльності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808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демографічними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психічними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69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53975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Демографічні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чисельність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контингенту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злочинців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сімейним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громадянством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півріччя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квартал,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місяць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розрізі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областей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пунктів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845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становище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злочинців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зайнятість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статус (посада,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характер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міжособових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житлові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становище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членство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неформальних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неоднорідність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контингенту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злочинців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сімейні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побутові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дозвільні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засвоєння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незасвоєння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69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Психічні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охоплюють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виражають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неповторність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динамічної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К.К.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Платонова (1986),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широко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кримінології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психіка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чотирьох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підструктур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6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1941</Words>
  <Application>Microsoft Office PowerPoint</Application>
  <PresentationFormat>Экран (4:3)</PresentationFormat>
  <Paragraphs>89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ПРОТИДІЯ ЗЛОЧИННОСТІ    к.ю.н., доцент Лукашевич Сергій Юрійович к.ю.н., доцент      Ткачова Олена Вікторівна</vt:lpstr>
      <vt:lpstr>Модуль 1. Теоретичні засади вивчення злочинності   Тема 3. Особа злочинця та жертви </vt:lpstr>
      <vt:lpstr>ПЛАН</vt:lpstr>
      <vt:lpstr>Презентация PowerPoint</vt:lpstr>
      <vt:lpstr>1. Зміст поняття «особа злочинця» й основні підходи до його визначення. Наукове і практичне значення вивчення особи злочинця.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 Поняття жертви злочину,  класифікація жертв. </vt:lpstr>
      <vt:lpstr>Презентация PowerPoint</vt:lpstr>
      <vt:lpstr>Презентация PowerPoint</vt:lpstr>
      <vt:lpstr>Структура жертви злочину</vt:lpstr>
      <vt:lpstr>Класифікація жертв злочинів</vt:lpstr>
      <vt:lpstr>випадкова жертва</vt:lpstr>
      <vt:lpstr>жертва з незначним ступенем ризику </vt:lpstr>
      <vt:lpstr>жертва з підвищеним ступенем ризику </vt:lpstr>
      <vt:lpstr>жертва з дуже високим ступенем ризику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ПРОТИДІЯ ЗЛОЧИННОСТІ    к.ю.н., доцент Лукашевич Сергій Юрійович к.ю.н., доцент      Ткачова Олена Вікторівна</dc:title>
  <dc:creator>Домашний</dc:creator>
  <cp:lastModifiedBy>Домашний</cp:lastModifiedBy>
  <cp:revision>9</cp:revision>
  <dcterms:created xsi:type="dcterms:W3CDTF">2022-01-10T14:47:57Z</dcterms:created>
  <dcterms:modified xsi:type="dcterms:W3CDTF">2022-01-10T16:22:35Z</dcterms:modified>
</cp:coreProperties>
</file>