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268760"/>
            <a:ext cx="8640960" cy="3744415"/>
          </a:xfrm>
        </p:spPr>
        <p:txBody>
          <a:bodyPr>
            <a:normAutofit fontScale="90000"/>
          </a:bodyPr>
          <a:lstStyle/>
          <a:p>
            <a:r>
              <a:rPr lang="uk-UA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ПРОТИДІЯ ЗЛОЧИННОСТІ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к.ю.н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доцент Лукашевич Сергій Юрійович</a:t>
            </a:r>
            <a:b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к.ю.н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доцент      Ткачова Олена Вікторівна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6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Системно-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структурний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демонструє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єдиного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(А. М. Бойко, 2008).</a:t>
            </a:r>
          </a:p>
        </p:txBody>
      </p:sp>
    </p:spTree>
    <p:extLst>
      <p:ext uri="{BB962C8B-B14F-4D97-AF65-F5344CB8AC3E}">
        <p14:creationId xmlns:p14="http://schemas.microsoft.com/office/powerpoint/2010/main" val="350451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Причинність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відбиває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вірогіднісний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закономірний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породжують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Особливістю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взаємозалежність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протилежність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дійсності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причинного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генетичного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продукуванні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одних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однорідними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явищами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нехарактерно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породжують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одних і тих самих умов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Явище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-причина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явищу-наслідку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приводить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дійсності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Причина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закономірно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незворотно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породжує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вольову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тягне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собою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причиною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лежить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вольова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закономірним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випадковим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021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негативних</a:t>
            </a:r>
            <a:r>
              <a:rPr lang="ru-RU" dirty="0" smtClean="0"/>
              <a:t> </a:t>
            </a:r>
            <a:r>
              <a:rPr lang="ru-RU" dirty="0" err="1"/>
              <a:t>явищ</a:t>
            </a:r>
            <a:r>
              <a:rPr lang="ru-RU" dirty="0"/>
              <a:t> і </a:t>
            </a:r>
            <a:r>
              <a:rPr lang="ru-RU" dirty="0" err="1"/>
              <a:t>процесів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сприяють</a:t>
            </a:r>
            <a:r>
              <a:rPr lang="ru-RU" dirty="0"/>
              <a:t> </a:t>
            </a:r>
            <a:r>
              <a:rPr lang="ru-RU" dirty="0" err="1"/>
              <a:t>формуванню</a:t>
            </a:r>
            <a:r>
              <a:rPr lang="ru-RU" dirty="0"/>
              <a:t> та </a:t>
            </a:r>
            <a:r>
              <a:rPr lang="ru-RU" dirty="0" err="1"/>
              <a:t>дії</a:t>
            </a:r>
            <a:r>
              <a:rPr lang="ru-RU" dirty="0"/>
              <a:t> причин </a:t>
            </a:r>
            <a:r>
              <a:rPr lang="ru-RU" dirty="0" err="1" smtClean="0"/>
              <a:t>злочинності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smtClean="0"/>
              <a:t>Б.М</a:t>
            </a:r>
            <a:r>
              <a:rPr lang="ru-RU" dirty="0"/>
              <a:t>. </a:t>
            </a:r>
            <a:r>
              <a:rPr lang="ru-RU" dirty="0" err="1" smtClean="0"/>
              <a:t>Головкін</a:t>
            </a:r>
            <a:r>
              <a:rPr lang="ru-RU" dirty="0"/>
              <a:t>, 2014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ru-RU" dirty="0" err="1"/>
              <a:t>Якщо</a:t>
            </a:r>
            <a:r>
              <a:rPr lang="ru-RU" dirty="0"/>
              <a:t> причини </a:t>
            </a:r>
            <a:r>
              <a:rPr lang="ru-RU" dirty="0" err="1"/>
              <a:t>злочинності</a:t>
            </a:r>
            <a:r>
              <a:rPr lang="ru-RU" dirty="0"/>
              <a:t> </a:t>
            </a:r>
            <a:r>
              <a:rPr lang="ru-RU" dirty="0" err="1"/>
              <a:t>виступають</a:t>
            </a:r>
            <a:r>
              <a:rPr lang="ru-RU" dirty="0"/>
              <a:t> </a:t>
            </a:r>
            <a:r>
              <a:rPr lang="ru-RU" dirty="0" err="1"/>
              <a:t>рушійною</a:t>
            </a:r>
            <a:r>
              <a:rPr lang="ru-RU" dirty="0"/>
              <a:t> силою </a:t>
            </a:r>
            <a:r>
              <a:rPr lang="ru-RU" dirty="0" err="1" smtClean="0"/>
              <a:t>вибору</a:t>
            </a:r>
            <a:r>
              <a:rPr lang="ru-RU" dirty="0" smtClean="0"/>
              <a:t> </a:t>
            </a:r>
            <a:r>
              <a:rPr lang="ru-RU" dirty="0" err="1" smtClean="0"/>
              <a:t>певною</a:t>
            </a:r>
            <a:r>
              <a:rPr lang="ru-RU" dirty="0" smtClean="0"/>
              <a:t>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</a:t>
            </a:r>
            <a:r>
              <a:rPr lang="ru-RU" dirty="0" err="1"/>
              <a:t>кримінальних</a:t>
            </a:r>
            <a:r>
              <a:rPr lang="ru-RU" dirty="0"/>
              <a:t> форм </a:t>
            </a:r>
            <a:r>
              <a:rPr lang="ru-RU" dirty="0" err="1"/>
              <a:t>поведінки</a:t>
            </a:r>
            <a:r>
              <a:rPr lang="ru-RU" dirty="0"/>
              <a:t>, </a:t>
            </a:r>
            <a:r>
              <a:rPr lang="ru-RU" dirty="0" err="1" smtClean="0"/>
              <a:t>підставою</a:t>
            </a:r>
            <a:r>
              <a:rPr lang="ru-RU" dirty="0" smtClean="0"/>
              <a:t> </a:t>
            </a:r>
            <a:r>
              <a:rPr lang="ru-RU" dirty="0"/>
              <a:t>для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діяти</a:t>
            </a:r>
            <a:r>
              <a:rPr lang="ru-RU" dirty="0"/>
              <a:t> </a:t>
            </a:r>
            <a:r>
              <a:rPr lang="ru-RU" dirty="0" err="1"/>
              <a:t>протиправним</a:t>
            </a:r>
            <a:r>
              <a:rPr lang="ru-RU" dirty="0"/>
              <a:t> шляхом, то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створюють</a:t>
            </a:r>
            <a:r>
              <a:rPr lang="ru-RU" dirty="0" smtClean="0"/>
              <a:t> </a:t>
            </a:r>
            <a:r>
              <a:rPr lang="ru-RU" dirty="0" err="1"/>
              <a:t>можливості</a:t>
            </a:r>
            <a:r>
              <a:rPr lang="ru-RU" dirty="0"/>
              <a:t> для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намірів</a:t>
            </a:r>
            <a:r>
              <a:rPr lang="ru-RU" dirty="0"/>
              <a:t> і </a:t>
            </a:r>
            <a:r>
              <a:rPr lang="ru-RU" dirty="0" err="1"/>
              <a:t>сприяють</a:t>
            </a:r>
            <a:r>
              <a:rPr lang="ru-RU" dirty="0"/>
              <a:t> </a:t>
            </a:r>
            <a:r>
              <a:rPr lang="ru-RU" dirty="0" err="1" smtClean="0"/>
              <a:t>досягненню</a:t>
            </a:r>
            <a:r>
              <a:rPr lang="ru-RU" dirty="0" smtClean="0"/>
              <a:t> </a:t>
            </a:r>
            <a:r>
              <a:rPr lang="ru-RU" dirty="0" err="1" smtClean="0"/>
              <a:t>злочинного</a:t>
            </a:r>
            <a:r>
              <a:rPr lang="ru-RU" dirty="0" smtClean="0"/>
              <a:t> </a:t>
            </a:r>
            <a:r>
              <a:rPr lang="ru-RU" dirty="0"/>
              <a:t>результату.</a:t>
            </a:r>
          </a:p>
        </p:txBody>
      </p:sp>
    </p:spTree>
    <p:extLst>
      <p:ext uri="{BB962C8B-B14F-4D97-AF65-F5344CB8AC3E}">
        <p14:creationId xmlns:p14="http://schemas.microsoft.com/office/powerpoint/2010/main" val="265590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Фонові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легальним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дестабілізують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санкціонують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приписів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кримінально-правових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заборон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послаблюють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регуляторів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сферу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підсилюють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згубного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неправових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масовому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моралі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приписів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Таким чином,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розширюють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ненормативності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підготовлюють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шкідливих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породжують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детермінуючу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роль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відтворенні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139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Фонові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підвищують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імовірність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Лише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високовірогідно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супроводжуватиметься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840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Причини індивідуальної злочинної поведінки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точки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згрупувати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три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3975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першим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конкретного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визнавалися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впливом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особи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антисуспільні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погляди,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звички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установки,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втілюються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І.М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Даньшин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Давиденко).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3975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Прихильники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другого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вбачають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самому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точніше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дефектах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вольової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Доводилося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вроджені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породжують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рішучість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(А.Ф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Зелінський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Закалюк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О.М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Костенко).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3975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третім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криміногенних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антисуспільних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А.І. Долгова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О.М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Яковлєв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С.А.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Тарарухін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64667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5760640"/>
          </a:xfrm>
        </p:spPr>
        <p:txBody>
          <a:bodyPr>
            <a:normAutofit fontScale="62500" lnSpcReduction="20000"/>
          </a:bodyPr>
          <a:lstStyle/>
          <a:p>
            <a:pPr marL="0" indent="539750" algn="just">
              <a:lnSpc>
                <a:spcPct val="120000"/>
              </a:lnSpc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обґрунтованим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того,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суб’єктивні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спричинити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пройти через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світогляд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нахили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втілитися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мотивах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39750" algn="just">
              <a:lnSpc>
                <a:spcPct val="120000"/>
              </a:lnSpc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носієм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конкретного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вбивства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розбою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крадіжки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шляхом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з’ясування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чином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39750" algn="just">
              <a:lnSpc>
                <a:spcPct val="12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керувалася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мети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Доки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з’ясований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мотив,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невідомо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дійсності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відбулося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подвиг?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М.Й.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Коржанський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2001).</a:t>
            </a:r>
          </a:p>
        </p:txBody>
      </p:sp>
    </p:spTree>
    <p:extLst>
      <p:ext uri="{BB962C8B-B14F-4D97-AF65-F5344CB8AC3E}">
        <p14:creationId xmlns:p14="http://schemas.microsoft.com/office/powerpoint/2010/main" val="373478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1317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сформований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впливом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того,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(К.Є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Ігошев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1974).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взаємопов’язаних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енергетичної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вказує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задум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насправді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керувалася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 при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постановці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мети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заради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дійсності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вчиняється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Через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сторону мотиву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схильність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мислити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мотиву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умислом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метою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ймовірного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посягання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обмірковуванням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Енергетичну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сторону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почуття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збуджують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вольову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цілеспрямованих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наміру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вольовим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532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 marL="0" indent="53975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рушійною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цілеспрямованої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конкретного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крадіжки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розбою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убивства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Безмотивних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посягань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людей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штовхають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спонукання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незаконного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збагачення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статевої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пристрасті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самоствердження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насильство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 особою,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релігійна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нетерпимість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утверджуються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890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поетапна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психічна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мотиву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стан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намір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повнотою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розгортання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стійкістю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силою каузального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скеровує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волю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мети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вирізняють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цілеутворення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уявлення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образ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притаманні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494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40960" cy="5760640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1.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засади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Криміногенна детермінація злочинності</a:t>
            </a:r>
            <a:r>
              <a:rPr lang="ru-RU" dirty="0">
                <a:cs typeface="Aharoni" panose="02010803020104030203" pitchFamily="2" charset="-79"/>
              </a:rPr>
              <a:t/>
            </a:r>
            <a:br>
              <a:rPr lang="ru-RU" dirty="0">
                <a:cs typeface="Aharoni" panose="02010803020104030203" pitchFamily="2" charset="-79"/>
              </a:rPr>
            </a:br>
            <a:endParaRPr lang="ru-RU" dirty="0"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4329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мотивації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дефекти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батьківській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сім’ї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найближчому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побутовому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оточенні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дозвільних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віртуальному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855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Конкретна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(КЖС)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Конкретною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справила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вирішальний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сприйняття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вони 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збігаються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940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джерелом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самим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злочинцем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благодійних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постраждалим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стихійного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лиха з метою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привласнення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ініціативою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пособниці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жінкою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проїжджій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імітує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поломку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автомобіля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розбійного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нападу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співучасників-чоловіків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водіїв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транзитного транспорту);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надзвичайними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подіями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техногенними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катастрофами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пожежі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землетруси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аварії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епідемії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безкарному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13706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змістом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КЖС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криміногенні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некриміногенні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Криміногенними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сприятливих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Некриміногенні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справляють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волю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почуття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людей.</a:t>
            </a:r>
          </a:p>
        </p:txBody>
      </p:sp>
    </p:spTree>
    <p:extLst>
      <p:ext uri="{BB962C8B-B14F-4D97-AF65-F5344CB8AC3E}">
        <p14:creationId xmlns:p14="http://schemas.microsoft.com/office/powerpoint/2010/main" val="237857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характером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діючого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КЖС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посягання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полегшують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наміченої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перешкоджають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умислу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нейтральними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985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Autofit/>
          </a:bodyPr>
          <a:lstStyle/>
          <a:p>
            <a:pPr marL="0" indent="539750" algn="just">
              <a:buNone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КЖС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вона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привід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умислу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бути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наміченої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мотив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учинити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тепер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Привід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стали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умислу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приводу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звану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зачіпку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(рос. «предлог»),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надуманим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приводом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пускового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3975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показує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КЖС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роль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частіше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рідше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перешкоджає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умислу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мети. В 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КЖС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актуалізувати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несподіваного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543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76672"/>
            <a:ext cx="7200800" cy="136815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8640960" cy="3505944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кримінологічної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детермінації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фонових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детермінації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 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AutoNum type="arabicPeriod"/>
            </a:pP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331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217443"/>
          </a:xfrm>
        </p:spPr>
        <p:txBody>
          <a:bodyPr>
            <a:normAutofit fontScale="70000" lnSpcReduction="20000"/>
          </a:bodyPr>
          <a:lstStyle/>
          <a:p>
            <a:pPr marL="0" indent="53975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Детермінізм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філософське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взаємозв’язок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зумовленість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Оточуюча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дійсність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надзвичайно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 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змінюються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взаємозв’язку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3975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Похідним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детермінізму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детермінація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підпорядкований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законам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суперечливий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породження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зумовлення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дійсності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детермінації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безперервне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відтворення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646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Поняття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кримінологічної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детермінації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Роль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фонових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детермінації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Особливістю</a:t>
            </a:r>
            <a:r>
              <a:rPr lang="ru-RU" dirty="0"/>
              <a:t> </a:t>
            </a:r>
            <a:r>
              <a:rPr lang="ru-RU" dirty="0" err="1"/>
              <a:t>детермінації</a:t>
            </a:r>
            <a:r>
              <a:rPr lang="ru-RU" dirty="0"/>
              <a:t> </a:t>
            </a:r>
            <a:r>
              <a:rPr lang="ru-RU" dirty="0" err="1"/>
              <a:t>злочинності</a:t>
            </a:r>
            <a:r>
              <a:rPr lang="ru-RU" dirty="0"/>
              <a:t> є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/>
              <a:t>зумовленість</a:t>
            </a:r>
            <a:r>
              <a:rPr lang="ru-RU" dirty="0" smtClean="0"/>
              <a:t>. </a:t>
            </a:r>
            <a:r>
              <a:rPr lang="ru-RU" dirty="0" err="1" smtClean="0"/>
              <a:t>Специфіка</a:t>
            </a:r>
            <a:r>
              <a:rPr lang="ru-RU" dirty="0" smtClean="0"/>
              <a:t> </a:t>
            </a:r>
            <a:r>
              <a:rPr lang="ru-RU" dirty="0" err="1"/>
              <a:t>зв’язків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соціальними</a:t>
            </a:r>
            <a:r>
              <a:rPr lang="ru-RU" dirty="0"/>
              <a:t> </a:t>
            </a:r>
            <a:r>
              <a:rPr lang="ru-RU" dirty="0" err="1"/>
              <a:t>явищами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smtClean="0"/>
              <a:t>вони у </a:t>
            </a:r>
            <a:r>
              <a:rPr lang="ru-RU" dirty="0" err="1"/>
              <a:t>своїй</a:t>
            </a:r>
            <a:r>
              <a:rPr lang="ru-RU" dirty="0"/>
              <a:t>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відображаються</a:t>
            </a:r>
            <a:r>
              <a:rPr lang="ru-RU" dirty="0"/>
              <a:t> </a:t>
            </a:r>
            <a:r>
              <a:rPr lang="ru-RU" dirty="0" err="1" smtClean="0"/>
              <a:t>свідомістю</a:t>
            </a:r>
            <a:r>
              <a:rPr lang="ru-RU" dirty="0" smtClean="0"/>
              <a:t> людей</a:t>
            </a:r>
            <a:r>
              <a:rPr lang="ru-RU" dirty="0"/>
              <a:t>, </a:t>
            </a:r>
            <a:r>
              <a:rPr lang="ru-RU" dirty="0" err="1" smtClean="0"/>
              <a:t>виражаються</a:t>
            </a:r>
            <a:r>
              <a:rPr lang="ru-RU" dirty="0" smtClean="0"/>
              <a:t> у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мотивації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, </a:t>
            </a:r>
            <a:r>
              <a:rPr lang="ru-RU" dirty="0" err="1"/>
              <a:t>набувають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 smtClean="0"/>
              <a:t>цілепокладання</a:t>
            </a:r>
            <a:r>
              <a:rPr lang="ru-RU" dirty="0" smtClean="0"/>
              <a:t> та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людей і </a:t>
            </a:r>
            <a:r>
              <a:rPr lang="ru-RU" dirty="0" err="1"/>
              <a:t>суспільства</a:t>
            </a:r>
            <a:r>
              <a:rPr lang="ru-RU" dirty="0"/>
              <a:t> в </a:t>
            </a:r>
            <a:r>
              <a:rPr lang="ru-RU" dirty="0" err="1"/>
              <a:t>цілому</a:t>
            </a:r>
            <a:r>
              <a:rPr lang="ru-RU" dirty="0"/>
              <a:t> (</a:t>
            </a:r>
            <a:r>
              <a:rPr lang="ru-RU" dirty="0" smtClean="0"/>
              <a:t>І.М</a:t>
            </a:r>
            <a:r>
              <a:rPr lang="ru-RU" dirty="0"/>
              <a:t>. </a:t>
            </a:r>
            <a:r>
              <a:rPr lang="ru-RU" dirty="0" smtClean="0"/>
              <a:t>Даньшин</a:t>
            </a:r>
            <a:r>
              <a:rPr lang="ru-RU" dirty="0"/>
              <a:t>, 2005).</a:t>
            </a:r>
          </a:p>
        </p:txBody>
      </p:sp>
    </p:spTree>
    <p:extLst>
      <p:ext uri="{BB962C8B-B14F-4D97-AF65-F5344CB8AC3E}">
        <p14:creationId xmlns:p14="http://schemas.microsoft.com/office/powerpoint/2010/main" val="250376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Детермінація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взаємозв’язок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взаємодія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явищами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процесами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станами,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подіями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суспільного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породжують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зумовлюють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злочинність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69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7500" lnSpcReduction="20000"/>
          </a:bodyPr>
          <a:lstStyle/>
          <a:p>
            <a:pPr marL="0" indent="53975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Детермінація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кореляти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3975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3975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детермінації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спричинення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зумовлення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кореляція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станів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залежність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цільова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детермінація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3975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3975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детермінація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непричинна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3975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детермінації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розкриття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взаємозв’язків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однорідними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криміногенними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3975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Непричинна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детермінація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кримінологічно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значущу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роль,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розкриває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подібними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П.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Закалюк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2007. Т. 1).</a:t>
            </a:r>
          </a:p>
        </p:txBody>
      </p:sp>
    </p:spTree>
    <p:extLst>
      <p:ext uri="{BB962C8B-B14F-4D97-AF65-F5344CB8AC3E}">
        <p14:creationId xmlns:p14="http://schemas.microsoft.com/office/powerpoint/2010/main" val="419594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кореляції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відповідності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пов’язаність</a:t>
            </a:r>
            <a:r>
              <a:rPr lang="ru-RU" dirty="0"/>
              <a:t>, </a:t>
            </a:r>
            <a:r>
              <a:rPr lang="ru-RU" dirty="0" err="1" smtClean="0"/>
              <a:t>статистичне</a:t>
            </a:r>
            <a:r>
              <a:rPr lang="ru-RU" dirty="0" smtClean="0"/>
              <a:t>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параметрами (</a:t>
            </a:r>
            <a:r>
              <a:rPr lang="ru-RU" dirty="0" err="1"/>
              <a:t>змінними</a:t>
            </a:r>
            <a:r>
              <a:rPr lang="ru-RU" dirty="0"/>
              <a:t> величинами</a:t>
            </a:r>
            <a:r>
              <a:rPr lang="ru-RU" dirty="0" smtClean="0"/>
              <a:t>)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випадкових</a:t>
            </a:r>
            <a:r>
              <a:rPr lang="ru-RU" dirty="0"/>
              <a:t> </a:t>
            </a:r>
            <a:r>
              <a:rPr lang="ru-RU" dirty="0" err="1"/>
              <a:t>явищ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носить </a:t>
            </a:r>
            <a:r>
              <a:rPr lang="ru-RU" dirty="0" err="1"/>
              <a:t>імовірнісний</a:t>
            </a:r>
            <a:r>
              <a:rPr lang="ru-RU" dirty="0"/>
              <a:t> характер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При </a:t>
            </a:r>
            <a:r>
              <a:rPr lang="ru-RU" dirty="0" err="1"/>
              <a:t>кореляційному</a:t>
            </a:r>
            <a:r>
              <a:rPr lang="ru-RU" dirty="0"/>
              <a:t> </a:t>
            </a:r>
            <a:r>
              <a:rPr lang="ru-RU" dirty="0" err="1"/>
              <a:t>зв’язку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причиною (факторною </a:t>
            </a:r>
            <a:r>
              <a:rPr lang="ru-RU" dirty="0" err="1"/>
              <a:t>ознакою</a:t>
            </a:r>
            <a:r>
              <a:rPr lang="ru-RU" dirty="0"/>
              <a:t>) і </a:t>
            </a:r>
            <a:r>
              <a:rPr lang="ru-RU" dirty="0" err="1" smtClean="0"/>
              <a:t>наслідком</a:t>
            </a:r>
            <a:r>
              <a:rPr lang="ru-RU" dirty="0" smtClean="0"/>
              <a:t> </a:t>
            </a:r>
            <a:r>
              <a:rPr lang="ru-RU" dirty="0"/>
              <a:t>(результативною </a:t>
            </a:r>
            <a:r>
              <a:rPr lang="ru-RU" dirty="0" err="1"/>
              <a:t>ознакою</a:t>
            </a:r>
            <a:r>
              <a:rPr lang="ru-RU" dirty="0"/>
              <a:t>) не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повної</a:t>
            </a:r>
            <a:r>
              <a:rPr lang="ru-RU" dirty="0"/>
              <a:t> </a:t>
            </a:r>
            <a:r>
              <a:rPr lang="ru-RU" dirty="0" err="1"/>
              <a:t>відповідності</a:t>
            </a:r>
            <a:r>
              <a:rPr lang="ru-RU" dirty="0"/>
              <a:t>, а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певне</a:t>
            </a:r>
            <a:r>
              <a:rPr lang="ru-RU" dirty="0"/>
              <a:t> </a:t>
            </a:r>
            <a:r>
              <a:rPr lang="ru-RU" dirty="0" err="1"/>
              <a:t>співвідношення</a:t>
            </a:r>
            <a:r>
              <a:rPr lang="ru-RU" dirty="0"/>
              <a:t>.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факторних</a:t>
            </a:r>
            <a:r>
              <a:rPr lang="ru-RU" dirty="0" smtClean="0"/>
              <a:t> </a:t>
            </a:r>
            <a:r>
              <a:rPr lang="ru-RU" dirty="0" err="1"/>
              <a:t>ознак</a:t>
            </a:r>
            <a:r>
              <a:rPr lang="ru-RU" dirty="0"/>
              <a:t> (</a:t>
            </a:r>
            <a:r>
              <a:rPr lang="ru-RU" dirty="0" err="1"/>
              <a:t>деякі</a:t>
            </a:r>
            <a:r>
              <a:rPr lang="ru-RU" dirty="0"/>
              <a:t> з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невідомі</a:t>
            </a:r>
            <a:r>
              <a:rPr lang="ru-RU" dirty="0"/>
              <a:t>) </a:t>
            </a:r>
            <a:r>
              <a:rPr lang="ru-RU" dirty="0" err="1"/>
              <a:t>змінюється</a:t>
            </a:r>
            <a:r>
              <a:rPr lang="ru-RU" dirty="0"/>
              <a:t> </a:t>
            </a:r>
            <a:r>
              <a:rPr lang="ru-RU" dirty="0" err="1" smtClean="0"/>
              <a:t>середня</a:t>
            </a:r>
            <a:r>
              <a:rPr lang="ru-RU" dirty="0" smtClean="0"/>
              <a:t> </a:t>
            </a:r>
            <a:r>
              <a:rPr lang="ru-RU" dirty="0"/>
              <a:t>величина </a:t>
            </a:r>
            <a:r>
              <a:rPr lang="ru-RU" dirty="0" err="1"/>
              <a:t>результативної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(</a:t>
            </a:r>
            <a:r>
              <a:rPr lang="ru-RU" dirty="0" smtClean="0"/>
              <a:t>О.Г. Кальман</a:t>
            </a:r>
            <a:r>
              <a:rPr lang="ru-RU" dirty="0"/>
              <a:t>, </a:t>
            </a:r>
            <a:r>
              <a:rPr lang="ru-RU" dirty="0" smtClean="0"/>
              <a:t>І.О. </a:t>
            </a:r>
            <a:r>
              <a:rPr lang="ru-RU" dirty="0"/>
              <a:t>Христич, 2004</a:t>
            </a:r>
            <a:r>
              <a:rPr lang="ru-RU" dirty="0" smtClean="0"/>
              <a:t>).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Кореляційний</a:t>
            </a:r>
            <a:r>
              <a:rPr lang="ru-RU" dirty="0" smtClean="0"/>
              <a:t> </a:t>
            </a:r>
            <a:r>
              <a:rPr lang="ru-RU" dirty="0" err="1"/>
              <a:t>зв’язок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встановити</a:t>
            </a:r>
            <a:r>
              <a:rPr lang="ru-RU" dirty="0"/>
              <a:t> </a:t>
            </a:r>
            <a:r>
              <a:rPr lang="ru-RU" dirty="0" err="1"/>
              <a:t>умовний</a:t>
            </a:r>
            <a:r>
              <a:rPr lang="ru-RU" dirty="0"/>
              <a:t> </a:t>
            </a:r>
            <a:r>
              <a:rPr lang="ru-RU" dirty="0" err="1"/>
              <a:t>зв’язок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 smtClean="0"/>
              <a:t>явищами</a:t>
            </a:r>
            <a:r>
              <a:rPr lang="ru-RU" dirty="0"/>
              <a:t>, і не </a:t>
            </a:r>
            <a:r>
              <a:rPr lang="ru-RU" dirty="0" err="1"/>
              <a:t>більше</a:t>
            </a:r>
            <a:r>
              <a:rPr lang="ru-RU" dirty="0"/>
              <a:t> того. </a:t>
            </a:r>
            <a:r>
              <a:rPr lang="ru-RU" dirty="0" err="1"/>
              <a:t>Кореляція</a:t>
            </a:r>
            <a:r>
              <a:rPr lang="ru-RU" dirty="0"/>
              <a:t> не є </a:t>
            </a:r>
            <a:r>
              <a:rPr lang="ru-RU" dirty="0" err="1"/>
              <a:t>доказом</a:t>
            </a:r>
            <a:r>
              <a:rPr lang="ru-RU" dirty="0"/>
              <a:t> </a:t>
            </a:r>
            <a:r>
              <a:rPr lang="ru-RU" dirty="0" err="1"/>
              <a:t>причинності</a:t>
            </a:r>
            <a:r>
              <a:rPr lang="ru-RU" dirty="0"/>
              <a:t>, </a:t>
            </a:r>
            <a:r>
              <a:rPr lang="ru-RU" dirty="0" err="1" smtClean="0"/>
              <a:t>причиннонаслідкового</a:t>
            </a:r>
            <a:r>
              <a:rPr lang="ru-RU" dirty="0" smtClean="0"/>
              <a:t> </a:t>
            </a:r>
            <a:r>
              <a:rPr lang="ru-RU" dirty="0" err="1"/>
              <a:t>зв’язку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</a:t>
            </a:r>
            <a:r>
              <a:rPr lang="ru-RU" dirty="0" err="1"/>
              <a:t>явищами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сторонами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ознаками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5530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залежність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причиною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(факторною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(результативною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жорстку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тягне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собою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кореляція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прямо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Однозначна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жорстка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‑то не характерна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детермінації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правило, носить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імовірнісний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підпорядковується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закону великих чисел,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закономірностям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тенденціям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1778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1887</Words>
  <Application>Microsoft Office PowerPoint</Application>
  <PresentationFormat>Экран (4:3)</PresentationFormat>
  <Paragraphs>99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ПРОТИДІЯ ЗЛОЧИННОСТІ    к.ю.н., доцент Лукашевич Сергій Юрійович к.ю.н., доцент      Ткачова Олена Вікторівна</vt:lpstr>
      <vt:lpstr>Модуль 1. Теоретичні засади вивчення злочинності   Тема 2. Криміногенна детермінація злочинності </vt:lpstr>
      <vt:lpstr>ПЛАН</vt:lpstr>
      <vt:lpstr>Презентация PowerPoint</vt:lpstr>
      <vt:lpstr>1. Поняття кримінологічної детермінації. Роль фонових явищ у детермінації злочинності. </vt:lpstr>
      <vt:lpstr>Презентация PowerPoint</vt:lpstr>
      <vt:lpstr>Презентация PowerPoint</vt:lpstr>
      <vt:lpstr>Зв’язок кореляції або зв’язок відповідності </vt:lpstr>
      <vt:lpstr>Функціональна залежність </vt:lpstr>
      <vt:lpstr>Системно-структурний зв’язок </vt:lpstr>
      <vt:lpstr>Причинність</vt:lpstr>
      <vt:lpstr>Умови злочинності</vt:lpstr>
      <vt:lpstr>Фонові для злочинності явища </vt:lpstr>
      <vt:lpstr>Презентация PowerPoint</vt:lpstr>
      <vt:lpstr>2. Причини індивідуальної злочинної поведінки</vt:lpstr>
      <vt:lpstr>Презентация PowerPoint</vt:lpstr>
      <vt:lpstr>Мотив вчинення злочину </vt:lpstr>
      <vt:lpstr>Презентация PowerPoint</vt:lpstr>
      <vt:lpstr>Кримінальна мотивація </vt:lpstr>
      <vt:lpstr>На формування мотивації </vt:lpstr>
      <vt:lpstr>Конкретна життєва ситуація (КЖС)</vt:lpstr>
      <vt:lpstr>За джерелом виникнення</vt:lpstr>
      <vt:lpstr>За змістом </vt:lpstr>
      <vt:lpstr>За характером впливу на діючого суб’єкта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ПРОТИДІЯ ЗЛОЧИННОСТІ    к.ю.н., доцент Лукашевич Сергій Юрійович к.ю.н., доцент      Ткачова Олена Вікторівна</dc:title>
  <dc:creator>Домашний</dc:creator>
  <cp:lastModifiedBy>Домашний</cp:lastModifiedBy>
  <cp:revision>9</cp:revision>
  <dcterms:created xsi:type="dcterms:W3CDTF">2022-01-10T12:33:50Z</dcterms:created>
  <dcterms:modified xsi:type="dcterms:W3CDTF">2022-01-10T15:03:18Z</dcterms:modified>
</cp:coreProperties>
</file>