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33ED315-B742-4FA3-B6CA-7B4093D2FA4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40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13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43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75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15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27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02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64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63484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73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09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6C705-5266-4DB1-B83A-1FB20C926FD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F43D9F4-781A-4BDC-8254-07CBE4F178D8}" type="slidenum">
              <a:rPr lang="aa-ET" smtClean="0"/>
              <a:t>‹#›</a:t>
            </a:fld>
            <a:endParaRPr lang="aa-E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17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995_021" TargetMode="External"/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laws/show/995_b09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4ACC24-FF43-4E0F-81DE-5046AB7E2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542" y="-178132"/>
            <a:ext cx="10428673" cy="363088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Тема 7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НЕЛЕГАЛЬНА </a:t>
            </a:r>
            <a:r>
              <a:rPr lang="ru-RU" sz="4800" dirty="0"/>
              <a:t>МІГРАЦІЯ І ТОРГІВЛЯ ЛЮДЬМИ У СТРУКТУРІ ТРАНСНАЦІОНАЛЬНОЇ ЗЛОЧИННОСТІ</a:t>
            </a:r>
            <a:endParaRPr lang="aa-ET" sz="4800" dirty="0"/>
          </a:p>
        </p:txBody>
      </p:sp>
    </p:spTree>
    <p:extLst>
      <p:ext uri="{BB962C8B-B14F-4D97-AF65-F5344CB8AC3E}">
        <p14:creationId xmlns:p14="http://schemas.microsoft.com/office/powerpoint/2010/main" val="2515844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8C121E-C5D9-43FF-AB56-EEDD698D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50829"/>
            <a:ext cx="9603275" cy="1702925"/>
          </a:xfrm>
        </p:spPr>
        <p:txBody>
          <a:bodyPr>
            <a:normAutofit/>
          </a:bodyPr>
          <a:lstStyle/>
          <a:p>
            <a:r>
              <a:rPr lang="ru-RU" i="0" dirty="0" err="1">
                <a:solidFill>
                  <a:srgbClr val="000000"/>
                </a:solidFill>
                <a:effectLst/>
              </a:rPr>
              <a:t>Торгівля</a:t>
            </a:r>
            <a:r>
              <a:rPr lang="ru-RU" i="0" dirty="0">
                <a:solidFill>
                  <a:srgbClr val="000000"/>
                </a:solidFill>
                <a:effectLst/>
              </a:rPr>
              <a:t> людьми є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третім</a:t>
            </a:r>
            <a:r>
              <a:rPr lang="ru-RU" i="0" dirty="0">
                <a:solidFill>
                  <a:srgbClr val="000000"/>
                </a:solidFill>
                <a:effectLst/>
              </a:rPr>
              <a:t> за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прибутковістю</a:t>
            </a:r>
            <a:r>
              <a:rPr lang="ru-RU" i="0" dirty="0">
                <a:solidFill>
                  <a:srgbClr val="000000"/>
                </a:solidFill>
                <a:effectLst/>
              </a:rPr>
              <a:t> видом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злочинної</a:t>
            </a:r>
            <a:r>
              <a:rPr lang="ru-RU" i="0" dirty="0">
                <a:solidFill>
                  <a:srgbClr val="000000"/>
                </a:solidFill>
                <a:effectLst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діяльності</a:t>
            </a:r>
            <a:r>
              <a:rPr lang="ru-RU" i="0" dirty="0">
                <a:solidFill>
                  <a:srgbClr val="000000"/>
                </a:solidFill>
                <a:effectLst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після</a:t>
            </a:r>
            <a:r>
              <a:rPr lang="ru-RU" i="0" dirty="0">
                <a:solidFill>
                  <a:srgbClr val="000000"/>
                </a:solidFill>
                <a:effectLst/>
              </a:rPr>
              <a:t> продажу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зброї</a:t>
            </a:r>
            <a:r>
              <a:rPr lang="ru-RU" i="0" dirty="0">
                <a:solidFill>
                  <a:srgbClr val="000000"/>
                </a:solidFill>
                <a:effectLst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наркотиків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D8DA61-7DC3-4FEC-957F-4E3DA8BF9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ctr">
              <a:buNone/>
            </a:pPr>
            <a:endParaRPr lang="en-US" b="1" dirty="0">
              <a:solidFill>
                <a:srgbClr val="0000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ru-RU" sz="2800" b="1" i="1" dirty="0" err="1">
                <a:solidFill>
                  <a:srgbClr val="000000"/>
                </a:solidFill>
                <a:effectLst/>
                <a:latin typeface="+mj-lt"/>
              </a:rPr>
              <a:t>Примусова</a:t>
            </a:r>
            <a:r>
              <a:rPr lang="ru-RU" sz="2800" b="1" i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2800" b="1" i="1" dirty="0" err="1">
                <a:solidFill>
                  <a:srgbClr val="000000"/>
                </a:solidFill>
                <a:effectLst/>
                <a:latin typeface="+mj-lt"/>
              </a:rPr>
              <a:t>праця</a:t>
            </a:r>
            <a:r>
              <a:rPr lang="ru-RU" sz="2800" b="1" i="1" dirty="0">
                <a:solidFill>
                  <a:srgbClr val="000000"/>
                </a:solidFill>
                <a:effectLst/>
                <a:latin typeface="+mj-lt"/>
              </a:rPr>
              <a:t> - 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будь-яка робота,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+mj-lt"/>
              </a:rPr>
              <a:t>що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+mj-lt"/>
              </a:rPr>
              <a:t>вимагається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+mj-lt"/>
              </a:rPr>
              <a:t>від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 особи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+mj-lt"/>
              </a:rPr>
              <a:t>під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+mj-lt"/>
              </a:rPr>
              <a:t>загрозою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+mj-lt"/>
              </a:rPr>
              <a:t>застосування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+mj-lt"/>
              </a:rPr>
              <a:t>покарання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+mj-lt"/>
              </a:rPr>
              <a:t>фізичного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+mj-lt"/>
              </a:rPr>
              <a:t>психологічного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+mj-lt"/>
              </a:rPr>
              <a:t>насильства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aa-ET" sz="2800" i="1" dirty="0">
              <a:latin typeface="+mj-lt"/>
            </a:endParaRP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xmlns="" id="{1AD6C8BF-4E72-4CE5-A76E-2E792FB890DE}"/>
              </a:ext>
            </a:extLst>
          </p:cNvPr>
          <p:cNvSpPr/>
          <p:nvPr/>
        </p:nvSpPr>
        <p:spPr>
          <a:xfrm rot="3544119">
            <a:off x="1988295" y="2242185"/>
            <a:ext cx="908420" cy="4242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xmlns="" id="{D6AEC543-FAEB-4676-84BD-408C984EAD15}"/>
              </a:ext>
            </a:extLst>
          </p:cNvPr>
          <p:cNvSpPr/>
          <p:nvPr/>
        </p:nvSpPr>
        <p:spPr>
          <a:xfrm rot="7533933">
            <a:off x="9465323" y="2236390"/>
            <a:ext cx="908420" cy="4242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502455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535DA7-E13F-414B-8A18-BE53CCED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0" i="1" dirty="0" err="1">
                <a:solidFill>
                  <a:srgbClr val="000000"/>
                </a:solidFill>
                <a:effectLst/>
              </a:rPr>
              <a:t>Основні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ознаки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втягнення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особи у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примусову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працю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: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F624DAA-F25F-45D0-A7CA-B1D79B3AE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1800" b="0" i="0" dirty="0">
                <a:solidFill>
                  <a:srgbClr val="000000"/>
                </a:solidFill>
                <a:effectLst/>
                <a:latin typeface="+mj-lt"/>
              </a:rPr>
              <a:t>Н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едобровільний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характер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роботи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В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ідсутність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дійсної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трудової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угоди та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утримання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частини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заробітної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плати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її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невиплата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взагалі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+mj-lt"/>
              </a:rPr>
              <a:t>Р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обота в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умовах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що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не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сумісні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з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поняттям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гідної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/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безпечної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праці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П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огані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умови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проживання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П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овна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залежність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від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експлуататора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П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римусова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консумація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6195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EC5FD6-9521-45B6-B3E7-1F5A107CC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0" i="1" dirty="0">
                <a:solidFill>
                  <a:srgbClr val="000000"/>
                </a:solidFill>
                <a:effectLst/>
              </a:rPr>
              <a:t> ІНШІ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ознаки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втягнення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особи у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примусову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працю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C54574-9E8F-47BE-8A5A-EE75AAA89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53755"/>
            <a:ext cx="12192001" cy="384003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4400" b="1" i="0" dirty="0">
                <a:solidFill>
                  <a:srgbClr val="000000"/>
                </a:solidFill>
                <a:effectLst/>
                <a:latin typeface="+mj-lt"/>
              </a:rPr>
              <a:t>Рабство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 - стан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людини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щодо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якої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застосовуються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атрибути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права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власності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зокрема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насильницьке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підпорядкування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однієї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людини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іншій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pPr algn="just"/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r>
              <a:rPr lang="ru-RU" sz="4400" b="1" i="0" dirty="0" err="1">
                <a:solidFill>
                  <a:srgbClr val="000000"/>
                </a:solidFill>
                <a:effectLst/>
                <a:latin typeface="+mj-lt"/>
              </a:rPr>
              <a:t>Звичаї</a:t>
            </a:r>
            <a:r>
              <a:rPr lang="ru-RU" sz="4400" b="1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1" i="0" dirty="0" err="1">
                <a:solidFill>
                  <a:srgbClr val="000000"/>
                </a:solidFill>
                <a:effectLst/>
                <a:latin typeface="+mj-lt"/>
              </a:rPr>
              <a:t>подібні</a:t>
            </a:r>
            <a:r>
              <a:rPr lang="ru-RU" sz="4400" b="1" i="0" dirty="0">
                <a:solidFill>
                  <a:srgbClr val="000000"/>
                </a:solidFill>
                <a:effectLst/>
                <a:latin typeface="+mj-lt"/>
              </a:rPr>
              <a:t> до рабства </a:t>
            </a:r>
            <a:r>
              <a:rPr lang="ru-RU" sz="4400" b="1" i="0" dirty="0" err="1">
                <a:solidFill>
                  <a:srgbClr val="000000"/>
                </a:solidFill>
                <a:effectLst/>
                <a:latin typeface="+mj-lt"/>
              </a:rPr>
              <a:t>чи</a:t>
            </a:r>
            <a:r>
              <a:rPr lang="ru-RU" sz="4400" b="1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1" i="0" dirty="0" err="1">
                <a:solidFill>
                  <a:srgbClr val="000000"/>
                </a:solidFill>
                <a:effectLst/>
                <a:latin typeface="+mj-lt"/>
              </a:rPr>
              <a:t>підневільного</a:t>
            </a:r>
            <a:r>
              <a:rPr lang="ru-RU" sz="4400" b="1" i="0" dirty="0">
                <a:solidFill>
                  <a:srgbClr val="000000"/>
                </a:solidFill>
                <a:effectLst/>
                <a:latin typeface="+mj-lt"/>
              </a:rPr>
              <a:t> стану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  -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це</a:t>
            </a:r>
            <a:endParaRPr lang="ru-RU" sz="4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а) будь-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який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інститут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чи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звичай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через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які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жінку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обіцяють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за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винагороду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видають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заміж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(без права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її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відмови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)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її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батьки,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опікун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родина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будь-яка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інша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особа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група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осіб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;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чоловік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жінки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його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родина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його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клан за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винагороду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чи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без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такої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мають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право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передати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її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іншій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особі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;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жінку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після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смерті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чоловіка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передають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спадщину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іншій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особі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б) будь-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який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інститут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чи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звичай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через 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який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дитина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передається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одним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обома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своїми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батьками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чи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своїм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опікуном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іншій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особі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за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винагороду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без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такої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з метою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експлуатації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цієї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дитини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чи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дитячої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праці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pPr algn="just"/>
            <a:r>
              <a:rPr lang="ru-RU" sz="4400" b="1" i="0" dirty="0">
                <a:solidFill>
                  <a:srgbClr val="000000"/>
                </a:solidFill>
                <a:effectLst/>
                <a:latin typeface="+mj-lt"/>
              </a:rPr>
              <a:t>Сексуальна </a:t>
            </a:r>
            <a:r>
              <a:rPr lang="ru-RU" sz="4400" b="1" i="0" dirty="0" err="1">
                <a:solidFill>
                  <a:srgbClr val="000000"/>
                </a:solidFill>
                <a:effectLst/>
                <a:latin typeface="+mj-lt"/>
              </a:rPr>
              <a:t>експлуатація</a:t>
            </a:r>
            <a:r>
              <a:rPr lang="ru-RU" sz="4400" b="0" i="1" dirty="0">
                <a:solidFill>
                  <a:srgbClr val="000000"/>
                </a:solidFill>
                <a:effectLst/>
                <a:latin typeface="+mj-lt"/>
              </a:rPr>
              <a:t> - 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використання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особи у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діяльності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сексуального характеру за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винагороду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будь-яку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іншу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форму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відшкодування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незалежно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від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того,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чи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носить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така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діяльність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добровільний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примусовий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характер.</a:t>
            </a:r>
          </a:p>
          <a:p>
            <a:pPr algn="just"/>
            <a:r>
              <a:rPr lang="ru-RU" sz="4400" b="0" i="1" dirty="0" err="1">
                <a:solidFill>
                  <a:srgbClr val="000000"/>
                </a:solidFill>
                <a:effectLst/>
                <a:latin typeface="+mj-lt"/>
              </a:rPr>
              <a:t>Ознаки</a:t>
            </a:r>
            <a:r>
              <a:rPr lang="ru-RU" sz="4400" b="0" i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1" dirty="0" err="1">
                <a:solidFill>
                  <a:srgbClr val="000000"/>
                </a:solidFill>
                <a:effectLst/>
                <a:latin typeface="+mj-lt"/>
              </a:rPr>
              <a:t>сексуальної</a:t>
            </a:r>
            <a:r>
              <a:rPr lang="ru-RU" sz="4400" b="0" i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1" dirty="0" err="1">
                <a:solidFill>
                  <a:srgbClr val="000000"/>
                </a:solidFill>
                <a:effectLst/>
                <a:latin typeface="+mj-lt"/>
              </a:rPr>
              <a:t>експлуатації</a:t>
            </a:r>
            <a:r>
              <a:rPr lang="ru-RU" sz="4400" b="0" i="1" dirty="0">
                <a:solidFill>
                  <a:srgbClr val="000000"/>
                </a:solidFill>
                <a:effectLst/>
                <a:latin typeface="+mj-lt"/>
              </a:rPr>
              <a:t>:</a:t>
            </a:r>
            <a:endParaRPr lang="ru-RU" sz="4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недобровільний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характер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роботи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неможливість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розпоряджатися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прибутками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отриманими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від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надання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своїх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послуг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pPr algn="just"/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r>
              <a:rPr lang="ru-RU" sz="4400" b="1" i="0" dirty="0" err="1">
                <a:solidFill>
                  <a:srgbClr val="000000"/>
                </a:solidFill>
                <a:effectLst/>
                <a:latin typeface="+mj-lt"/>
              </a:rPr>
              <a:t>Використання</a:t>
            </a:r>
            <a:r>
              <a:rPr lang="ru-RU" sz="4400" b="1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4400" b="1" i="0" dirty="0" err="1">
                <a:solidFill>
                  <a:srgbClr val="000000"/>
                </a:solidFill>
                <a:effectLst/>
                <a:latin typeface="+mj-lt"/>
              </a:rPr>
              <a:t>порнобізнесі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 -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діяльність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юридичних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фізичних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осіб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сфері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надання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послуг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сексуального характеру,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створення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утримання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місць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розпусти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звідництво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виготовлення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збут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і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розповсюдження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порнографічних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предметів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з метою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отримання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прибутку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pPr algn="just"/>
            <a:r>
              <a:rPr lang="ru-RU" sz="4400" b="1" i="0" dirty="0" err="1">
                <a:solidFill>
                  <a:srgbClr val="000000"/>
                </a:solidFill>
                <a:effectLst/>
                <a:latin typeface="+mj-lt"/>
              </a:rPr>
              <a:t>Примусова</a:t>
            </a:r>
            <a:r>
              <a:rPr lang="ru-RU" sz="4400" b="1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1" i="0" dirty="0" err="1">
                <a:solidFill>
                  <a:srgbClr val="000000"/>
                </a:solidFill>
                <a:effectLst/>
                <a:latin typeface="+mj-lt"/>
              </a:rPr>
              <a:t>вагітність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 –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це</a:t>
            </a:r>
            <a:endParaRPr lang="ru-RU" sz="4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а)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посягання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на волю,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життя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здоров’я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жінки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пов’язане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із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здатністю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народжувати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проведення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протиправних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дій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щодо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запліднення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примусовому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порядку, в тому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числі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штучного.</a:t>
            </a:r>
          </a:p>
          <a:p>
            <a:pPr algn="just"/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б)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використання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репродуктивної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функції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організму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жінки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шляхом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природнього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штучного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запліднення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без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її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згоди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та подальше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примушування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жінки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до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виношування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000000"/>
                </a:solidFill>
                <a:effectLst/>
                <a:latin typeface="+mj-lt"/>
              </a:rPr>
              <a:t>дитини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269401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58CAB5-6E63-4D47-AAB7-05EFF62AF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50829"/>
            <a:ext cx="9603275" cy="1702925"/>
          </a:xfrm>
        </p:spPr>
        <p:txBody>
          <a:bodyPr>
            <a:normAutofit fontScale="90000"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</a:rPr>
              <a:t>Особа, </a:t>
            </a:r>
            <a:r>
              <a:rPr lang="ru-RU" b="1" i="0" dirty="0" err="1">
                <a:solidFill>
                  <a:srgbClr val="000000"/>
                </a:solidFill>
                <a:effectLst/>
              </a:rPr>
              <a:t>якій</a:t>
            </a:r>
            <a:r>
              <a:rPr lang="ru-RU" b="1" i="0" dirty="0">
                <a:solidFill>
                  <a:srgbClr val="000000"/>
                </a:solidFill>
                <a:effectLst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</a:rPr>
              <a:t>встановлено</a:t>
            </a:r>
            <a:r>
              <a:rPr lang="ru-RU" b="1" i="0" dirty="0">
                <a:solidFill>
                  <a:srgbClr val="000000"/>
                </a:solidFill>
                <a:effectLst/>
              </a:rPr>
              <a:t> статус особи, яка </a:t>
            </a:r>
            <a:r>
              <a:rPr lang="ru-RU" b="1" i="0" dirty="0" err="1">
                <a:solidFill>
                  <a:srgbClr val="000000"/>
                </a:solidFill>
                <a:effectLst/>
              </a:rPr>
              <a:t>постраждала</a:t>
            </a:r>
            <a:r>
              <a:rPr lang="ru-RU" b="1" i="0" dirty="0">
                <a:solidFill>
                  <a:srgbClr val="000000"/>
                </a:solidFill>
                <a:effectLst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</a:rPr>
              <a:t>від</a:t>
            </a:r>
            <a:r>
              <a:rPr lang="ru-RU" b="1" i="0" dirty="0">
                <a:solidFill>
                  <a:srgbClr val="000000"/>
                </a:solidFill>
                <a:effectLst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</a:rPr>
              <a:t>торгівлі</a:t>
            </a:r>
            <a:r>
              <a:rPr lang="ru-RU" b="1" i="0" dirty="0">
                <a:solidFill>
                  <a:srgbClr val="000000"/>
                </a:solidFill>
                <a:effectLst/>
              </a:rPr>
              <a:t> людьми</a:t>
            </a:r>
            <a:r>
              <a:rPr lang="ru-RU" b="0" i="0" dirty="0">
                <a:solidFill>
                  <a:srgbClr val="000000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має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право на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забезпечення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особистої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безпеки</a:t>
            </a:r>
            <a:r>
              <a:rPr lang="ru-RU" b="0" i="0" dirty="0">
                <a:solidFill>
                  <a:srgbClr val="000000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поваги</a:t>
            </a:r>
            <a:r>
              <a:rPr lang="ru-RU" b="0" i="0" dirty="0">
                <a:solidFill>
                  <a:srgbClr val="000000"/>
                </a:solidFill>
                <a:effectLst/>
              </a:rPr>
              <a:t>, 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також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на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безоплатне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одержання</a:t>
            </a:r>
            <a:r>
              <a:rPr lang="ru-RU" b="0" i="0" dirty="0">
                <a:solidFill>
                  <a:srgbClr val="000000"/>
                </a:solidFill>
                <a:effectLst/>
              </a:rPr>
              <a:t>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1871A3-FAA7-43FB-8F52-A8417D29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98482"/>
            <a:ext cx="9603275" cy="34678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1900" dirty="0" err="1">
                <a:solidFill>
                  <a:srgbClr val="000000"/>
                </a:solidFill>
                <a:latin typeface="+mj-lt"/>
              </a:rPr>
              <a:t>І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нформації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щодо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своїх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прав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можливостей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викладеної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мовою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якою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володіє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така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особа;</a:t>
            </a:r>
          </a:p>
          <a:p>
            <a:pPr algn="just"/>
            <a:r>
              <a:rPr lang="ru-RU" sz="1900" dirty="0" err="1">
                <a:solidFill>
                  <a:srgbClr val="000000"/>
                </a:solidFill>
                <a:latin typeface="+mj-lt"/>
              </a:rPr>
              <a:t>М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едичної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психологічної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соціальної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правової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іншої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необхідної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допомоги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sz="1900" dirty="0" err="1">
                <a:solidFill>
                  <a:srgbClr val="000000"/>
                </a:solidFill>
                <a:latin typeface="+mj-lt"/>
              </a:rPr>
              <a:t>Т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имчасового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розміщення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за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бажанням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постраждалої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особи та у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разі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відсутності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житла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в закладах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допомоги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для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осіб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які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постраждали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від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торгівлі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людьми, на строк до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трьох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місяців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який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разі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необхідності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може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бути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продовжено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за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рішенням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місцевої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державної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адміністрації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зокрема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зв'язку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з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участю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особи в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якості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постраждалого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свідка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кримінальному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процесі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sz="1900" dirty="0" err="1">
                <a:solidFill>
                  <a:srgbClr val="000000"/>
                </a:solidFill>
                <a:latin typeface="+mj-lt"/>
              </a:rPr>
              <a:t>В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ідшкодування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моральної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матеріальної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шкоди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за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рахунок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осіб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які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її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заподіяли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у порядку,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встановленому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Цивільним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кодексом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України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sz="1900" dirty="0" err="1">
                <a:solidFill>
                  <a:srgbClr val="000000"/>
                </a:solidFill>
                <a:latin typeface="+mj-lt"/>
              </a:rPr>
              <a:t>О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дноразової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матеріальної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допомоги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у порядку,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встановленому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Кабінетом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Міністрів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України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uk-UA" sz="1900" dirty="0">
                <a:solidFill>
                  <a:srgbClr val="000000"/>
                </a:solidFill>
                <a:latin typeface="+mj-lt"/>
              </a:rPr>
              <a:t>Д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опомоги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працевлаштуванні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реалізації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права на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освіту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професійну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+mj-lt"/>
              </a:rPr>
              <a:t>підготовку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endParaRPr lang="aa-ET" sz="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4956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2C4719-7901-41D1-92AC-F772040BC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000000"/>
                </a:solidFill>
                <a:effectLst/>
              </a:rPr>
              <a:t>Міжурядові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організації</a:t>
            </a:r>
            <a:r>
              <a:rPr lang="ru-RU" b="0" i="0" dirty="0">
                <a:solidFill>
                  <a:srgbClr val="000000"/>
                </a:solidFill>
                <a:effectLst/>
              </a:rPr>
              <a:t/>
            </a:r>
            <a:br>
              <a:rPr lang="ru-RU" b="0" i="0" dirty="0">
                <a:solidFill>
                  <a:srgbClr val="000000"/>
                </a:solidFill>
                <a:effectLst/>
              </a:rPr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7B0A05-8A0D-4FF6-A47C-9FCEB4C86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Організації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що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протидіють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торгівлі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людьми —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Організація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Об'єднаних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Націй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(Глобальна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ініціатива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ООН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боротьби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торгівлею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людьми),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Організація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безпеки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і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співробітництва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в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Європі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(ОБСЄ),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Міжнародна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організація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міграції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(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IOM).</a:t>
            </a:r>
          </a:p>
          <a:p>
            <a:pPr algn="l"/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Певні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заходи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також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вживаються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кожним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 урядом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+mj-lt"/>
              </a:rPr>
              <a:t>країни</a:t>
            </a:r>
            <a:r>
              <a:rPr lang="ru-RU" b="0" i="0" dirty="0">
                <a:solidFill>
                  <a:srgbClr val="202122"/>
                </a:solidFill>
                <a:effectLst/>
                <a:latin typeface="+mj-lt"/>
              </a:rPr>
              <a:t>.</a:t>
            </a:r>
          </a:p>
          <a:p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6945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929A6A-A08C-4737-B520-BB0F26EA2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i="0" dirty="0" err="1">
                <a:solidFill>
                  <a:srgbClr val="333333"/>
                </a:solidFill>
                <a:effectLst/>
              </a:rPr>
              <a:t>Законодавство</a:t>
            </a:r>
            <a:r>
              <a:rPr lang="ru-RU" b="0" i="0" dirty="0">
                <a:solidFill>
                  <a:srgbClr val="333333"/>
                </a:solidFill>
                <a:effectLst/>
              </a:rPr>
              <a:t> про </a:t>
            </a:r>
            <a:r>
              <a:rPr lang="ru-RU" b="0" i="0" dirty="0" err="1">
                <a:solidFill>
                  <a:srgbClr val="333333"/>
                </a:solidFill>
                <a:effectLst/>
              </a:rPr>
              <a:t>протидію</a:t>
            </a:r>
            <a:r>
              <a:rPr lang="ru-RU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</a:rPr>
              <a:t>торгівлі</a:t>
            </a:r>
            <a:r>
              <a:rPr lang="ru-RU" b="0" i="0" dirty="0">
                <a:solidFill>
                  <a:srgbClr val="333333"/>
                </a:solidFill>
                <a:effectLst/>
              </a:rPr>
              <a:t> людьми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F464C1-CC15-45E4-B67F-82C380BC3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1853754"/>
            <a:ext cx="10621221" cy="286907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4400" b="1" i="0" u="none" strike="noStrike" dirty="0" err="1">
                <a:solidFill>
                  <a:srgbClr val="333333"/>
                </a:solidFill>
                <a:effectLst/>
                <a:latin typeface="+mj-lt"/>
              </a:rPr>
              <a:t>Стаття</a:t>
            </a:r>
            <a:r>
              <a:rPr lang="ru-RU" sz="4400" b="1" i="0" u="none" strike="noStrike" dirty="0">
                <a:solidFill>
                  <a:srgbClr val="333333"/>
                </a:solidFill>
                <a:effectLst/>
                <a:latin typeface="+mj-lt"/>
              </a:rPr>
              <a:t> 2. 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Законодавство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про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протидію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людьми</a:t>
            </a:r>
          </a:p>
          <a:p>
            <a:pPr algn="just"/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1.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Відносини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що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виникають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у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сфері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протидії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людьми,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регулюються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 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2"/>
              </a:rPr>
              <a:t>Конституцією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2"/>
              </a:rPr>
              <a:t>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2"/>
              </a:rPr>
              <a:t>України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цим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Законом,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іншими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законами і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міжнародними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договорами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згоду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на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обов'язковість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яких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надано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Верховною Радою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також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прийнятими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на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їх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виконання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іншими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нормативно-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правовими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актами.</a:t>
            </a:r>
          </a:p>
          <a:p>
            <a:pPr algn="just"/>
            <a:r>
              <a:rPr lang="ru-RU" sz="4400" b="1" i="0" u="none" strike="noStrike" dirty="0" err="1">
                <a:solidFill>
                  <a:srgbClr val="333333"/>
                </a:solidFill>
                <a:effectLst/>
                <a:latin typeface="+mj-lt"/>
              </a:rPr>
              <a:t>Стаття</a:t>
            </a:r>
            <a:r>
              <a:rPr lang="ru-RU" sz="4400" b="1" i="0" u="none" strike="noStrike" dirty="0">
                <a:solidFill>
                  <a:srgbClr val="333333"/>
                </a:solidFill>
                <a:effectLst/>
                <a:latin typeface="+mj-lt"/>
              </a:rPr>
              <a:t> 3. 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Основні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принципи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протидії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людьми</a:t>
            </a:r>
          </a:p>
          <a:p>
            <a:pPr algn="just"/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1.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Діяльність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спрямована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на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протидію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людьми,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ґрунтується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на таких принципах:</a:t>
            </a:r>
          </a:p>
          <a:p>
            <a:pPr algn="just"/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1)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забезпечення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прав і свобод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людини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і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громадянина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зокрема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права на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повагу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до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гідності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особисте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життя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правову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допомогу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відшкодування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матеріальної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та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моральної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шкоди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у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встановленому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законом порядку;</a:t>
            </a:r>
          </a:p>
          <a:p>
            <a:pPr algn="just"/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2)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поваги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і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неупередженого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ставлення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до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осіб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які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постраждали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від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людьми;</a:t>
            </a:r>
          </a:p>
          <a:p>
            <a:pPr algn="just"/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3)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конфіденційності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інформації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про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осіб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які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постраждали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від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людьми;</a:t>
            </a:r>
          </a:p>
          <a:p>
            <a:pPr algn="just"/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4)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добровільності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отримання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допомоги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особами,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які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постраждали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від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людьми, та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їх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недискримінації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за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ознаками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раси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кольору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шкіри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політичних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релігійних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та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інших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переконань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статі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етнічного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та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соціального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походження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майнового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стану,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місця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проживання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за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мовними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іншими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ознаками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5)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взаємодії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органів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виконавчої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влади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між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собою, з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відповідними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органами,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які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здійснюють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оперативно-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розшукову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діяльність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досудове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розслідування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та з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громадськими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і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міжнародними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організаціями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</a:p>
          <a:p>
            <a:pPr algn="just"/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2. У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разі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якщо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особи,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які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постраждали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від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людьми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або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стали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свідками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людьми, є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дітьми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усі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дії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що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застосовуються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до них,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базуються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на принципах,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зазначених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у 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3"/>
              </a:rPr>
              <a:t>Конвенції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3"/>
              </a:rPr>
              <a:t> про права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3"/>
              </a:rPr>
              <a:t>дитини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 та 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4"/>
              </a:rPr>
              <a:t>Факультативному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4"/>
              </a:rPr>
              <a:t>протоколі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4"/>
              </a:rPr>
              <a:t> до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4"/>
              </a:rPr>
              <a:t>Конвенції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4"/>
              </a:rPr>
              <a:t> про права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4"/>
              </a:rPr>
              <a:t>дитини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4"/>
              </a:rPr>
              <a:t>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4"/>
              </a:rPr>
              <a:t>щодо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4"/>
              </a:rPr>
              <a:t>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4"/>
              </a:rPr>
              <a:t>торгівлі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4"/>
              </a:rPr>
              <a:t>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4"/>
              </a:rPr>
              <a:t>дітьми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4"/>
              </a:rPr>
              <a:t>,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4"/>
              </a:rPr>
              <a:t>дитячої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4"/>
              </a:rPr>
              <a:t>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4"/>
              </a:rPr>
              <a:t>проституції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4"/>
              </a:rPr>
              <a:t> і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4"/>
              </a:rPr>
              <a:t>дитячої</a:t>
            </a:r>
            <a:r>
              <a:rPr lang="ru-RU" sz="4400" b="0" i="0" u="sng" dirty="0">
                <a:solidFill>
                  <a:srgbClr val="000099"/>
                </a:solidFill>
                <a:effectLst/>
                <a:latin typeface="+mj-lt"/>
                <a:hlinkClick r:id="rId4"/>
              </a:rPr>
              <a:t> </a:t>
            </a:r>
            <a:r>
              <a:rPr lang="ru-RU" sz="4400" b="0" i="0" u="sng" dirty="0" err="1">
                <a:solidFill>
                  <a:srgbClr val="000099"/>
                </a:solidFill>
                <a:effectLst/>
                <a:latin typeface="+mj-lt"/>
                <a:hlinkClick r:id="rId4"/>
              </a:rPr>
              <a:t>порнографії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</a:p>
          <a:p>
            <a:pPr algn="just"/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3. У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разі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якщо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вік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особи не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визначений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і є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підстави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вважати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що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ця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особа -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дитина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, вона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вважається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дитиною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і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їй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надається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спеціальний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захист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до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встановлення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її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4400" b="0" i="0" dirty="0" err="1">
                <a:solidFill>
                  <a:srgbClr val="333333"/>
                </a:solidFill>
                <a:effectLst/>
                <a:latin typeface="+mj-lt"/>
              </a:rPr>
              <a:t>віку</a:t>
            </a:r>
            <a:r>
              <a:rPr lang="ru-RU" sz="44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</a:p>
          <a:p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1412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3735E9-8E82-47EC-978A-20FB4E1E3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33333"/>
                </a:solidFill>
                <a:effectLst/>
              </a:rPr>
              <a:t>Суб'єкти</a:t>
            </a:r>
            <a:r>
              <a:rPr lang="ru-RU" b="0" i="0" dirty="0">
                <a:solidFill>
                  <a:srgbClr val="333333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</a:rPr>
              <a:t>які</a:t>
            </a:r>
            <a:r>
              <a:rPr lang="ru-RU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</a:rPr>
              <a:t>здійснюють</a:t>
            </a:r>
            <a:r>
              <a:rPr lang="ru-RU" b="0" i="0" dirty="0">
                <a:solidFill>
                  <a:srgbClr val="333333"/>
                </a:solidFill>
                <a:effectLst/>
              </a:rPr>
              <a:t> заходи у </a:t>
            </a:r>
            <a:r>
              <a:rPr lang="ru-RU" b="0" i="0" dirty="0" err="1">
                <a:solidFill>
                  <a:srgbClr val="333333"/>
                </a:solidFill>
                <a:effectLst/>
              </a:rPr>
              <a:t>сфері</a:t>
            </a:r>
            <a:r>
              <a:rPr lang="ru-RU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</a:rPr>
              <a:t>протидії</a:t>
            </a:r>
            <a:r>
              <a:rPr lang="ru-RU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</a:rPr>
              <a:t>торгівлі</a:t>
            </a:r>
            <a:r>
              <a:rPr lang="ru-RU" b="0" i="0" dirty="0">
                <a:solidFill>
                  <a:srgbClr val="333333"/>
                </a:solidFill>
                <a:effectLst/>
              </a:rPr>
              <a:t> людьми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6849315-50E0-46DF-8FD0-BEB37F70D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993" y="1959171"/>
            <a:ext cx="9603275" cy="345061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Президент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Кабінет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Міністрів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dirty="0" err="1">
                <a:solidFill>
                  <a:srgbClr val="333333"/>
                </a:solidFill>
                <a:latin typeface="+mj-lt"/>
              </a:rPr>
              <a:t>Ц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ентральні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органи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виконавчої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влади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dirty="0" err="1">
                <a:solidFill>
                  <a:srgbClr val="333333"/>
                </a:solidFill>
                <a:latin typeface="+mj-lt"/>
              </a:rPr>
              <a:t>М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ісцеві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органи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виконавчої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влади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dirty="0" err="1">
                <a:solidFill>
                  <a:srgbClr val="333333"/>
                </a:solidFill>
                <a:latin typeface="+mj-lt"/>
              </a:rPr>
              <a:t>З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акордонні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дипломатичні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установи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+mj-lt"/>
              </a:rPr>
              <a:t>З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аклади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допомоги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особам,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які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постраждали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від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людьми.</a:t>
            </a:r>
          </a:p>
          <a:p>
            <a:pPr marL="0" indent="0" algn="ctr">
              <a:buNone/>
            </a:pP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У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здійсненні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заходів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спрямованих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на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попередження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протидії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торгівлі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людьми,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беруть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участь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органи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місцевого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самоврядування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, 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також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, за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згодою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підприємства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, установи,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організації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незалежно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від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форми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власності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громадські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організації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та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окремі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громадяни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07683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5F7268-CE68-4ADA-8503-541041254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План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1C482DC-07C2-4FEF-9AF0-422B53572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Поняття</a:t>
            </a:r>
            <a:r>
              <a:rPr lang="ru-RU" dirty="0"/>
              <a:t> та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людьми; </a:t>
            </a:r>
            <a:r>
              <a:rPr lang="ru-RU" dirty="0" err="1"/>
              <a:t>міжнародний</a:t>
            </a:r>
            <a:r>
              <a:rPr lang="ru-RU" dirty="0"/>
              <a:t> та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нормативні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. </a:t>
            </a:r>
            <a:r>
              <a:rPr lang="ru-RU" dirty="0" err="1"/>
              <a:t>Механізм</a:t>
            </a:r>
            <a:r>
              <a:rPr lang="ru-RU" dirty="0"/>
              <a:t> та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людьми.</a:t>
            </a:r>
          </a:p>
          <a:p>
            <a:r>
              <a:rPr lang="ru-RU" dirty="0" err="1"/>
              <a:t>Кримінологічні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людьми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.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незаконної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/>
              <a:t> як вид </a:t>
            </a:r>
            <a:r>
              <a:rPr lang="ru-RU" dirty="0" err="1"/>
              <a:t>транснаціональної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. </a:t>
            </a:r>
            <a:r>
              <a:rPr lang="ru-RU" dirty="0" err="1"/>
              <a:t>Взаємозв’язок</a:t>
            </a:r>
            <a:r>
              <a:rPr lang="ru-RU" dirty="0"/>
              <a:t> </a:t>
            </a:r>
            <a:r>
              <a:rPr lang="ru-RU" dirty="0" err="1"/>
              <a:t>нелегальної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/>
              <a:t> та </a:t>
            </a:r>
            <a:r>
              <a:rPr lang="ru-RU" dirty="0" err="1"/>
              <a:t>торгівлі</a:t>
            </a:r>
            <a:r>
              <a:rPr lang="ru-RU" dirty="0"/>
              <a:t> людьми. </a:t>
            </a:r>
            <a:r>
              <a:rPr lang="ru-RU" dirty="0" err="1"/>
              <a:t>Кримінологічна</a:t>
            </a:r>
            <a:r>
              <a:rPr lang="ru-RU" dirty="0"/>
              <a:t> характеристика. </a:t>
            </a:r>
            <a:r>
              <a:rPr lang="ru-RU" dirty="0" err="1"/>
              <a:t>Правова</a:t>
            </a:r>
            <a:r>
              <a:rPr lang="ru-RU" dirty="0"/>
              <a:t> основа та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людьми в </a:t>
            </a:r>
            <a:r>
              <a:rPr lang="ru-RU" dirty="0" err="1"/>
              <a:t>Україні</a:t>
            </a:r>
            <a:r>
              <a:rPr lang="ru-RU" dirty="0"/>
              <a:t>.</a:t>
            </a:r>
          </a:p>
          <a:p>
            <a:r>
              <a:rPr lang="ru-RU" dirty="0"/>
              <a:t>Роль </a:t>
            </a:r>
            <a:r>
              <a:rPr lang="ru-RU" dirty="0" err="1"/>
              <a:t>недержавних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та </a:t>
            </a:r>
            <a:r>
              <a:rPr lang="ru-RU" dirty="0" err="1"/>
              <a:t>громадськості</a:t>
            </a:r>
            <a:r>
              <a:rPr lang="ru-RU" dirty="0"/>
              <a:t> у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людьми.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співробітництво</a:t>
            </a:r>
            <a:r>
              <a:rPr lang="ru-RU" dirty="0"/>
              <a:t> у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нелегальній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/>
              <a:t> та </a:t>
            </a:r>
            <a:r>
              <a:rPr lang="ru-RU" dirty="0" err="1"/>
              <a:t>торгівлі</a:t>
            </a:r>
            <a:r>
              <a:rPr lang="ru-RU" dirty="0"/>
              <a:t> людьми.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протоколи</a:t>
            </a:r>
            <a:r>
              <a:rPr lang="ru-RU" dirty="0"/>
              <a:t> до </a:t>
            </a:r>
            <a:r>
              <a:rPr lang="ru-RU" dirty="0" err="1"/>
              <a:t>Конвенції</a:t>
            </a:r>
            <a:r>
              <a:rPr lang="ru-RU" dirty="0"/>
              <a:t> ООН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транснаціональної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. </a:t>
            </a:r>
            <a:r>
              <a:rPr lang="ru-RU" dirty="0" err="1"/>
              <a:t>Захист</a:t>
            </a:r>
            <a:r>
              <a:rPr lang="ru-RU" dirty="0"/>
              <a:t> та </a:t>
            </a:r>
            <a:r>
              <a:rPr lang="ru-RU" dirty="0" err="1"/>
              <a:t>реабілітація</a:t>
            </a:r>
            <a:r>
              <a:rPr lang="ru-RU" dirty="0"/>
              <a:t> жертв </a:t>
            </a:r>
            <a:r>
              <a:rPr lang="ru-RU" dirty="0" err="1"/>
              <a:t>торгівлі</a:t>
            </a:r>
            <a:r>
              <a:rPr lang="ru-RU" dirty="0"/>
              <a:t> людьми.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23989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73B4C2-EE69-4C31-898C-00A3117B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45097"/>
            <a:ext cx="9603275" cy="1608657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Поняття</a:t>
            </a:r>
            <a:r>
              <a:rPr lang="ru-RU" dirty="0"/>
              <a:t> та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людьми; </a:t>
            </a:r>
            <a:r>
              <a:rPr lang="ru-RU" dirty="0" err="1"/>
              <a:t>міжнародний</a:t>
            </a:r>
            <a:r>
              <a:rPr lang="ru-RU" dirty="0"/>
              <a:t> та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нормативні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. </a:t>
            </a:r>
            <a:r>
              <a:rPr lang="ru-RU" dirty="0" err="1"/>
              <a:t>Механізм</a:t>
            </a:r>
            <a:r>
              <a:rPr lang="ru-RU" dirty="0"/>
              <a:t> та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людьми.</a:t>
            </a:r>
            <a:br>
              <a:rPr lang="ru-RU" dirty="0"/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6C053EB-935E-4EE0-B854-ECF820BF9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60776"/>
            <a:ext cx="9603275" cy="3505570"/>
          </a:xfrm>
        </p:spPr>
        <p:txBody>
          <a:bodyPr>
            <a:normAutofit fontScale="92500"/>
          </a:bodyPr>
          <a:lstStyle/>
          <a:p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Термін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+mj-lt"/>
              </a:rPr>
              <a:t>торгівля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+mj-lt"/>
              </a:rPr>
              <a:t> людьми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передбачає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різні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види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форми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експлуатації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людини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які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наводяться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як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міжнародними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нормативно-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правовими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документами, так і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законодавством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України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>
              <a:buNone/>
            </a:pP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Відповідно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до Закону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України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„Про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протидію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торгівлі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людьми”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торгівля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людьми -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здійснення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незаконної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угоди,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об’єктом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якої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є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людина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а так само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вербування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переміщення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переховування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передача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одержання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людини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вчинені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з метою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експлуатації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у тому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числі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сексуальної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з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використанням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обману,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шахрайства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шантажу,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уразливого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стану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людини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із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застосуванням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погрозою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застосування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насильства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з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використанням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службового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становища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або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матеріальної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іншої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залежності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від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іншої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особи,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що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відповідно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до 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Кримінального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кодексу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України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визнаються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злочином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ctr">
              <a:buNone/>
            </a:pP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Існує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багато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причин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торгівлі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людьми,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які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є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комплексними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взаємопов’язаними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492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B20237-CDAF-4BAB-8FA9-07AB74195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>
                <a:solidFill>
                  <a:srgbClr val="000000"/>
                </a:solidFill>
                <a:effectLst/>
              </a:rPr>
              <a:t>До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внутрішніх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чинників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належать: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2386DA-BCF0-45DD-95A0-57648643C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С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оціальна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нерівність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низький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рівень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життя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населення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Н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асильство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в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сім’ї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інші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прояви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гендерної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нерівності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Д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евіантна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поведінка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членів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сім’ї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(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вживання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алкоголю,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наркотичних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речовин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тощо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);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В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икривлення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моральних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цінностей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відсутність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духовних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принципів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певної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частини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населення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П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ривабливість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кращого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життя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за кордоном та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погана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обізнаність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громадян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України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щодо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можливостей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працевлаштування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і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перебування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за кордоном та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їх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наслідки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тощо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849914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E75818-5252-4036-A5C3-E44F6AE56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>
                <a:solidFill>
                  <a:srgbClr val="000000"/>
                </a:solidFill>
                <a:effectLst/>
              </a:rPr>
              <a:t>До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зовнішніх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чинників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торгівлі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людьми належать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наступні</a:t>
            </a:r>
            <a:r>
              <a:rPr lang="ru-RU" b="0" i="1" dirty="0">
                <a:solidFill>
                  <a:srgbClr val="000000"/>
                </a:solidFill>
                <a:effectLst/>
              </a:rPr>
              <a:t>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0E1531-046A-4E6E-B2E1-6B737ACE0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С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прощення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можливостей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для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подорожування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Л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ояльність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законодавства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до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заняття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проституцією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багатьох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країнах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світу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+mj-lt"/>
              </a:rPr>
              <a:t>П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опит на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низькооплачувану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працю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комерційну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сексуальну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експлуатацію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особливо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дітей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+mj-lt"/>
              </a:rPr>
              <a:t>П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опит на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працю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в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галузях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де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основна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частина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населення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не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бажає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працювати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через низку причин,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зокрема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небезпечні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умови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праці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тощо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8561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DEC7CE-785F-4B8D-BFC9-AEA8E8439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/>
              <a:t>ВАЖЛИВО!</a:t>
            </a:r>
            <a:endParaRPr lang="aa-ET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BDC396C-4C7D-4C00-8EAE-3136BEA56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err="1">
                <a:solidFill>
                  <a:srgbClr val="000000"/>
                </a:solidFill>
                <a:effectLst/>
                <a:latin typeface="+mj-lt"/>
              </a:rPr>
              <a:t>Слід</a:t>
            </a:r>
            <a:r>
              <a:rPr lang="ru-RU" sz="3200" b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+mj-lt"/>
              </a:rPr>
              <a:t>зазначити</a:t>
            </a:r>
            <a:r>
              <a:rPr lang="ru-RU" sz="3200" b="1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+mj-lt"/>
              </a:rPr>
              <a:t>що</a:t>
            </a:r>
            <a:r>
              <a:rPr lang="ru-RU" sz="3200" b="1" dirty="0">
                <a:solidFill>
                  <a:srgbClr val="000000"/>
                </a:solidFill>
                <a:effectLst/>
                <a:latin typeface="+mj-lt"/>
              </a:rPr>
              <a:t> жертвою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+mj-lt"/>
              </a:rPr>
              <a:t>торгівців</a:t>
            </a:r>
            <a:r>
              <a:rPr lang="ru-RU" sz="3200" b="1" dirty="0">
                <a:solidFill>
                  <a:srgbClr val="000000"/>
                </a:solidFill>
                <a:effectLst/>
                <a:latin typeface="+mj-lt"/>
              </a:rPr>
              <a:t> людьми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+mj-lt"/>
              </a:rPr>
              <a:t>може</a:t>
            </a:r>
            <a:r>
              <a:rPr lang="ru-RU" sz="3200" b="1" dirty="0">
                <a:solidFill>
                  <a:srgbClr val="000000"/>
                </a:solidFill>
                <a:effectLst/>
                <a:latin typeface="+mj-lt"/>
              </a:rPr>
              <a:t> стати будь-яка особа,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+mj-lt"/>
              </a:rPr>
              <a:t>незалежно</a:t>
            </a:r>
            <a:r>
              <a:rPr lang="ru-RU" sz="3200" b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+mj-lt"/>
              </a:rPr>
              <a:t>від</a:t>
            </a:r>
            <a:r>
              <a:rPr lang="ru-RU" sz="3200" b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+mj-lt"/>
              </a:rPr>
              <a:t>віку</a:t>
            </a:r>
            <a:r>
              <a:rPr lang="ru-RU" sz="3200" b="1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+mj-lt"/>
              </a:rPr>
              <a:t>статі</a:t>
            </a:r>
            <a:r>
              <a:rPr lang="ru-RU" sz="3200" b="1" dirty="0">
                <a:solidFill>
                  <a:srgbClr val="000000"/>
                </a:solidFill>
                <a:latin typeface="+mj-lt"/>
              </a:rPr>
              <a:t>!!!</a:t>
            </a:r>
            <a:endParaRPr lang="ru-RU" sz="3200" b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ctr">
              <a:buNone/>
            </a:pPr>
            <a:r>
              <a:rPr lang="ru-RU" sz="3200" b="0" i="1" dirty="0">
                <a:solidFill>
                  <a:srgbClr val="000000"/>
                </a:solidFill>
                <a:effectLst/>
                <a:latin typeface="+mj-lt"/>
              </a:rPr>
              <a:t> </a:t>
            </a:r>
            <a:endParaRPr lang="ru-RU" sz="32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endParaRPr lang="aa-ET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8039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EE825B-A837-40CF-98E5-866D32DD5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20511"/>
            <a:ext cx="9603275" cy="1533243"/>
          </a:xfrm>
        </p:spPr>
        <p:txBody>
          <a:bodyPr>
            <a:normAutofit/>
          </a:bodyPr>
          <a:lstStyle/>
          <a:p>
            <a:r>
              <a:rPr lang="ru-RU" b="0" i="1" dirty="0" err="1">
                <a:solidFill>
                  <a:srgbClr val="000000"/>
                </a:solidFill>
                <a:effectLst/>
              </a:rPr>
              <a:t>Основними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уразливими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категоріями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осіб</a:t>
            </a:r>
            <a:r>
              <a:rPr lang="ru-RU" b="0" i="1" dirty="0">
                <a:solidFill>
                  <a:srgbClr val="000000"/>
                </a:solidFill>
                <a:effectLst/>
              </a:rPr>
              <a:t>,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які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відносяться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до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групи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ризику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потрапити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до </a:t>
            </a:r>
            <a:r>
              <a:rPr lang="ru-RU" b="0" i="1" dirty="0" err="1">
                <a:solidFill>
                  <a:srgbClr val="000000"/>
                </a:solidFill>
                <a:effectLst/>
              </a:rPr>
              <a:t>торгівців</a:t>
            </a:r>
            <a:r>
              <a:rPr lang="ru-RU" b="0" i="1" dirty="0">
                <a:solidFill>
                  <a:srgbClr val="000000"/>
                </a:solidFill>
                <a:effectLst/>
              </a:rPr>
              <a:t> людьми є: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15791A-D76E-4658-B806-068047398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Н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езаміжні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жінки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самотні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матері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розлучені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особи;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+mj-lt"/>
              </a:rPr>
              <a:t>М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олодь,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діти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вулиці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діти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-сироти,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вихідці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з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неблагополучних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сімей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Сі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льське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населення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В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нутрішньо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переміщені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особи;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І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ноземні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громадяни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–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трудові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мігранти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+mj-lt"/>
              </a:rPr>
              <a:t>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соби,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які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зазнали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насильства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у тому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числі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сексуального;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Б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ідні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малозабезпечені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особи;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+mj-lt"/>
              </a:rPr>
              <a:t>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соби з проблемами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психічного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здоров’я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4146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D6D910-1776-492C-A43A-DA2D255B2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0" i="1" dirty="0" err="1">
                <a:solidFill>
                  <a:srgbClr val="000000"/>
                </a:solidFill>
                <a:effectLst/>
              </a:rPr>
              <a:t>Найбільш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вразливими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до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торгівлі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людьми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категоріями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</a:t>
            </a:r>
            <a:r>
              <a:rPr lang="ru-RU" sz="3200" b="0" i="1" dirty="0" err="1">
                <a:solidFill>
                  <a:srgbClr val="000000"/>
                </a:solidFill>
                <a:effectLst/>
              </a:rPr>
              <a:t>населення</a:t>
            </a:r>
            <a:r>
              <a:rPr lang="ru-RU" sz="3200" b="0" i="1" dirty="0">
                <a:solidFill>
                  <a:srgbClr val="000000"/>
                </a:solidFill>
                <a:effectLst/>
              </a:rPr>
              <a:t> є:</a:t>
            </a:r>
            <a:r>
              <a:rPr lang="ru-RU" b="0" i="0" dirty="0">
                <a:solidFill>
                  <a:srgbClr val="000000"/>
                </a:solidFill>
                <a:effectLst/>
              </a:rPr>
              <a:t/>
            </a:r>
            <a:br>
              <a:rPr lang="ru-RU" b="0" i="0" dirty="0">
                <a:solidFill>
                  <a:srgbClr val="000000"/>
                </a:solidFill>
                <a:effectLst/>
              </a:rPr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671179-2F8D-42C2-8A09-E2A270362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Ж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інки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віці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18-26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років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у першу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чергу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незаміжні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(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вразливі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до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сексуальної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експлуатації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);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Ч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оловіки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віці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25-60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років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у першу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чергу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одружені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(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вразливі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  до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трудової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експлуатації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);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+mj-lt"/>
              </a:rPr>
              <a:t>Д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іти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віці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13-18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років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, у першу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чергу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дівчатка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з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неповних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реструктурованих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сімей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(коли один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із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батьків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+mj-lt"/>
              </a:rPr>
              <a:t>нерідний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+mj-lt"/>
              </a:rPr>
              <a:t>).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0831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4ABBA0-EB3B-410B-9F8E-E8602D356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Торгівля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людьми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має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різні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види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серед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яких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примусова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праця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рабство,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звичаї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подібні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до рабства, сексуальна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експлуатація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використання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порнобізнесі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примусова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вагітність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вилучення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органів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проведення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дослідів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над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людиною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використання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жебрацтві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втягнення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злочинну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діяльність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використання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збройних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конфліктах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усиновлення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удочеріння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) з метою наживи, продаж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дитини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aa-ET" dirty="0">
              <a:latin typeface="+mj-lt"/>
            </a:endParaRP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xmlns="" id="{228F2842-61DF-45E5-8158-BB5619307A48}"/>
              </a:ext>
            </a:extLst>
          </p:cNvPr>
          <p:cNvSpPr/>
          <p:nvPr/>
        </p:nvSpPr>
        <p:spPr>
          <a:xfrm>
            <a:off x="122548" y="3157979"/>
            <a:ext cx="1187778" cy="2710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xmlns="" id="{FC7BE10D-0C62-453B-821A-BBBC0B2586C5}"/>
              </a:ext>
            </a:extLst>
          </p:cNvPr>
          <p:cNvSpPr/>
          <p:nvPr/>
        </p:nvSpPr>
        <p:spPr>
          <a:xfrm rot="10800000">
            <a:off x="10881674" y="3174868"/>
            <a:ext cx="1187778" cy="2710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148251867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</TotalTime>
  <Words>841</Words>
  <Application>Microsoft Office PowerPoint</Application>
  <PresentationFormat>Широкоэкранный</PresentationFormat>
  <Paragraphs>91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Gill Sans MT</vt:lpstr>
      <vt:lpstr>Times New Roman</vt:lpstr>
      <vt:lpstr>Галерея</vt:lpstr>
      <vt:lpstr>Тема 7 НЕЛЕГАЛЬНА МІГРАЦІЯ І ТОРГІВЛЯ ЛЮДЬМИ У СТРУКТУРІ ТРАНСНАЦІОНАЛЬНОЇ ЗЛОЧИННОСТІ</vt:lpstr>
      <vt:lpstr>План</vt:lpstr>
      <vt:lpstr>Поняття та форми торгівлі людьми; міжнародний та національний нормативні підходи. Механізм та фактори торгівлі людьми. </vt:lpstr>
      <vt:lpstr>До внутрішніх чинників належать:</vt:lpstr>
      <vt:lpstr>До зовнішніх чинників торгівлі людьми належать наступні:</vt:lpstr>
      <vt:lpstr>ВАЖЛИВО!</vt:lpstr>
      <vt:lpstr>Основними уразливими категоріями осіб, які відносяться до групи ризику потрапити до торгівців людьми є:</vt:lpstr>
      <vt:lpstr>Найбільш вразливими до торгівлі людьми категоріями населення є: </vt:lpstr>
      <vt:lpstr>Презентация PowerPoint</vt:lpstr>
      <vt:lpstr>Торгівля людьми є третім за прибутковістю видом злочинної діяльності, після продажу зброї та наркотиків</vt:lpstr>
      <vt:lpstr>Основні ознаки втягнення особи у примусову працю: </vt:lpstr>
      <vt:lpstr> ІНШІ ознаки втягнення особи у примусову працю:</vt:lpstr>
      <vt:lpstr>Особа, якій встановлено статус особи, яка постраждала від торгівлі людьми, має право на забезпечення особистої безпеки, поваги, а також на безоплатне одержання:</vt:lpstr>
      <vt:lpstr>Міжурядові організації </vt:lpstr>
      <vt:lpstr>Законодавство про протидію торгівлі людьми </vt:lpstr>
      <vt:lpstr>Суб'єкти, які здійснюють заходи у сфері протидії торгівлі людьми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НЕЛЕГАЛЬНА МІГРАЦІЯ І ТОРГІВЛЯ ЛЮДЬМИ У СТРУКТУРІ ТРАНСНАЦІОНАЛЬНОЇ ЗЛОЧИННОСТІ</dc:title>
  <dc:creator>izikatochka415@gmail.com</dc:creator>
  <cp:lastModifiedBy>user</cp:lastModifiedBy>
  <cp:revision>6</cp:revision>
  <dcterms:created xsi:type="dcterms:W3CDTF">2022-01-26T15:31:35Z</dcterms:created>
  <dcterms:modified xsi:type="dcterms:W3CDTF">2022-02-18T09:04:54Z</dcterms:modified>
</cp:coreProperties>
</file>