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9B35-7107-4663-B996-C1DC097DD98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97E6-9520-4636-934F-C8ACEEB2ADCB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024811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9B35-7107-4663-B996-C1DC097DD98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97E6-9520-4636-934F-C8ACEEB2ADCB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560731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9B35-7107-4663-B996-C1DC097DD98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97E6-9520-4636-934F-C8ACEEB2ADCB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398750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9B35-7107-4663-B996-C1DC097DD98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97E6-9520-4636-934F-C8ACEEB2ADCB}" type="slidenum">
              <a:rPr lang="aa-ET" smtClean="0"/>
              <a:t>‹#›</a:t>
            </a:fld>
            <a:endParaRPr lang="aa-ET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27609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9B35-7107-4663-B996-C1DC097DD98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97E6-9520-4636-934F-C8ACEEB2ADCB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163463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9B35-7107-4663-B996-C1DC097DD98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97E6-9520-4636-934F-C8ACEEB2ADCB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0143136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9B35-7107-4663-B996-C1DC097DD98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97E6-9520-4636-934F-C8ACEEB2ADCB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797045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9B35-7107-4663-B996-C1DC097DD98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97E6-9520-4636-934F-C8ACEEB2ADCB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199633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9B35-7107-4663-B996-C1DC097DD98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97E6-9520-4636-934F-C8ACEEB2ADCB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912871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9B35-7107-4663-B996-C1DC097DD98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97E6-9520-4636-934F-C8ACEEB2ADCB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501475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9B35-7107-4663-B996-C1DC097DD98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97E6-9520-4636-934F-C8ACEEB2ADCB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4073366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9B35-7107-4663-B996-C1DC097DD98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97E6-9520-4636-934F-C8ACEEB2ADCB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449903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9B35-7107-4663-B996-C1DC097DD98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97E6-9520-4636-934F-C8ACEEB2ADCB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048657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9B35-7107-4663-B996-C1DC097DD98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97E6-9520-4636-934F-C8ACEEB2ADCB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7542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9B35-7107-4663-B996-C1DC097DD98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97E6-9520-4636-934F-C8ACEEB2ADCB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019744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9B35-7107-4663-B996-C1DC097DD98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97E6-9520-4636-934F-C8ACEEB2ADCB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043989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C9B35-7107-4663-B996-C1DC097DD98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997E6-9520-4636-934F-C8ACEEB2ADCB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4132551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7EC9B35-7107-4663-B996-C1DC097DD98E}" type="datetimeFigureOut">
              <a:rPr lang="aa-ET" smtClean="0"/>
              <a:t>18/02/2022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997E6-9520-4636-934F-C8ACEEB2ADCB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40841596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C982EEF-ACCA-41CA-9E93-9FF21177CD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4332" y="2136569"/>
            <a:ext cx="8825658" cy="33295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>Тема 6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СУБ’ЄКТИ </a:t>
            </a:r>
            <a:r>
              <a:rPr lang="ru-RU" dirty="0"/>
              <a:t>ТРАНСНАЦІОНАЛЬНОЇ ОРГАНІЗОВАНОЇ ЗЛОЧИННОСТІ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50024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EBBCD1E-F9B8-4C47-AA62-9DA18E90B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План:</a:t>
            </a:r>
            <a:endParaRPr lang="aa-ET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B2C4DAC-D4BE-437A-B1E0-CCCBD6D2A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ru-RU" b="1" dirty="0"/>
          </a:p>
          <a:p>
            <a:r>
              <a:rPr lang="ru-RU" sz="2800" b="1" dirty="0" err="1"/>
              <a:t>Транснаціональні</a:t>
            </a:r>
            <a:r>
              <a:rPr lang="ru-RU" sz="2800" b="1" dirty="0"/>
              <a:t> </a:t>
            </a:r>
            <a:r>
              <a:rPr lang="ru-RU" sz="2800" b="1" dirty="0" err="1"/>
              <a:t>злочинні</a:t>
            </a:r>
            <a:r>
              <a:rPr lang="ru-RU" sz="2800" b="1" dirty="0"/>
              <a:t> </a:t>
            </a:r>
            <a:r>
              <a:rPr lang="ru-RU" sz="2800" b="1" dirty="0" err="1"/>
              <a:t>організації</a:t>
            </a:r>
            <a:r>
              <a:rPr lang="ru-RU" sz="2800" b="1" dirty="0"/>
              <a:t>: </a:t>
            </a:r>
            <a:r>
              <a:rPr lang="ru-RU" sz="2800" b="1" dirty="0" err="1"/>
              <a:t>поняття</a:t>
            </a:r>
            <a:r>
              <a:rPr lang="ru-RU" sz="2800" b="1" dirty="0"/>
              <a:t> та </a:t>
            </a:r>
            <a:r>
              <a:rPr lang="ru-RU" sz="2800" b="1" dirty="0" err="1"/>
              <a:t>ознаки</a:t>
            </a:r>
            <a:endParaRPr lang="ru-RU" sz="2800" b="1" dirty="0"/>
          </a:p>
          <a:p>
            <a:pPr marL="0" indent="0">
              <a:buNone/>
            </a:pPr>
            <a:r>
              <a:rPr lang="ru-RU" sz="2800" b="1" dirty="0"/>
              <a:t> </a:t>
            </a:r>
          </a:p>
          <a:p>
            <a:r>
              <a:rPr lang="ru-RU" sz="2800" b="1" dirty="0" err="1"/>
              <a:t>Основні</a:t>
            </a:r>
            <a:r>
              <a:rPr lang="ru-RU" sz="2800" b="1" dirty="0"/>
              <a:t> </a:t>
            </a:r>
            <a:r>
              <a:rPr lang="ru-RU" sz="2800" b="1" dirty="0" err="1"/>
              <a:t>моделі</a:t>
            </a:r>
            <a:r>
              <a:rPr lang="ru-RU" sz="2800" b="1" dirty="0"/>
              <a:t> </a:t>
            </a:r>
            <a:r>
              <a:rPr lang="ru-RU" sz="2800" b="1" dirty="0" err="1"/>
              <a:t>транснаціональних</a:t>
            </a:r>
            <a:r>
              <a:rPr lang="ru-RU" sz="2800" b="1" dirty="0"/>
              <a:t> </a:t>
            </a:r>
            <a:r>
              <a:rPr lang="ru-RU" sz="2800" b="1" dirty="0" err="1"/>
              <a:t>злочинних</a:t>
            </a:r>
            <a:r>
              <a:rPr lang="ru-RU" sz="2800" b="1" dirty="0"/>
              <a:t> </a:t>
            </a:r>
            <a:r>
              <a:rPr lang="ru-RU" sz="2800" b="1" dirty="0" err="1"/>
              <a:t>організацій</a:t>
            </a:r>
            <a:endParaRPr lang="ru-RU" sz="2800" b="1" dirty="0"/>
          </a:p>
          <a:p>
            <a:pPr marL="0" indent="0">
              <a:buNone/>
            </a:pPr>
            <a:r>
              <a:rPr lang="ru-RU" sz="2800" b="1" dirty="0"/>
              <a:t> </a:t>
            </a:r>
          </a:p>
          <a:p>
            <a:r>
              <a:rPr lang="ru-RU" sz="2800" b="1" dirty="0" err="1"/>
              <a:t>Особливості</a:t>
            </a:r>
            <a:r>
              <a:rPr lang="ru-RU" sz="2800" b="1" dirty="0"/>
              <a:t> </a:t>
            </a:r>
            <a:r>
              <a:rPr lang="ru-RU" sz="2800" b="1" dirty="0" err="1"/>
              <a:t>функціонування</a:t>
            </a:r>
            <a:r>
              <a:rPr lang="ru-RU" sz="2800" b="1" dirty="0"/>
              <a:t> </a:t>
            </a:r>
            <a:r>
              <a:rPr lang="ru-RU" sz="2800" b="1" dirty="0" err="1"/>
              <a:t>транснаціональних</a:t>
            </a:r>
            <a:r>
              <a:rPr lang="ru-RU" sz="2800" b="1" dirty="0"/>
              <a:t> </a:t>
            </a:r>
            <a:r>
              <a:rPr lang="ru-RU" sz="2800" b="1" dirty="0" err="1"/>
              <a:t>злочинних</a:t>
            </a:r>
            <a:r>
              <a:rPr lang="ru-RU" sz="2800" b="1" dirty="0"/>
              <a:t> </a:t>
            </a:r>
            <a:r>
              <a:rPr lang="ru-RU" sz="2800" b="1" dirty="0" err="1"/>
              <a:t>організацій</a:t>
            </a:r>
            <a:r>
              <a:rPr lang="ru-RU" sz="2800" b="1" dirty="0"/>
              <a:t> </a:t>
            </a:r>
            <a:r>
              <a:rPr lang="ru-RU" sz="2800" b="1" dirty="0" err="1"/>
              <a:t>світу</a:t>
            </a:r>
            <a:r>
              <a:rPr lang="ru-RU" sz="2800" b="1" dirty="0"/>
              <a:t>.</a:t>
            </a:r>
            <a:endParaRPr lang="aa-ET" sz="2800" b="1" dirty="0"/>
          </a:p>
        </p:txBody>
      </p:sp>
    </p:spTree>
    <p:extLst>
      <p:ext uri="{BB962C8B-B14F-4D97-AF65-F5344CB8AC3E}">
        <p14:creationId xmlns:p14="http://schemas.microsoft.com/office/powerpoint/2010/main" val="1637813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78756B0-3A4E-4AAA-B616-782F3BE1C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Транснаціональні</a:t>
            </a:r>
            <a:r>
              <a:rPr lang="ru-RU" b="1" dirty="0"/>
              <a:t> </a:t>
            </a:r>
            <a:r>
              <a:rPr lang="ru-RU" b="1" dirty="0" err="1"/>
              <a:t>злочинні</a:t>
            </a:r>
            <a:r>
              <a:rPr lang="ru-RU" b="1" dirty="0"/>
              <a:t> </a:t>
            </a:r>
            <a:r>
              <a:rPr lang="ru-RU" b="1" dirty="0" err="1"/>
              <a:t>організації</a:t>
            </a:r>
            <a:r>
              <a:rPr lang="ru-RU" b="1" dirty="0"/>
              <a:t>: </a:t>
            </a:r>
            <a:r>
              <a:rPr lang="ru-RU" b="1" dirty="0" err="1"/>
              <a:t>поняття</a:t>
            </a:r>
            <a:r>
              <a:rPr lang="ru-RU" b="1" dirty="0"/>
              <a:t> та </a:t>
            </a:r>
            <a:r>
              <a:rPr lang="ru-RU" b="1" dirty="0" err="1"/>
              <a:t>ознаки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 </a:t>
            </a:r>
            <a:br>
              <a:rPr lang="ru-RU" b="1" dirty="0"/>
            </a:br>
            <a:endParaRPr lang="aa-ET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96C9316-03DB-4D31-9C8E-E633FED21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ru-RU" dirty="0" err="1"/>
              <a:t>П</a:t>
            </a:r>
            <a:r>
              <a:rPr lang="ru-RU" i="0" dirty="0" err="1">
                <a:effectLst/>
              </a:rPr>
              <a:t>ід</a:t>
            </a:r>
            <a:r>
              <a:rPr lang="ru-RU" i="0" dirty="0">
                <a:effectLst/>
              </a:rPr>
              <a:t> </a:t>
            </a:r>
            <a:r>
              <a:rPr lang="ru-RU" i="0" dirty="0" err="1">
                <a:effectLst/>
              </a:rPr>
              <a:t>поняттям</a:t>
            </a:r>
            <a:r>
              <a:rPr lang="ru-RU" i="0" dirty="0">
                <a:effectLst/>
              </a:rPr>
              <a:t> «</a:t>
            </a:r>
            <a:r>
              <a:rPr lang="ru-RU" i="0" dirty="0" err="1">
                <a:effectLst/>
              </a:rPr>
              <a:t>транснаціональна</a:t>
            </a:r>
            <a:r>
              <a:rPr lang="ru-RU" i="0" dirty="0">
                <a:effectLst/>
              </a:rPr>
              <a:t> </a:t>
            </a:r>
            <a:r>
              <a:rPr lang="ru-RU" i="0" dirty="0" err="1">
                <a:effectLst/>
              </a:rPr>
              <a:t>організована</a:t>
            </a:r>
            <a:r>
              <a:rPr lang="ru-RU" i="0" dirty="0">
                <a:effectLst/>
              </a:rPr>
              <a:t> </a:t>
            </a:r>
            <a:r>
              <a:rPr lang="ru-RU" i="0" dirty="0" err="1">
                <a:effectLst/>
              </a:rPr>
              <a:t>злочинність</a:t>
            </a:r>
            <a:r>
              <a:rPr lang="ru-RU" i="0" dirty="0">
                <a:effectLst/>
              </a:rPr>
              <a:t>» </a:t>
            </a:r>
            <a:r>
              <a:rPr lang="ru-RU" i="0" dirty="0" err="1">
                <a:effectLst/>
              </a:rPr>
              <a:t>слід</a:t>
            </a:r>
            <a:r>
              <a:rPr lang="ru-RU" i="0" dirty="0">
                <a:effectLst/>
              </a:rPr>
              <a:t> </a:t>
            </a:r>
            <a:r>
              <a:rPr lang="ru-RU" i="0" dirty="0" err="1">
                <a:effectLst/>
              </a:rPr>
              <a:t>розуміти</a:t>
            </a:r>
            <a:r>
              <a:rPr lang="ru-RU" i="0" dirty="0">
                <a:effectLst/>
              </a:rPr>
              <a:t> форму </a:t>
            </a:r>
            <a:r>
              <a:rPr lang="ru-RU" i="0" dirty="0" err="1">
                <a:effectLst/>
              </a:rPr>
              <a:t>міжнародної</a:t>
            </a:r>
            <a:r>
              <a:rPr lang="ru-RU" i="0" dirty="0">
                <a:effectLst/>
              </a:rPr>
              <a:t> </a:t>
            </a:r>
            <a:r>
              <a:rPr lang="ru-RU" i="0" dirty="0" err="1">
                <a:effectLst/>
              </a:rPr>
              <a:t>діяльності</a:t>
            </a:r>
            <a:r>
              <a:rPr lang="ru-RU" i="0" dirty="0">
                <a:effectLst/>
              </a:rPr>
              <a:t> </a:t>
            </a:r>
            <a:r>
              <a:rPr lang="ru-RU" i="0" dirty="0" err="1">
                <a:effectLst/>
              </a:rPr>
              <a:t>організованих</a:t>
            </a:r>
            <a:r>
              <a:rPr lang="ru-RU" i="0" dirty="0">
                <a:effectLst/>
              </a:rPr>
              <a:t> </a:t>
            </a:r>
            <a:r>
              <a:rPr lang="ru-RU" i="0" dirty="0" err="1">
                <a:effectLst/>
              </a:rPr>
              <a:t>злочинних</a:t>
            </a:r>
            <a:r>
              <a:rPr lang="ru-RU" i="0" dirty="0">
                <a:effectLst/>
              </a:rPr>
              <a:t> </a:t>
            </a:r>
            <a:r>
              <a:rPr lang="ru-RU" i="0" dirty="0" err="1">
                <a:effectLst/>
              </a:rPr>
              <a:t>груп</a:t>
            </a:r>
            <a:r>
              <a:rPr lang="ru-RU" i="0" dirty="0">
                <a:effectLst/>
              </a:rPr>
              <a:t> </a:t>
            </a:r>
            <a:r>
              <a:rPr lang="ru-RU" i="0" dirty="0" err="1">
                <a:effectLst/>
              </a:rPr>
              <a:t>або</a:t>
            </a:r>
            <a:r>
              <a:rPr lang="ru-RU" i="0" dirty="0">
                <a:effectLst/>
              </a:rPr>
              <a:t> </a:t>
            </a:r>
            <a:r>
              <a:rPr lang="ru-RU" i="0" dirty="0" err="1">
                <a:effectLst/>
              </a:rPr>
              <a:t>організацій</a:t>
            </a:r>
            <a:r>
              <a:rPr lang="ru-RU" i="0" dirty="0">
                <a:effectLst/>
              </a:rPr>
              <a:t> </a:t>
            </a:r>
            <a:r>
              <a:rPr lang="ru-RU" i="0" dirty="0" err="1">
                <a:effectLst/>
              </a:rPr>
              <a:t>із</a:t>
            </a:r>
            <a:r>
              <a:rPr lang="ru-RU" i="0" dirty="0">
                <a:effectLst/>
              </a:rPr>
              <a:t> </a:t>
            </a:r>
            <a:r>
              <a:rPr lang="ru-RU" i="0" dirty="0" err="1">
                <a:effectLst/>
              </a:rPr>
              <a:t>використанням</a:t>
            </a:r>
            <a:r>
              <a:rPr lang="ru-RU" i="0" dirty="0">
                <a:effectLst/>
              </a:rPr>
              <a:t> </a:t>
            </a:r>
            <a:r>
              <a:rPr lang="ru-RU" i="0" dirty="0" err="1">
                <a:effectLst/>
              </a:rPr>
              <a:t>різних</a:t>
            </a:r>
            <a:r>
              <a:rPr lang="ru-RU" i="0" dirty="0">
                <a:effectLst/>
              </a:rPr>
              <a:t> </a:t>
            </a:r>
            <a:r>
              <a:rPr lang="ru-RU" i="0" dirty="0" err="1">
                <a:effectLst/>
              </a:rPr>
              <a:t>методів</a:t>
            </a:r>
            <a:r>
              <a:rPr lang="ru-RU" i="0" dirty="0">
                <a:effectLst/>
              </a:rPr>
              <a:t>, у тому </a:t>
            </a:r>
            <a:r>
              <a:rPr lang="ru-RU" i="0" dirty="0" err="1">
                <a:effectLst/>
              </a:rPr>
              <a:t>числі</a:t>
            </a:r>
            <a:r>
              <a:rPr lang="ru-RU" i="0" dirty="0">
                <a:effectLst/>
              </a:rPr>
              <a:t> і </a:t>
            </a:r>
            <a:r>
              <a:rPr lang="ru-RU" i="0" dirty="0" err="1">
                <a:effectLst/>
              </a:rPr>
              <a:t>примусового</a:t>
            </a:r>
            <a:r>
              <a:rPr lang="ru-RU" i="0" dirty="0">
                <a:effectLst/>
              </a:rPr>
              <a:t> характеру, та </a:t>
            </a:r>
            <a:r>
              <a:rPr lang="ru-RU" i="0" dirty="0" err="1">
                <a:effectLst/>
              </a:rPr>
              <a:t>заборонених</a:t>
            </a:r>
            <a:r>
              <a:rPr lang="ru-RU" i="0" dirty="0">
                <a:effectLst/>
              </a:rPr>
              <a:t> </a:t>
            </a:r>
            <a:r>
              <a:rPr lang="ru-RU" i="0" dirty="0" err="1">
                <a:effectLst/>
              </a:rPr>
              <a:t>товарів</a:t>
            </a:r>
            <a:r>
              <a:rPr lang="ru-RU" i="0" dirty="0">
                <a:effectLst/>
              </a:rPr>
              <a:t> і </a:t>
            </a:r>
            <a:r>
              <a:rPr lang="ru-RU" i="0" dirty="0" err="1">
                <a:effectLst/>
              </a:rPr>
              <a:t>послуг</a:t>
            </a:r>
            <a:r>
              <a:rPr lang="ru-RU" i="0" dirty="0">
                <a:effectLst/>
              </a:rPr>
              <a:t>.</a:t>
            </a:r>
            <a:endParaRPr lang="aa-ET" dirty="0"/>
          </a:p>
        </p:txBody>
      </p:sp>
      <p:sp>
        <p:nvSpPr>
          <p:cNvPr id="4" name="Стрелка: вправо 3">
            <a:extLst>
              <a:ext uri="{FF2B5EF4-FFF2-40B4-BE49-F238E27FC236}">
                <a16:creationId xmlns:a16="http://schemas.microsoft.com/office/drawing/2014/main" xmlns="" id="{A9C8F667-DB1D-49B0-B7DA-D309B959A7B1}"/>
              </a:ext>
            </a:extLst>
          </p:cNvPr>
          <p:cNvSpPr/>
          <p:nvPr/>
        </p:nvSpPr>
        <p:spPr>
          <a:xfrm rot="3485914">
            <a:off x="1206631" y="2389008"/>
            <a:ext cx="1150070" cy="6410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5" name="Стрелка: вправо 4">
            <a:extLst>
              <a:ext uri="{FF2B5EF4-FFF2-40B4-BE49-F238E27FC236}">
                <a16:creationId xmlns:a16="http://schemas.microsoft.com/office/drawing/2014/main" xmlns="" id="{83EF5162-0689-4904-9FF9-21277191C4A5}"/>
              </a:ext>
            </a:extLst>
          </p:cNvPr>
          <p:cNvSpPr/>
          <p:nvPr/>
        </p:nvSpPr>
        <p:spPr>
          <a:xfrm rot="7359683">
            <a:off x="7665562" y="2389486"/>
            <a:ext cx="1150070" cy="6410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688206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BF1B78F-98BE-4D42-88F8-6D0D88EB6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Ознаки </a:t>
            </a:r>
            <a:r>
              <a:rPr lang="ru-RU" b="1" dirty="0" err="1"/>
              <a:t>транснаціональної</a:t>
            </a:r>
            <a:r>
              <a:rPr lang="ru-RU" b="1" dirty="0"/>
              <a:t> </a:t>
            </a:r>
            <a:r>
              <a:rPr lang="ru-RU" b="1" dirty="0" err="1"/>
              <a:t>злочинної</a:t>
            </a:r>
            <a:r>
              <a:rPr lang="ru-RU" b="1" dirty="0"/>
              <a:t> </a:t>
            </a:r>
            <a:r>
              <a:rPr lang="ru-RU" b="1" dirty="0" err="1"/>
              <a:t>організації</a:t>
            </a:r>
            <a:r>
              <a:rPr lang="uk-UA" b="1" dirty="0"/>
              <a:t> </a:t>
            </a:r>
            <a:endParaRPr lang="aa-ET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AB6541F-C080-496D-AB51-AFE1BBBC6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організованої</a:t>
            </a:r>
            <a:r>
              <a:rPr lang="ru-RU" dirty="0"/>
              <a:t> </a:t>
            </a:r>
            <a:r>
              <a:rPr lang="ru-RU" dirty="0" err="1"/>
              <a:t>злочинності</a:t>
            </a:r>
            <a:r>
              <a:rPr lang="ru-RU" dirty="0"/>
              <a:t> </a:t>
            </a:r>
            <a:r>
              <a:rPr lang="ru-RU" dirty="0" err="1"/>
              <a:t>загалом</a:t>
            </a:r>
            <a:r>
              <a:rPr lang="ru-RU" dirty="0"/>
              <a:t> та </a:t>
            </a:r>
            <a:r>
              <a:rPr lang="ru-RU" dirty="0" err="1"/>
              <a:t>ознак</a:t>
            </a:r>
            <a:r>
              <a:rPr lang="ru-RU" dirty="0"/>
              <a:t> </a:t>
            </a:r>
            <a:r>
              <a:rPr lang="ru-RU" dirty="0" err="1"/>
              <a:t>організованих</a:t>
            </a:r>
            <a:r>
              <a:rPr lang="ru-RU" dirty="0"/>
              <a:t> </a:t>
            </a:r>
            <a:r>
              <a:rPr lang="ru-RU" dirty="0" err="1"/>
              <a:t>злочинних</a:t>
            </a:r>
            <a:r>
              <a:rPr lang="ru-RU" dirty="0"/>
              <a:t> </a:t>
            </a:r>
            <a:r>
              <a:rPr lang="ru-RU" dirty="0" err="1"/>
              <a:t>формувань</a:t>
            </a:r>
            <a:r>
              <a:rPr lang="ru-RU" dirty="0"/>
              <a:t> торкались у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працях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відомих</a:t>
            </a:r>
            <a:r>
              <a:rPr lang="ru-RU" dirty="0"/>
              <a:t> </a:t>
            </a:r>
            <a:r>
              <a:rPr lang="ru-RU" dirty="0" err="1"/>
              <a:t>науковців</a:t>
            </a:r>
            <a:r>
              <a:rPr lang="ru-RU" dirty="0"/>
              <a:t>. Так, </a:t>
            </a:r>
            <a:r>
              <a:rPr lang="ru-RU" dirty="0" err="1"/>
              <a:t>наприклад</a:t>
            </a:r>
            <a:r>
              <a:rPr lang="ru-RU" dirty="0"/>
              <a:t>, знаний </a:t>
            </a:r>
            <a:r>
              <a:rPr lang="ru-RU" dirty="0" err="1"/>
              <a:t>американський</a:t>
            </a:r>
            <a:r>
              <a:rPr lang="ru-RU" dirty="0"/>
              <a:t> </a:t>
            </a:r>
            <a:r>
              <a:rPr lang="ru-RU" dirty="0" err="1"/>
              <a:t>кримінолог</a:t>
            </a:r>
            <a:r>
              <a:rPr lang="ru-RU" dirty="0"/>
              <a:t> Л. </a:t>
            </a:r>
            <a:r>
              <a:rPr lang="ru-RU" dirty="0" err="1"/>
              <a:t>Шеллі</a:t>
            </a:r>
            <a:r>
              <a:rPr lang="ru-RU" dirty="0"/>
              <a:t> </a:t>
            </a:r>
            <a:r>
              <a:rPr lang="ru-RU" dirty="0" err="1"/>
              <a:t>виділяє</a:t>
            </a:r>
            <a:r>
              <a:rPr lang="ru-RU" dirty="0"/>
              <a:t> три </a:t>
            </a:r>
            <a:r>
              <a:rPr lang="ru-RU" dirty="0" err="1"/>
              <a:t>характерні</a:t>
            </a:r>
            <a:r>
              <a:rPr lang="ru-RU" dirty="0"/>
              <a:t> </a:t>
            </a:r>
            <a:r>
              <a:rPr lang="ru-RU" dirty="0" err="1"/>
              <a:t>риси</a:t>
            </a:r>
            <a:r>
              <a:rPr lang="ru-RU" dirty="0"/>
              <a:t> </a:t>
            </a:r>
            <a:r>
              <a:rPr lang="ru-RU" dirty="0" err="1"/>
              <a:t>організованих</a:t>
            </a:r>
            <a:r>
              <a:rPr lang="ru-RU" dirty="0"/>
              <a:t> </a:t>
            </a:r>
            <a:r>
              <a:rPr lang="ru-RU" dirty="0" err="1"/>
              <a:t>злочинних</a:t>
            </a:r>
            <a:r>
              <a:rPr lang="ru-RU" dirty="0"/>
              <a:t> </a:t>
            </a:r>
            <a:r>
              <a:rPr lang="ru-RU" dirty="0" err="1"/>
              <a:t>утворень</a:t>
            </a:r>
            <a:r>
              <a:rPr lang="ru-RU" dirty="0"/>
              <a:t>: </a:t>
            </a:r>
          </a:p>
          <a:p>
            <a:r>
              <a:rPr lang="ru-RU" dirty="0"/>
              <a:t>1) </a:t>
            </a:r>
            <a:r>
              <a:rPr lang="ru-RU" dirty="0" err="1"/>
              <a:t>основуються</a:t>
            </a:r>
            <a:r>
              <a:rPr lang="ru-RU" dirty="0"/>
              <a:t> в </a:t>
            </a:r>
            <a:r>
              <a:rPr lang="ru-RU" dirty="0" err="1"/>
              <a:t>одній</a:t>
            </a:r>
            <a:r>
              <a:rPr lang="ru-RU" dirty="0"/>
              <a:t> </a:t>
            </a:r>
            <a:r>
              <a:rPr lang="ru-RU" dirty="0" err="1"/>
              <a:t>державі</a:t>
            </a:r>
            <a:r>
              <a:rPr lang="ru-RU" dirty="0"/>
              <a:t>; </a:t>
            </a:r>
          </a:p>
          <a:p>
            <a:r>
              <a:rPr lang="ru-RU" dirty="0"/>
              <a:t>2)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вчиняти</a:t>
            </a:r>
            <a:r>
              <a:rPr lang="ru-RU" dirty="0"/>
              <a:t> </a:t>
            </a:r>
            <a:r>
              <a:rPr lang="ru-RU" dirty="0" err="1"/>
              <a:t>злочини</a:t>
            </a:r>
            <a:r>
              <a:rPr lang="ru-RU" dirty="0"/>
              <a:t> і в </a:t>
            </a:r>
            <a:r>
              <a:rPr lang="ru-RU" dirty="0" err="1"/>
              <a:t>одній</a:t>
            </a:r>
            <a:r>
              <a:rPr lang="ru-RU" dirty="0"/>
              <a:t> </a:t>
            </a:r>
            <a:r>
              <a:rPr lang="ru-RU" dirty="0" err="1"/>
              <a:t>державі</a:t>
            </a:r>
            <a:r>
              <a:rPr lang="ru-RU" dirty="0"/>
              <a:t>, але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в </a:t>
            </a:r>
            <a:r>
              <a:rPr lang="ru-RU" dirty="0" err="1"/>
              <a:t>декількох</a:t>
            </a:r>
            <a:r>
              <a:rPr lang="ru-RU" dirty="0"/>
              <a:t> державах; </a:t>
            </a:r>
          </a:p>
          <a:p>
            <a:r>
              <a:rPr lang="ru-RU" dirty="0"/>
              <a:t>3) </a:t>
            </a:r>
            <a:r>
              <a:rPr lang="ru-RU" dirty="0" err="1"/>
              <a:t>керівництво</a:t>
            </a:r>
            <a:r>
              <a:rPr lang="ru-RU" dirty="0"/>
              <a:t> </a:t>
            </a:r>
            <a:r>
              <a:rPr lang="ru-RU" dirty="0" err="1"/>
              <a:t>злочинною</a:t>
            </a:r>
            <a:r>
              <a:rPr lang="ru-RU" dirty="0"/>
              <a:t> </a:t>
            </a:r>
            <a:r>
              <a:rPr lang="ru-RU" dirty="0" err="1"/>
              <a:t>організацією</a:t>
            </a:r>
            <a:r>
              <a:rPr lang="ru-RU" dirty="0"/>
              <a:t> в таких </a:t>
            </a:r>
            <a:r>
              <a:rPr lang="ru-RU" dirty="0" err="1"/>
              <a:t>організаціях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найнижчий</a:t>
            </a:r>
            <a:r>
              <a:rPr lang="ru-RU" dirty="0"/>
              <a:t> </a:t>
            </a:r>
            <a:r>
              <a:rPr lang="ru-RU" dirty="0" err="1"/>
              <a:t>ступінь</a:t>
            </a:r>
            <a:r>
              <a:rPr lang="ru-RU" dirty="0"/>
              <a:t> </a:t>
            </a:r>
            <a:r>
              <a:rPr lang="ru-RU" dirty="0" err="1"/>
              <a:t>ризику</a:t>
            </a:r>
            <a:r>
              <a:rPr lang="ru-RU" dirty="0"/>
              <a:t> </a:t>
            </a:r>
            <a:r>
              <a:rPr lang="ru-RU" dirty="0" err="1"/>
              <a:t>розкриття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значною</a:t>
            </a:r>
            <a:r>
              <a:rPr lang="ru-RU" dirty="0"/>
              <a:t> </a:t>
            </a:r>
            <a:r>
              <a:rPr lang="ru-RU" dirty="0" err="1"/>
              <a:t>мірою</a:t>
            </a:r>
            <a:r>
              <a:rPr lang="ru-RU" dirty="0"/>
              <a:t> </a:t>
            </a:r>
            <a:r>
              <a:rPr lang="ru-RU" dirty="0" err="1"/>
              <a:t>відділене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виконавців</a:t>
            </a:r>
            <a:r>
              <a:rPr lang="ru-RU" dirty="0"/>
              <a:t> </a:t>
            </a:r>
            <a:r>
              <a:rPr lang="ru-RU" dirty="0" err="1"/>
              <a:t>злочинів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11824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25B4D8E-C3D7-473F-8624-97C7AAE90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273377"/>
            <a:ext cx="9404723" cy="1579871"/>
          </a:xfrm>
        </p:spPr>
        <p:txBody>
          <a:bodyPr/>
          <a:lstStyle/>
          <a:p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транснаціональних</a:t>
            </a:r>
            <a:r>
              <a:rPr lang="ru-RU" dirty="0"/>
              <a:t> </a:t>
            </a:r>
            <a:r>
              <a:rPr lang="ru-RU" dirty="0" err="1"/>
              <a:t>злочинних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endParaRPr lang="aa-ET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509AB03-6494-4938-8764-6487323CF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375555"/>
            <a:ext cx="8946541" cy="387284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b="0" i="0" dirty="0">
                <a:effectLst/>
              </a:rPr>
              <a:t>Доведено, </a:t>
            </a:r>
            <a:r>
              <a:rPr lang="ru-RU" b="0" i="0" dirty="0" err="1">
                <a:effectLst/>
              </a:rPr>
              <a:t>що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транснаціональні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злочинні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організації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мають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найбільш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складну</a:t>
            </a:r>
            <a:r>
              <a:rPr lang="ru-RU" b="0" i="0" dirty="0">
                <a:effectLst/>
              </a:rPr>
              <a:t> структуру, </a:t>
            </a:r>
            <a:r>
              <a:rPr lang="ru-RU" b="0" i="0" dirty="0" err="1">
                <a:effectLst/>
              </a:rPr>
              <a:t>оскільки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прагнення</a:t>
            </a:r>
            <a:r>
              <a:rPr lang="ru-RU" b="0" i="0" dirty="0">
                <a:effectLst/>
              </a:rPr>
              <a:t> до </a:t>
            </a:r>
            <a:r>
              <a:rPr lang="ru-RU" b="0" i="0" dirty="0" err="1">
                <a:effectLst/>
              </a:rPr>
              <a:t>максимальної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безпеки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під</a:t>
            </a:r>
            <a:r>
              <a:rPr lang="ru-RU" b="0" i="0" dirty="0">
                <a:effectLst/>
              </a:rPr>
              <a:t> час </a:t>
            </a:r>
            <a:r>
              <a:rPr lang="ru-RU" b="0" i="0" dirty="0" err="1">
                <a:effectLst/>
              </a:rPr>
              <a:t>здійснення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такої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діяльності</a:t>
            </a:r>
            <a:r>
              <a:rPr lang="ru-RU" b="0" i="0" dirty="0">
                <a:effectLst/>
              </a:rPr>
              <a:t>, а </a:t>
            </a:r>
            <a:r>
              <a:rPr lang="ru-RU" b="0" i="0" dirty="0" err="1">
                <a:effectLst/>
              </a:rPr>
              <a:t>також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необхідність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ухилення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від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соціального</a:t>
            </a:r>
            <a:r>
              <a:rPr lang="ru-RU" b="0" i="0" dirty="0">
                <a:effectLst/>
              </a:rPr>
              <a:t> контролю </a:t>
            </a:r>
            <a:r>
              <a:rPr lang="ru-RU" b="0" i="0" dirty="0" err="1">
                <a:effectLst/>
              </a:rPr>
              <a:t>стимулюють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її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постійне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вдосконалення</a:t>
            </a:r>
            <a:r>
              <a:rPr lang="ru-RU" b="0" i="0" dirty="0">
                <a:effectLst/>
              </a:rPr>
              <a:t>. </a:t>
            </a:r>
            <a:r>
              <a:rPr lang="ru-RU" b="0" i="0" dirty="0" err="1">
                <a:effectLst/>
              </a:rPr>
              <a:t>Виокремлено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основні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моделі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транснаціональних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злочинних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організацій</a:t>
            </a:r>
            <a:r>
              <a:rPr lang="ru-RU" b="0" i="0" dirty="0">
                <a:effectLst/>
              </a:rPr>
              <a:t>. Шляхом </a:t>
            </a:r>
            <a:r>
              <a:rPr lang="ru-RU" b="0" i="0" dirty="0" err="1">
                <a:effectLst/>
              </a:rPr>
              <a:t>аналізу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зарубіжного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досвіду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вивчення</a:t>
            </a:r>
            <a:r>
              <a:rPr lang="ru-RU" b="0" i="0" dirty="0">
                <a:effectLst/>
              </a:rPr>
              <a:t> проблем </a:t>
            </a:r>
            <a:r>
              <a:rPr lang="ru-RU" b="0" i="0" dirty="0" err="1">
                <a:effectLst/>
              </a:rPr>
              <a:t>транснаціональної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злочинності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досліджено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становлення</a:t>
            </a:r>
            <a:r>
              <a:rPr lang="ru-RU" b="0" i="0" dirty="0">
                <a:effectLst/>
              </a:rPr>
              <a:t> та </a:t>
            </a:r>
            <a:r>
              <a:rPr lang="ru-RU" b="0" i="0" dirty="0" err="1">
                <a:effectLst/>
              </a:rPr>
              <a:t>розвиток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транснаціональних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злочинних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організацій</a:t>
            </a:r>
            <a:r>
              <a:rPr lang="ru-RU" b="0" i="0" dirty="0">
                <a:effectLst/>
              </a:rPr>
              <a:t>, </a:t>
            </a:r>
            <a:r>
              <a:rPr lang="ru-RU" b="0" i="0" dirty="0" err="1">
                <a:effectLst/>
              </a:rPr>
              <a:t>їх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ієрархічну</a:t>
            </a:r>
            <a:r>
              <a:rPr lang="ru-RU" b="0" i="0" dirty="0">
                <a:effectLst/>
              </a:rPr>
              <a:t> структуру.</a:t>
            </a:r>
          </a:p>
          <a:p>
            <a:pPr algn="l"/>
            <a:r>
              <a:rPr lang="ru-RU" b="0" i="0" dirty="0" err="1">
                <a:effectLst/>
              </a:rPr>
              <a:t>Розглянуто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декілька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видів</a:t>
            </a:r>
            <a:r>
              <a:rPr lang="ru-RU" b="0" i="0" dirty="0">
                <a:effectLst/>
              </a:rPr>
              <a:t> моделей </a:t>
            </a:r>
            <a:r>
              <a:rPr lang="ru-RU" b="0" i="0" dirty="0" err="1">
                <a:effectLst/>
              </a:rPr>
              <a:t>структурної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організації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транснаціональних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злочинних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формувань</a:t>
            </a:r>
            <a:r>
              <a:rPr lang="ru-RU" b="0" i="0" dirty="0">
                <a:effectLst/>
              </a:rPr>
              <a:t>. </a:t>
            </a:r>
            <a:r>
              <a:rPr lang="ru-RU" b="0" i="0" dirty="0" err="1">
                <a:effectLst/>
              </a:rPr>
              <a:t>Кожна</a:t>
            </a:r>
            <a:r>
              <a:rPr lang="ru-RU" b="0" i="0" dirty="0">
                <a:effectLst/>
              </a:rPr>
              <a:t> з них </a:t>
            </a:r>
            <a:r>
              <a:rPr lang="ru-RU" b="0" i="0" dirty="0" err="1">
                <a:effectLst/>
              </a:rPr>
              <a:t>притаманна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певній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території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дії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організованої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злочинності</a:t>
            </a:r>
            <a:r>
              <a:rPr lang="ru-RU" b="0" i="0" dirty="0">
                <a:effectLst/>
              </a:rPr>
              <a:t>, часу </a:t>
            </a:r>
            <a:r>
              <a:rPr lang="ru-RU" b="0" i="0" dirty="0" err="1">
                <a:effectLst/>
              </a:rPr>
              <a:t>існування</a:t>
            </a:r>
            <a:r>
              <a:rPr lang="ru-RU" b="0" i="0" dirty="0">
                <a:effectLst/>
              </a:rPr>
              <a:t> і </a:t>
            </a:r>
            <a:r>
              <a:rPr lang="ru-RU" b="0" i="0" dirty="0" err="1">
                <a:effectLst/>
              </a:rPr>
              <a:t>сфері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її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діяльності</a:t>
            </a:r>
            <a:r>
              <a:rPr lang="ru-RU" b="0" i="0" dirty="0">
                <a:effectLst/>
              </a:rPr>
              <a:t>.</a:t>
            </a:r>
          </a:p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1287242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5262FA2-D95B-409A-875F-24D5F492F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5B0B94E-DE9A-49F6-807A-AB13023C2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763572"/>
            <a:ext cx="8946541" cy="5484828"/>
          </a:xfrm>
        </p:spPr>
        <p:txBody>
          <a:bodyPr/>
          <a:lstStyle/>
          <a:p>
            <a:r>
              <a:rPr lang="ru-RU" b="0" i="0" dirty="0">
                <a:effectLst/>
              </a:rPr>
              <a:t>З </a:t>
            </a:r>
            <a:r>
              <a:rPr lang="ru-RU" b="0" i="0" dirty="0" err="1">
                <a:effectLst/>
              </a:rPr>
              <a:t>огляду</a:t>
            </a:r>
            <a:r>
              <a:rPr lang="ru-RU" b="0" i="0" dirty="0">
                <a:effectLst/>
              </a:rPr>
              <a:t> на </a:t>
            </a:r>
            <a:r>
              <a:rPr lang="ru-RU" b="0" i="0" dirty="0" err="1">
                <a:effectLst/>
              </a:rPr>
              <a:t>всі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недоліки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традиційних</a:t>
            </a:r>
            <a:r>
              <a:rPr lang="ru-RU" b="0" i="0" dirty="0">
                <a:effectLst/>
              </a:rPr>
              <a:t> моделей, </a:t>
            </a:r>
            <a:r>
              <a:rPr lang="ru-RU" b="0" i="0" dirty="0" err="1">
                <a:effectLst/>
              </a:rPr>
              <a:t>сучасні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злочинні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організації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рухаються</a:t>
            </a:r>
            <a:r>
              <a:rPr lang="ru-RU" b="0" i="0" dirty="0">
                <a:effectLst/>
              </a:rPr>
              <a:t> шляхом </a:t>
            </a:r>
            <a:r>
              <a:rPr lang="ru-RU" b="0" i="0" dirty="0" err="1">
                <a:effectLst/>
              </a:rPr>
              <a:t>відбору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найкращих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структурних</a:t>
            </a:r>
            <a:r>
              <a:rPr lang="ru-RU" b="0" i="0" dirty="0">
                <a:effectLst/>
              </a:rPr>
              <a:t> характеристик, </a:t>
            </a:r>
            <a:r>
              <a:rPr lang="ru-RU" b="0" i="0" dirty="0" err="1">
                <a:effectLst/>
              </a:rPr>
              <a:t>які</a:t>
            </a:r>
            <a:r>
              <a:rPr lang="ru-RU" b="0" i="0" dirty="0">
                <a:effectLst/>
              </a:rPr>
              <a:t> вони </a:t>
            </a:r>
            <a:r>
              <a:rPr lang="ru-RU" b="0" i="0" dirty="0" err="1">
                <a:effectLst/>
              </a:rPr>
              <a:t>застосовують</a:t>
            </a:r>
            <a:r>
              <a:rPr lang="ru-RU" b="0" i="0" dirty="0">
                <a:effectLst/>
              </a:rPr>
              <a:t> для </a:t>
            </a:r>
            <a:r>
              <a:rPr lang="ru-RU" b="0" i="0" dirty="0" err="1">
                <a:effectLst/>
              </a:rPr>
              <a:t>власної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організації</a:t>
            </a:r>
            <a:r>
              <a:rPr lang="ru-RU" b="0" i="0" dirty="0">
                <a:effectLst/>
              </a:rPr>
              <a:t>. </a:t>
            </a:r>
            <a:r>
              <a:rPr lang="ru-RU" b="0" i="0" dirty="0" err="1">
                <a:effectLst/>
              </a:rPr>
              <a:t>Отже</a:t>
            </a:r>
            <a:r>
              <a:rPr lang="ru-RU" b="0" i="0" dirty="0">
                <a:effectLst/>
              </a:rPr>
              <a:t>, </a:t>
            </a:r>
            <a:r>
              <a:rPr lang="ru-RU" b="0" i="0" dirty="0" err="1">
                <a:effectLst/>
              </a:rPr>
              <a:t>сучасні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моделі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організованих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злочинних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формувань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містять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ознаки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різних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відомих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структурних</a:t>
            </a:r>
            <a:r>
              <a:rPr lang="ru-RU" b="0" i="0" dirty="0">
                <a:effectLst/>
              </a:rPr>
              <a:t> характеристик і </a:t>
            </a:r>
            <a:r>
              <a:rPr lang="ru-RU" b="0" i="0" dirty="0" err="1">
                <a:effectLst/>
              </a:rPr>
              <a:t>принципів</a:t>
            </a:r>
            <a:r>
              <a:rPr lang="ru-RU" b="0" i="0" dirty="0">
                <a:effectLst/>
              </a:rPr>
              <a:t>, </a:t>
            </a:r>
            <a:r>
              <a:rPr lang="ru-RU" b="0" i="0" dirty="0" err="1">
                <a:effectLst/>
              </a:rPr>
              <a:t>що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дає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змогу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їм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розширювати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сфери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транснаціональної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злочинної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діяльності</a:t>
            </a:r>
            <a:r>
              <a:rPr lang="ru-RU" b="0" i="0" dirty="0">
                <a:effectLst/>
              </a:rPr>
              <a:t>, а </a:t>
            </a:r>
            <a:r>
              <a:rPr lang="ru-RU" b="0" i="0" dirty="0" err="1">
                <a:effectLst/>
              </a:rPr>
              <a:t>також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гарантувати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належний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рівень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безпеки</a:t>
            </a:r>
            <a:r>
              <a:rPr lang="ru-RU" b="0" i="0" dirty="0">
                <a:effectLst/>
              </a:rPr>
              <a:t>.</a:t>
            </a:r>
            <a:endParaRPr lang="en-US" b="0" i="0" dirty="0">
              <a:effectLst/>
            </a:endParaRPr>
          </a:p>
          <a:p>
            <a:r>
              <a:rPr lang="ru-RU" b="0" i="0" dirty="0" err="1">
                <a:effectLst/>
              </a:rPr>
              <a:t>Поєднання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найбільш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ефективних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принципів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організації</a:t>
            </a:r>
            <a:r>
              <a:rPr lang="ru-RU" b="0" i="0" dirty="0">
                <a:effectLst/>
              </a:rPr>
              <a:t> та </a:t>
            </a:r>
            <a:r>
              <a:rPr lang="ru-RU" b="0" i="0" dirty="0" err="1">
                <a:effectLst/>
              </a:rPr>
              <a:t>управління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корпоративної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моделі</a:t>
            </a:r>
            <a:r>
              <a:rPr lang="ru-RU" b="0" i="0" dirty="0">
                <a:effectLst/>
              </a:rPr>
              <a:t>, </a:t>
            </a:r>
            <a:r>
              <a:rPr lang="ru-RU" b="0" i="0" dirty="0" err="1">
                <a:effectLst/>
              </a:rPr>
              <a:t>означене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жорсткою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централізацією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вищих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рівнів</a:t>
            </a:r>
            <a:r>
              <a:rPr lang="ru-RU" b="0" i="0" dirty="0">
                <a:effectLst/>
              </a:rPr>
              <a:t> з </a:t>
            </a:r>
            <a:r>
              <a:rPr lang="ru-RU" b="0" i="0" dirty="0" err="1">
                <a:effectLst/>
              </a:rPr>
              <a:t>ізольованістю</a:t>
            </a:r>
            <a:r>
              <a:rPr lang="ru-RU" b="0" i="0" dirty="0">
                <a:effectLst/>
              </a:rPr>
              <a:t>, </a:t>
            </a:r>
            <a:r>
              <a:rPr lang="ru-RU" b="0" i="0" dirty="0" err="1">
                <a:effectLst/>
              </a:rPr>
              <a:t>аморфністю</a:t>
            </a:r>
            <a:r>
              <a:rPr lang="ru-RU" b="0" i="0" dirty="0">
                <a:effectLst/>
              </a:rPr>
              <a:t> і </a:t>
            </a:r>
            <a:r>
              <a:rPr lang="ru-RU" b="0" i="0" dirty="0" err="1">
                <a:effectLst/>
              </a:rPr>
              <a:t>плинністю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класичних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мережевих</a:t>
            </a:r>
            <a:r>
              <a:rPr lang="ru-RU" b="0" i="0" dirty="0">
                <a:effectLst/>
              </a:rPr>
              <a:t> моделей, </a:t>
            </a:r>
            <a:r>
              <a:rPr lang="ru-RU" b="0" i="0" dirty="0" err="1">
                <a:effectLst/>
              </a:rPr>
              <a:t>обрала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нині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більшість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відомих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транснаціональних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злочинних</a:t>
            </a:r>
            <a:r>
              <a:rPr lang="ru-RU" b="0" i="0" dirty="0">
                <a:effectLst/>
              </a:rPr>
              <a:t> </a:t>
            </a:r>
            <a:r>
              <a:rPr lang="ru-RU" b="0" i="0" dirty="0" err="1">
                <a:effectLst/>
              </a:rPr>
              <a:t>організацій</a:t>
            </a:r>
            <a:r>
              <a:rPr lang="ru-RU" b="0" i="0" dirty="0">
                <a:effectLst/>
              </a:rPr>
              <a:t>.</a:t>
            </a:r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500865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CD7EB06-EDD1-4247-A8C4-0083ADA2B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160256"/>
            <a:ext cx="9404723" cy="1692992"/>
          </a:xfrm>
        </p:spPr>
        <p:txBody>
          <a:bodyPr/>
          <a:lstStyle/>
          <a:p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транснаціональних</a:t>
            </a:r>
            <a:r>
              <a:rPr lang="ru-RU" dirty="0"/>
              <a:t> </a:t>
            </a:r>
            <a:r>
              <a:rPr lang="ru-RU" dirty="0" err="1"/>
              <a:t>злочинних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.</a:t>
            </a:r>
            <a:endParaRPr lang="aa-ET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DE3DD3D-42CF-4760-8449-A8EE81B87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450969"/>
            <a:ext cx="8946541" cy="3797430"/>
          </a:xfrm>
        </p:spPr>
        <p:txBody>
          <a:bodyPr/>
          <a:lstStyle/>
          <a:p>
            <a:r>
              <a:rPr lang="ru-RU" b="1" dirty="0" err="1">
                <a:effectLst/>
                <a:latin typeface="Roboto" panose="020B0604020202020204" pitchFamily="2" charset="0"/>
              </a:rPr>
              <a:t>Транснаціональна</a:t>
            </a:r>
            <a:r>
              <a:rPr lang="ru-RU" b="1" dirty="0">
                <a:effectLst/>
                <a:latin typeface="Roboto" panose="020B0604020202020204" pitchFamily="2" charset="0"/>
              </a:rPr>
              <a:t> </a:t>
            </a:r>
            <a:r>
              <a:rPr lang="ru-RU" b="1" dirty="0" err="1">
                <a:effectLst/>
                <a:latin typeface="Roboto" panose="020B0604020202020204" pitchFamily="2" charset="0"/>
              </a:rPr>
              <a:t>організована</a:t>
            </a:r>
            <a:r>
              <a:rPr lang="ru-RU" b="1" dirty="0">
                <a:effectLst/>
                <a:latin typeface="Roboto" panose="020B0604020202020204" pitchFamily="2" charset="0"/>
              </a:rPr>
              <a:t> </a:t>
            </a:r>
            <a:r>
              <a:rPr lang="ru-RU" b="1" dirty="0" err="1">
                <a:effectLst/>
                <a:latin typeface="Roboto" panose="020B0604020202020204" pitchFamily="2" charset="0"/>
              </a:rPr>
              <a:t>злочинність</a:t>
            </a:r>
            <a:r>
              <a:rPr lang="ru-RU" b="0" i="0" dirty="0">
                <a:effectLst/>
                <a:latin typeface="Roboto" panose="020B0604020202020204" pitchFamily="2" charset="0"/>
              </a:rPr>
              <a:t> становить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багатофакторну</a:t>
            </a:r>
            <a:r>
              <a:rPr lang="ru-RU" b="0" i="0" dirty="0"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кримінальну</a:t>
            </a:r>
            <a:r>
              <a:rPr lang="ru-RU" b="0" i="0" dirty="0">
                <a:effectLst/>
                <a:latin typeface="Roboto" panose="020B0604020202020204" pitchFamily="2" charset="0"/>
              </a:rPr>
              <a:t> систему,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що</a:t>
            </a:r>
            <a:r>
              <a:rPr lang="ru-RU" b="0" i="0" dirty="0"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руйнівно</a:t>
            </a:r>
            <a:r>
              <a:rPr lang="ru-RU" b="0" i="0" dirty="0"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впливає</a:t>
            </a:r>
            <a:r>
              <a:rPr lang="ru-RU" b="0" i="0" dirty="0">
                <a:effectLst/>
                <a:latin typeface="Roboto" panose="020B0604020202020204" pitchFamily="2" charset="0"/>
              </a:rPr>
              <a:t> на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економічне</a:t>
            </a:r>
            <a:r>
              <a:rPr lang="ru-RU" b="0" i="0" dirty="0">
                <a:effectLst/>
                <a:latin typeface="Roboto" panose="020B0604020202020204" pitchFamily="2" charset="0"/>
              </a:rPr>
              <a:t>,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політичне</a:t>
            </a:r>
            <a:r>
              <a:rPr lang="ru-RU" b="0" i="0" dirty="0">
                <a:effectLst/>
                <a:latin typeface="Roboto" panose="020B0604020202020204" pitchFamily="2" charset="0"/>
              </a:rPr>
              <a:t>,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духовне</a:t>
            </a:r>
            <a:r>
              <a:rPr lang="ru-RU" b="0" i="0" dirty="0"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суспільне</a:t>
            </a:r>
            <a:r>
              <a:rPr lang="ru-RU" b="0" i="0" dirty="0"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життя</a:t>
            </a:r>
            <a:r>
              <a:rPr lang="ru-RU" b="0" i="0" dirty="0">
                <a:effectLst/>
                <a:latin typeface="Roboto" panose="020B0604020202020204" pitchFamily="2" charset="0"/>
              </a:rPr>
              <a:t>,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психологічний</a:t>
            </a:r>
            <a:r>
              <a:rPr lang="ru-RU" b="0" i="0" dirty="0">
                <a:effectLst/>
                <a:latin typeface="Roboto" panose="020B0604020202020204" pitchFamily="2" charset="0"/>
              </a:rPr>
              <a:t> стан і генофонд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нації</a:t>
            </a:r>
            <a:r>
              <a:rPr lang="ru-RU" b="0" i="0" dirty="0">
                <a:effectLst/>
                <a:latin typeface="Roboto" panose="020B0604020202020204" pitchFamily="2" charset="0"/>
              </a:rPr>
              <a:t>. Члени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організованої</a:t>
            </a:r>
            <a:r>
              <a:rPr lang="ru-RU" b="0" i="0" dirty="0"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транснаціональної</a:t>
            </a:r>
            <a:r>
              <a:rPr lang="ru-RU" b="0" i="0" dirty="0"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злочинності</a:t>
            </a:r>
            <a:r>
              <a:rPr lang="ru-RU" b="0" i="0" dirty="0"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діють</a:t>
            </a:r>
            <a:r>
              <a:rPr lang="ru-RU" b="0" i="0" dirty="0">
                <a:effectLst/>
                <a:latin typeface="Roboto" panose="020B0604020202020204" pitchFamily="2" charset="0"/>
              </a:rPr>
              <a:t> у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різних</a:t>
            </a:r>
            <a:r>
              <a:rPr lang="ru-RU" b="0" i="0" dirty="0"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регіонах</a:t>
            </a:r>
            <a:r>
              <a:rPr lang="ru-RU" b="0" i="0" dirty="0"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світу</a:t>
            </a:r>
            <a:r>
              <a:rPr lang="ru-RU" b="0" i="0" dirty="0">
                <a:effectLst/>
                <a:latin typeface="Roboto" panose="020B0604020202020204" pitchFamily="2" charset="0"/>
              </a:rPr>
              <a:t>,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мають</a:t>
            </a:r>
            <a:r>
              <a:rPr lang="ru-RU" b="0" i="0" dirty="0"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кожний</a:t>
            </a:r>
            <a:r>
              <a:rPr lang="ru-RU" b="0" i="0" dirty="0">
                <a:effectLst/>
                <a:latin typeface="Roboto" panose="020B0604020202020204" pitchFamily="2" charset="0"/>
              </a:rPr>
              <a:t> свою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специфічну</a:t>
            </a:r>
            <a:r>
              <a:rPr lang="ru-RU" b="0" i="0" dirty="0"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спеціалізацію</a:t>
            </a:r>
            <a:r>
              <a:rPr lang="ru-RU" b="0" i="0" dirty="0">
                <a:effectLst/>
                <a:latin typeface="Roboto" panose="020B0604020202020204" pitchFamily="2" charset="0"/>
              </a:rPr>
              <a:t>, тактику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дій</a:t>
            </a:r>
            <a:r>
              <a:rPr lang="ru-RU" b="0" i="0" dirty="0">
                <a:effectLst/>
                <a:latin typeface="Roboto" panose="020B0604020202020204" pitchFamily="2" charset="0"/>
              </a:rPr>
              <a:t>,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користуються</a:t>
            </a:r>
            <a:r>
              <a:rPr lang="ru-RU" b="0" i="0" dirty="0"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різноманітними</a:t>
            </a:r>
            <a:r>
              <a:rPr lang="ru-RU" b="0" i="0" dirty="0">
                <a:effectLst/>
                <a:latin typeface="Roboto" panose="020B0604020202020204" pitchFamily="2" charset="0"/>
              </a:rPr>
              <a:t> методами.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Хоча</a:t>
            </a:r>
            <a:r>
              <a:rPr lang="ru-RU" b="0" i="0" dirty="0">
                <a:effectLst/>
                <a:latin typeface="Roboto" panose="020B0604020202020204" pitchFamily="2" charset="0"/>
              </a:rPr>
              <a:t> вони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мають</a:t>
            </a:r>
            <a:r>
              <a:rPr lang="ru-RU" b="0" i="0" dirty="0"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різний</a:t>
            </a:r>
            <a:r>
              <a:rPr lang="ru-RU" b="0" i="0" dirty="0"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кількісний</a:t>
            </a:r>
            <a:r>
              <a:rPr lang="ru-RU" b="0" i="0" dirty="0">
                <a:effectLst/>
                <a:latin typeface="Roboto" panose="020B0604020202020204" pitchFamily="2" charset="0"/>
              </a:rPr>
              <a:t> та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етнічний</a:t>
            </a:r>
            <a:r>
              <a:rPr lang="ru-RU" b="0" i="0" dirty="0">
                <a:effectLst/>
                <a:latin typeface="Roboto" panose="020B0604020202020204" pitchFamily="2" charset="0"/>
              </a:rPr>
              <a:t> склад,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їх</a:t>
            </a:r>
            <a:r>
              <a:rPr lang="ru-RU" b="0" i="0" dirty="0"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об’єднує</a:t>
            </a:r>
            <a:r>
              <a:rPr lang="ru-RU" b="0" i="0" dirty="0"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єдина</a:t>
            </a:r>
            <a:r>
              <a:rPr lang="ru-RU" b="0" i="0" dirty="0"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спільна</a:t>
            </a:r>
            <a:r>
              <a:rPr lang="ru-RU" b="0" i="0" dirty="0">
                <a:effectLst/>
                <a:latin typeface="Roboto" panose="020B0604020202020204" pitchFamily="2" charset="0"/>
              </a:rPr>
              <a:t> мета —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отримання</a:t>
            </a:r>
            <a:r>
              <a:rPr lang="ru-RU" b="0" i="0" dirty="0"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від</a:t>
            </a:r>
            <a:r>
              <a:rPr lang="ru-RU" b="0" i="0" dirty="0"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злочинних</a:t>
            </a:r>
            <a:r>
              <a:rPr lang="ru-RU" b="0" i="0" dirty="0">
                <a:effectLst/>
                <a:latin typeface="Roboto" panose="020B0604020202020204" pitchFamily="2" charset="0"/>
              </a:rPr>
              <a:t> практик, не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виключно</a:t>
            </a:r>
            <a:r>
              <a:rPr lang="ru-RU" b="0" i="0" dirty="0">
                <a:effectLst/>
                <a:latin typeface="Roboto" panose="020B0604020202020204" pitchFamily="2" charset="0"/>
              </a:rPr>
              <a:t>,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що</a:t>
            </a:r>
            <a:r>
              <a:rPr lang="ru-RU" b="0" i="0" dirty="0"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із</a:t>
            </a:r>
            <a:r>
              <a:rPr lang="ru-RU" b="0" i="0" dirty="0"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поєднанням</a:t>
            </a:r>
            <a:r>
              <a:rPr lang="ru-RU" b="0" i="0" dirty="0">
                <a:effectLst/>
                <a:latin typeface="Roboto" panose="020B0604020202020204" pitchFamily="2" charset="0"/>
              </a:rPr>
              <a:t> формально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законної</a:t>
            </a:r>
            <a:r>
              <a:rPr lang="ru-RU" b="0" i="0" dirty="0"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діяльності</a:t>
            </a:r>
            <a:r>
              <a:rPr lang="ru-RU" b="0" i="0" dirty="0">
                <a:effectLst/>
                <a:latin typeface="Roboto" panose="020B0604020202020204" pitchFamily="2" charset="0"/>
              </a:rPr>
              <a:t>,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надвисокого</a:t>
            </a:r>
            <a:r>
              <a:rPr lang="ru-RU" b="0" i="0" dirty="0"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прибутку</a:t>
            </a:r>
            <a:r>
              <a:rPr lang="ru-RU" b="0" i="0" dirty="0">
                <a:effectLst/>
                <a:latin typeface="Roboto" panose="020B0604020202020204" pitchFamily="2" charset="0"/>
              </a:rPr>
              <a:t>.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Дії</a:t>
            </a:r>
            <a:r>
              <a:rPr lang="ru-RU" b="0" i="0" dirty="0"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транснаціональних</a:t>
            </a:r>
            <a:r>
              <a:rPr lang="ru-RU" b="0" i="0" dirty="0"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злочинних</a:t>
            </a:r>
            <a:r>
              <a:rPr lang="ru-RU" b="0" i="0" dirty="0"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угруповань</a:t>
            </a:r>
            <a:r>
              <a:rPr lang="ru-RU" b="0" i="0" dirty="0"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носять</a:t>
            </a:r>
            <a:r>
              <a:rPr lang="ru-RU" b="0" i="0" dirty="0"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системний</a:t>
            </a:r>
            <a:r>
              <a:rPr lang="ru-RU" b="0" i="0" dirty="0">
                <a:effectLst/>
                <a:latin typeface="Roboto" panose="020B0604020202020204" pitchFamily="2" charset="0"/>
              </a:rPr>
              <a:t> характер, як і заходи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протидії</a:t>
            </a:r>
            <a:r>
              <a:rPr lang="ru-RU" b="0" i="0" dirty="0"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їм</a:t>
            </a:r>
            <a:r>
              <a:rPr lang="ru-RU" b="0" i="0" dirty="0">
                <a:effectLst/>
                <a:latin typeface="Roboto" panose="020B0604020202020204" pitchFamily="2" charset="0"/>
              </a:rPr>
              <a:t>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мають</a:t>
            </a:r>
            <a:r>
              <a:rPr lang="ru-RU" b="0" i="0" dirty="0">
                <a:effectLst/>
                <a:latin typeface="Roboto" panose="020B0604020202020204" pitchFamily="2" charset="0"/>
              </a:rPr>
              <a:t> бути </a:t>
            </a:r>
            <a:r>
              <a:rPr lang="ru-RU" b="0" i="0" dirty="0" err="1">
                <a:effectLst/>
                <a:latin typeface="Roboto" panose="020B0604020202020204" pitchFamily="2" charset="0"/>
              </a:rPr>
              <a:t>системними</a:t>
            </a:r>
            <a:endParaRPr lang="aa-ET" dirty="0"/>
          </a:p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851994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FE42787-6980-4524-8962-3CF7E4119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Особоливості</a:t>
            </a:r>
            <a:r>
              <a:rPr lang="uk-UA" dirty="0"/>
              <a:t> </a:t>
            </a:r>
            <a:r>
              <a:rPr lang="uk-UA" dirty="0" err="1"/>
              <a:t>іерархії</a:t>
            </a:r>
            <a:r>
              <a:rPr lang="uk-UA" dirty="0"/>
              <a:t>:</a:t>
            </a:r>
            <a:endParaRPr lang="aa-ET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B8F030D-5EFC-4515-8B40-69751A2E4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Л</a:t>
            </a:r>
            <a:r>
              <a:rPr lang="ru-RU" b="1" i="0" dirty="0" err="1">
                <a:effectLst/>
                <a:latin typeface="+mj-lt"/>
              </a:rPr>
              <a:t>ідер</a:t>
            </a:r>
            <a:r>
              <a:rPr lang="ru-RU" b="1" i="0" dirty="0">
                <a:effectLst/>
                <a:latin typeface="+mj-lt"/>
              </a:rPr>
              <a:t>; </a:t>
            </a:r>
            <a:endParaRPr lang="en-US" b="1" i="0" dirty="0">
              <a:effectLst/>
              <a:latin typeface="+mj-lt"/>
            </a:endParaRPr>
          </a:p>
          <a:p>
            <a:r>
              <a:rPr lang="ru-RU" b="1" dirty="0" err="1"/>
              <a:t>І</a:t>
            </a:r>
            <a:r>
              <a:rPr lang="ru-RU" b="1" i="0" dirty="0" err="1">
                <a:effectLst/>
                <a:latin typeface="+mj-lt"/>
              </a:rPr>
              <a:t>деологічне</a:t>
            </a:r>
            <a:r>
              <a:rPr lang="ru-RU" b="1" i="0" dirty="0">
                <a:effectLst/>
                <a:latin typeface="+mj-lt"/>
              </a:rPr>
              <a:t> </a:t>
            </a:r>
            <a:r>
              <a:rPr lang="ru-RU" b="1" i="0" dirty="0" err="1">
                <a:effectLst/>
                <a:latin typeface="+mj-lt"/>
              </a:rPr>
              <a:t>забезпечення</a:t>
            </a:r>
            <a:r>
              <a:rPr lang="ru-RU" b="1" i="0" dirty="0">
                <a:effectLst/>
                <a:latin typeface="+mj-lt"/>
              </a:rPr>
              <a:t>; </a:t>
            </a:r>
            <a:endParaRPr lang="en-US" b="1" i="0" dirty="0">
              <a:effectLst/>
              <a:latin typeface="+mj-lt"/>
            </a:endParaRPr>
          </a:p>
          <a:p>
            <a:r>
              <a:rPr lang="ru-RU" b="1" dirty="0" err="1"/>
              <a:t>О</a:t>
            </a:r>
            <a:r>
              <a:rPr lang="ru-RU" b="1" i="0" dirty="0" err="1">
                <a:effectLst/>
                <a:latin typeface="+mj-lt"/>
              </a:rPr>
              <a:t>хорона</a:t>
            </a:r>
            <a:r>
              <a:rPr lang="ru-RU" b="1" i="0" dirty="0">
                <a:effectLst/>
                <a:latin typeface="+mj-lt"/>
              </a:rPr>
              <a:t> </a:t>
            </a:r>
            <a:r>
              <a:rPr lang="ru-RU" b="1" i="0" dirty="0" err="1">
                <a:effectLst/>
                <a:latin typeface="+mj-lt"/>
              </a:rPr>
              <a:t>лідера</a:t>
            </a:r>
            <a:r>
              <a:rPr lang="ru-RU" b="1" i="0" dirty="0">
                <a:effectLst/>
                <a:latin typeface="+mj-lt"/>
              </a:rPr>
              <a:t>; </a:t>
            </a:r>
            <a:endParaRPr lang="en-US" b="1" i="0" dirty="0">
              <a:effectLst/>
              <a:latin typeface="+mj-lt"/>
            </a:endParaRPr>
          </a:p>
          <a:p>
            <a:r>
              <a:rPr lang="ru-RU" b="1" i="0" dirty="0" err="1">
                <a:effectLst/>
                <a:latin typeface="+mj-lt"/>
              </a:rPr>
              <a:t>Бойовики</a:t>
            </a:r>
            <a:r>
              <a:rPr lang="ru-RU" b="1" i="0" dirty="0">
                <a:effectLst/>
                <a:latin typeface="+mj-lt"/>
              </a:rPr>
              <a:t>; </a:t>
            </a:r>
            <a:endParaRPr lang="en-US" b="1" i="0" dirty="0">
              <a:effectLst/>
              <a:latin typeface="+mj-lt"/>
            </a:endParaRPr>
          </a:p>
          <a:p>
            <a:r>
              <a:rPr lang="ru-RU" b="1" dirty="0" err="1"/>
              <a:t>З</a:t>
            </a:r>
            <a:r>
              <a:rPr lang="ru-RU" b="1" i="0" dirty="0" err="1">
                <a:effectLst/>
                <a:latin typeface="+mj-lt"/>
              </a:rPr>
              <a:t>абезпечення</a:t>
            </a:r>
            <a:r>
              <a:rPr lang="ru-RU" b="1" i="0" dirty="0">
                <a:effectLst/>
                <a:latin typeface="+mj-lt"/>
              </a:rPr>
              <a:t> </a:t>
            </a:r>
            <a:r>
              <a:rPr lang="ru-RU" b="1" i="0" dirty="0" err="1">
                <a:effectLst/>
                <a:latin typeface="+mj-lt"/>
              </a:rPr>
              <a:t>дисципліни</a:t>
            </a:r>
            <a:r>
              <a:rPr lang="ru-RU" b="1" i="0" dirty="0">
                <a:effectLst/>
                <a:latin typeface="+mj-lt"/>
              </a:rPr>
              <a:t>; </a:t>
            </a:r>
            <a:endParaRPr lang="en-US" b="1" i="0" dirty="0">
              <a:effectLst/>
              <a:latin typeface="+mj-lt"/>
            </a:endParaRPr>
          </a:p>
          <a:p>
            <a:r>
              <a:rPr lang="ru-RU" b="1" dirty="0" err="1"/>
              <a:t>П</a:t>
            </a:r>
            <a:r>
              <a:rPr lang="ru-RU" b="1" i="0" dirty="0" err="1">
                <a:effectLst/>
                <a:latin typeface="+mj-lt"/>
              </a:rPr>
              <a:t>ереслідування</a:t>
            </a:r>
            <a:r>
              <a:rPr lang="ru-RU" b="1" i="0" dirty="0">
                <a:effectLst/>
                <a:latin typeface="+mj-lt"/>
              </a:rPr>
              <a:t> </a:t>
            </a:r>
            <a:r>
              <a:rPr lang="ru-RU" b="1" i="0" dirty="0" err="1">
                <a:effectLst/>
                <a:latin typeface="+mj-lt"/>
              </a:rPr>
              <a:t>осіб</a:t>
            </a:r>
            <a:r>
              <a:rPr lang="ru-RU" b="1" i="0" dirty="0">
                <a:effectLst/>
                <a:latin typeface="+mj-lt"/>
              </a:rPr>
              <a:t>, </a:t>
            </a:r>
            <a:r>
              <a:rPr lang="ru-RU" b="1" i="0" dirty="0" err="1">
                <a:effectLst/>
                <a:latin typeface="+mj-lt"/>
              </a:rPr>
              <a:t>які</a:t>
            </a:r>
            <a:r>
              <a:rPr lang="ru-RU" b="1" i="0" dirty="0">
                <a:effectLst/>
                <a:latin typeface="+mj-lt"/>
              </a:rPr>
              <a:t> </a:t>
            </a:r>
            <a:r>
              <a:rPr lang="ru-RU" b="1" i="0" dirty="0" err="1">
                <a:effectLst/>
                <a:latin typeface="+mj-lt"/>
              </a:rPr>
              <a:t>намагаються</a:t>
            </a:r>
            <a:r>
              <a:rPr lang="ru-RU" b="1" i="0" dirty="0">
                <a:effectLst/>
                <a:latin typeface="+mj-lt"/>
              </a:rPr>
              <a:t> </a:t>
            </a:r>
            <a:r>
              <a:rPr lang="ru-RU" b="1" i="0" dirty="0" err="1">
                <a:effectLst/>
                <a:latin typeface="+mj-lt"/>
              </a:rPr>
              <a:t>припинити</a:t>
            </a:r>
            <a:r>
              <a:rPr lang="ru-RU" b="1" i="0" dirty="0">
                <a:effectLst/>
                <a:latin typeface="+mj-lt"/>
              </a:rPr>
              <a:t> </a:t>
            </a:r>
            <a:r>
              <a:rPr lang="ru-RU" b="1" i="0" dirty="0" err="1">
                <a:effectLst/>
                <a:latin typeface="+mj-lt"/>
              </a:rPr>
              <a:t>злочинну</a:t>
            </a:r>
            <a:r>
              <a:rPr lang="ru-RU" b="1" i="0" dirty="0">
                <a:effectLst/>
                <a:latin typeface="+mj-lt"/>
              </a:rPr>
              <a:t> </a:t>
            </a:r>
            <a:r>
              <a:rPr lang="ru-RU" b="1" i="0" dirty="0" err="1">
                <a:effectLst/>
                <a:latin typeface="+mj-lt"/>
              </a:rPr>
              <a:t>діяльність</a:t>
            </a:r>
            <a:r>
              <a:rPr lang="ru-RU" b="1" i="0" dirty="0">
                <a:effectLst/>
                <a:latin typeface="+mj-lt"/>
              </a:rPr>
              <a:t>; </a:t>
            </a:r>
            <a:r>
              <a:rPr lang="ru-RU" b="1" i="0" dirty="0" err="1">
                <a:effectLst/>
                <a:latin typeface="+mj-lt"/>
              </a:rPr>
              <a:t>реалізації</a:t>
            </a:r>
            <a:r>
              <a:rPr lang="ru-RU" b="1" i="0" dirty="0">
                <a:effectLst/>
                <a:latin typeface="+mj-lt"/>
              </a:rPr>
              <a:t> </a:t>
            </a:r>
            <a:r>
              <a:rPr lang="ru-RU" b="1" i="0" dirty="0" err="1">
                <a:effectLst/>
                <a:latin typeface="+mj-lt"/>
              </a:rPr>
              <a:t>викраденого</a:t>
            </a:r>
            <a:r>
              <a:rPr lang="ru-RU" b="1" i="0" dirty="0">
                <a:effectLst/>
                <a:latin typeface="+mj-lt"/>
              </a:rPr>
              <a:t>; </a:t>
            </a:r>
            <a:endParaRPr lang="en-US" b="1" i="0" dirty="0">
              <a:effectLst/>
              <a:latin typeface="+mj-lt"/>
            </a:endParaRPr>
          </a:p>
          <a:p>
            <a:r>
              <a:rPr lang="ru-RU" b="1" dirty="0" err="1"/>
              <a:t>П</a:t>
            </a:r>
            <a:r>
              <a:rPr lang="ru-RU" b="1" i="0" dirty="0" err="1">
                <a:effectLst/>
                <a:latin typeface="+mj-lt"/>
              </a:rPr>
              <a:t>ідтримання</a:t>
            </a:r>
            <a:r>
              <a:rPr lang="ru-RU" b="1" i="0" dirty="0">
                <a:effectLst/>
                <a:latin typeface="+mj-lt"/>
              </a:rPr>
              <a:t> </a:t>
            </a:r>
            <a:r>
              <a:rPr lang="ru-RU" b="1" i="0" dirty="0" err="1">
                <a:effectLst/>
                <a:latin typeface="+mj-lt"/>
              </a:rPr>
              <a:t>зв</a:t>
            </a:r>
            <a:r>
              <a:rPr lang="en-US" b="1" dirty="0">
                <a:latin typeface="+mj-lt"/>
              </a:rPr>
              <a:t>’</a:t>
            </a:r>
            <a:r>
              <a:rPr lang="ru-RU" b="1" i="0" dirty="0" err="1">
                <a:effectLst/>
                <a:latin typeface="+mj-lt"/>
              </a:rPr>
              <a:t>язків</a:t>
            </a:r>
            <a:r>
              <a:rPr lang="ru-RU" b="1" i="0" dirty="0">
                <a:effectLst/>
                <a:latin typeface="+mj-lt"/>
              </a:rPr>
              <a:t> </a:t>
            </a:r>
            <a:r>
              <a:rPr lang="ru-RU" b="1" i="0" dirty="0" err="1">
                <a:effectLst/>
                <a:latin typeface="+mj-lt"/>
              </a:rPr>
              <a:t>із</a:t>
            </a:r>
            <a:r>
              <a:rPr lang="ru-RU" b="1" i="0" dirty="0">
                <a:effectLst/>
                <a:latin typeface="+mj-lt"/>
              </a:rPr>
              <a:t> </a:t>
            </a:r>
            <a:r>
              <a:rPr lang="ru-RU" b="1" i="0" dirty="0" err="1">
                <a:effectLst/>
                <a:latin typeface="+mj-lt"/>
              </a:rPr>
              <a:t>корумпованими</a:t>
            </a:r>
            <a:r>
              <a:rPr lang="ru-RU" b="1" i="0" dirty="0">
                <a:effectLst/>
                <a:latin typeface="+mj-lt"/>
              </a:rPr>
              <a:t> </a:t>
            </a:r>
            <a:r>
              <a:rPr lang="ru-RU" b="1" i="0" dirty="0" err="1">
                <a:effectLst/>
                <a:latin typeface="+mj-lt"/>
              </a:rPr>
              <a:t>представниками</a:t>
            </a:r>
            <a:r>
              <a:rPr lang="ru-RU" b="1" i="0" dirty="0">
                <a:effectLst/>
                <a:latin typeface="+mj-lt"/>
              </a:rPr>
              <a:t> </a:t>
            </a:r>
            <a:r>
              <a:rPr lang="ru-RU" b="1" i="0" dirty="0" err="1">
                <a:effectLst/>
                <a:latin typeface="+mj-lt"/>
              </a:rPr>
              <a:t>владних</a:t>
            </a:r>
            <a:r>
              <a:rPr lang="ru-RU" b="1" i="0" dirty="0">
                <a:effectLst/>
                <a:latin typeface="+mj-lt"/>
              </a:rPr>
              <a:t> структур.</a:t>
            </a:r>
            <a:endParaRPr lang="aa-ET" b="1" dirty="0">
              <a:latin typeface="+mj-lt"/>
            </a:endParaRPr>
          </a:p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3850777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360BDFD-6529-4696-8360-46F7501F1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2413262"/>
            <a:ext cx="9404723" cy="2489228"/>
          </a:xfrm>
        </p:spPr>
        <p:txBody>
          <a:bodyPr/>
          <a:lstStyle/>
          <a:p>
            <a:pPr algn="ctr"/>
            <a:r>
              <a:rPr lang="uk-UA" dirty="0"/>
              <a:t>Дякую за увагу!</a:t>
            </a:r>
            <a:endParaRPr lang="aa-ET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E427A32-5BB2-459A-8409-419B0957E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9329203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</TotalTime>
  <Words>450</Words>
  <Application>Microsoft Office PowerPoint</Application>
  <PresentationFormat>Широкоэкранный</PresentationFormat>
  <Paragraphs>34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Roboto</vt:lpstr>
      <vt:lpstr>Wingdings 3</vt:lpstr>
      <vt:lpstr>Ион</vt:lpstr>
      <vt:lpstr>Тема 6 СУБ’ЄКТИ ТРАНСНАЦІОНАЛЬНОЇ ОРГАНІЗОВАНОЇ ЗЛОЧИННОСТІ</vt:lpstr>
      <vt:lpstr>План:</vt:lpstr>
      <vt:lpstr>Транснаціональні злочинні організації: поняття та ознаки   </vt:lpstr>
      <vt:lpstr>Ознаки транснаціональної злочинної організації </vt:lpstr>
      <vt:lpstr>Основні моделі транснаціональних злочинних організацій</vt:lpstr>
      <vt:lpstr>Презентация PowerPoint</vt:lpstr>
      <vt:lpstr>Особливості функціонування транснаціональних злочинних організацій світу.</vt:lpstr>
      <vt:lpstr>Особоливості іерархії:</vt:lpstr>
      <vt:lpstr>Дякую за увагу!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СУБ’ЄКТИ ТРАНСНАЦІОНАЛЬНОЇ ОРГАНІЗОВАНОЇ ЗЛОЧИННОСТІ</dc:title>
  <dc:creator>izikatochka415@gmail.com</dc:creator>
  <cp:lastModifiedBy>user</cp:lastModifiedBy>
  <cp:revision>5</cp:revision>
  <dcterms:created xsi:type="dcterms:W3CDTF">2022-01-26T15:11:52Z</dcterms:created>
  <dcterms:modified xsi:type="dcterms:W3CDTF">2022-02-18T09:23:11Z</dcterms:modified>
</cp:coreProperties>
</file>