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2481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56073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9875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760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63463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014313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97045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99633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91287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0147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7336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4990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4865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54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1974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4398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3255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7EC9B35-7107-4663-B996-C1DC097DD98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997E6-9520-4636-934F-C8ACEEB2ADCB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84159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982EEF-ACCA-41CA-9E93-9FF21177C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4332" y="2136569"/>
            <a:ext cx="8825658" cy="33295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Тема 6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СУБ’ЄКТИ </a:t>
            </a:r>
            <a:r>
              <a:rPr lang="ru-RU" dirty="0"/>
              <a:t>ТРАНСНАЦІОНАЛЬНОЇ ОРГАНІЗОВАНОЇ ЗЛОЧИННОСТІ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5002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BBCD1E-F9B8-4C47-AA62-9DA18E90B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2C4DAC-D4BE-437A-B1E0-CCCBD6D2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b="1" dirty="0"/>
          </a:p>
          <a:p>
            <a:r>
              <a:rPr lang="ru-RU" sz="2800" b="1" dirty="0" err="1"/>
              <a:t>Транснаціональні</a:t>
            </a:r>
            <a:r>
              <a:rPr lang="ru-RU" sz="2800" b="1" dirty="0"/>
              <a:t> </a:t>
            </a:r>
            <a:r>
              <a:rPr lang="ru-RU" sz="2800" b="1" dirty="0" err="1"/>
              <a:t>злочинні</a:t>
            </a:r>
            <a:r>
              <a:rPr lang="ru-RU" sz="2800" b="1" dirty="0"/>
              <a:t> </a:t>
            </a:r>
            <a:r>
              <a:rPr lang="ru-RU" sz="2800" b="1" dirty="0" err="1"/>
              <a:t>організації</a:t>
            </a:r>
            <a:r>
              <a:rPr lang="ru-RU" sz="2800" b="1" dirty="0"/>
              <a:t>: </a:t>
            </a:r>
            <a:r>
              <a:rPr lang="ru-RU" sz="2800" b="1" dirty="0" err="1"/>
              <a:t>поняття</a:t>
            </a:r>
            <a:r>
              <a:rPr lang="ru-RU" sz="2800" b="1" dirty="0"/>
              <a:t> та </a:t>
            </a:r>
            <a:r>
              <a:rPr lang="ru-RU" sz="2800" b="1" dirty="0" err="1"/>
              <a:t>ознаки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 </a:t>
            </a:r>
          </a:p>
          <a:p>
            <a:r>
              <a:rPr lang="ru-RU" sz="2800" b="1" dirty="0" err="1"/>
              <a:t>Основні</a:t>
            </a:r>
            <a:r>
              <a:rPr lang="ru-RU" sz="2800" b="1" dirty="0"/>
              <a:t> </a:t>
            </a:r>
            <a:r>
              <a:rPr lang="ru-RU" sz="2800" b="1" dirty="0" err="1"/>
              <a:t>моделі</a:t>
            </a:r>
            <a:r>
              <a:rPr lang="ru-RU" sz="2800" b="1" dirty="0"/>
              <a:t> </a:t>
            </a:r>
            <a:r>
              <a:rPr lang="ru-RU" sz="2800" b="1" dirty="0" err="1"/>
              <a:t>транснаціональних</a:t>
            </a:r>
            <a:r>
              <a:rPr lang="ru-RU" sz="2800" b="1" dirty="0"/>
              <a:t> </a:t>
            </a:r>
            <a:r>
              <a:rPr lang="ru-RU" sz="2800" b="1" dirty="0" err="1"/>
              <a:t>злочинних</a:t>
            </a:r>
            <a:r>
              <a:rPr lang="ru-RU" sz="2800" b="1" dirty="0"/>
              <a:t> </a:t>
            </a:r>
            <a:r>
              <a:rPr lang="ru-RU" sz="2800" b="1" dirty="0" err="1"/>
              <a:t>організацій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 </a:t>
            </a:r>
          </a:p>
          <a:p>
            <a:r>
              <a:rPr lang="ru-RU" sz="2800" b="1" dirty="0" err="1"/>
              <a:t>Особливості</a:t>
            </a:r>
            <a:r>
              <a:rPr lang="ru-RU" sz="2800" b="1" dirty="0"/>
              <a:t> </a:t>
            </a:r>
            <a:r>
              <a:rPr lang="ru-RU" sz="2800" b="1" dirty="0" err="1"/>
              <a:t>функціонування</a:t>
            </a:r>
            <a:r>
              <a:rPr lang="ru-RU" sz="2800" b="1" dirty="0"/>
              <a:t> </a:t>
            </a:r>
            <a:r>
              <a:rPr lang="ru-RU" sz="2800" b="1" dirty="0" err="1"/>
              <a:t>транснаціональних</a:t>
            </a:r>
            <a:r>
              <a:rPr lang="ru-RU" sz="2800" b="1" dirty="0"/>
              <a:t> </a:t>
            </a:r>
            <a:r>
              <a:rPr lang="ru-RU" sz="2800" b="1" dirty="0" err="1"/>
              <a:t>злочинних</a:t>
            </a:r>
            <a:r>
              <a:rPr lang="ru-RU" sz="2800" b="1" dirty="0"/>
              <a:t> </a:t>
            </a:r>
            <a:r>
              <a:rPr lang="ru-RU" sz="2800" b="1" dirty="0" err="1"/>
              <a:t>організацій</a:t>
            </a:r>
            <a:r>
              <a:rPr lang="ru-RU" sz="2800" b="1" dirty="0"/>
              <a:t> </a:t>
            </a:r>
            <a:r>
              <a:rPr lang="ru-RU" sz="2800" b="1" dirty="0" err="1"/>
              <a:t>світу</a:t>
            </a:r>
            <a:r>
              <a:rPr lang="ru-RU" sz="2800" b="1" dirty="0"/>
              <a:t>.</a:t>
            </a:r>
            <a:endParaRPr lang="aa-ET" sz="2800" b="1" dirty="0"/>
          </a:p>
        </p:txBody>
      </p:sp>
    </p:spTree>
    <p:extLst>
      <p:ext uri="{BB962C8B-B14F-4D97-AF65-F5344CB8AC3E}">
        <p14:creationId xmlns:p14="http://schemas.microsoft.com/office/powerpoint/2010/main" val="163781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8756B0-3A4E-4AAA-B616-782F3BE1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Транснаціональні</a:t>
            </a:r>
            <a:r>
              <a:rPr lang="ru-RU" b="1" dirty="0"/>
              <a:t> </a:t>
            </a:r>
            <a:r>
              <a:rPr lang="ru-RU" b="1" dirty="0" err="1"/>
              <a:t>злочинні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r>
              <a:rPr lang="ru-RU" b="1" dirty="0"/>
              <a:t>: </a:t>
            </a:r>
            <a:r>
              <a:rPr lang="ru-RU" b="1" dirty="0" err="1"/>
              <a:t>поняття</a:t>
            </a:r>
            <a:r>
              <a:rPr lang="ru-RU" b="1" dirty="0"/>
              <a:t> та </a:t>
            </a:r>
            <a:r>
              <a:rPr lang="ru-RU" b="1" dirty="0" err="1"/>
              <a:t>ознаки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 </a:t>
            </a:r>
            <a:br>
              <a:rPr lang="ru-RU" b="1" dirty="0"/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96C9316-03DB-4D31-9C8E-E633FED21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ru-RU" dirty="0" err="1"/>
              <a:t>П</a:t>
            </a:r>
            <a:r>
              <a:rPr lang="ru-RU" i="0" dirty="0" err="1">
                <a:effectLst/>
              </a:rPr>
              <a:t>ід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поняттям</a:t>
            </a:r>
            <a:r>
              <a:rPr lang="ru-RU" i="0" dirty="0">
                <a:effectLst/>
              </a:rPr>
              <a:t> «</a:t>
            </a:r>
            <a:r>
              <a:rPr lang="ru-RU" i="0" dirty="0" err="1">
                <a:effectLst/>
              </a:rPr>
              <a:t>транснаціональна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організована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злочинність</a:t>
            </a:r>
            <a:r>
              <a:rPr lang="ru-RU" i="0" dirty="0">
                <a:effectLst/>
              </a:rPr>
              <a:t>» </a:t>
            </a:r>
            <a:r>
              <a:rPr lang="ru-RU" i="0" dirty="0" err="1">
                <a:effectLst/>
              </a:rPr>
              <a:t>слід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розуміти</a:t>
            </a:r>
            <a:r>
              <a:rPr lang="ru-RU" i="0" dirty="0">
                <a:effectLst/>
              </a:rPr>
              <a:t> форму </a:t>
            </a:r>
            <a:r>
              <a:rPr lang="ru-RU" i="0" dirty="0" err="1">
                <a:effectLst/>
              </a:rPr>
              <a:t>міжнародної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діяльності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організованих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злочинних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груп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або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організацій</a:t>
            </a:r>
            <a:r>
              <a:rPr lang="ru-RU" i="0" dirty="0">
                <a:effectLst/>
              </a:rPr>
              <a:t> </a:t>
            </a:r>
            <a:r>
              <a:rPr lang="ru-RU" i="0" dirty="0" err="1">
                <a:effectLst/>
              </a:rPr>
              <a:t>із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використанням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різних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методів</a:t>
            </a:r>
            <a:r>
              <a:rPr lang="ru-RU" i="0" dirty="0">
                <a:effectLst/>
              </a:rPr>
              <a:t>, у тому </a:t>
            </a:r>
            <a:r>
              <a:rPr lang="ru-RU" i="0" dirty="0" err="1">
                <a:effectLst/>
              </a:rPr>
              <a:t>числі</a:t>
            </a:r>
            <a:r>
              <a:rPr lang="ru-RU" i="0" dirty="0">
                <a:effectLst/>
              </a:rPr>
              <a:t> і </a:t>
            </a:r>
            <a:r>
              <a:rPr lang="ru-RU" i="0" dirty="0" err="1">
                <a:effectLst/>
              </a:rPr>
              <a:t>примусового</a:t>
            </a:r>
            <a:r>
              <a:rPr lang="ru-RU" i="0" dirty="0">
                <a:effectLst/>
              </a:rPr>
              <a:t> характеру, та </a:t>
            </a:r>
            <a:r>
              <a:rPr lang="ru-RU" i="0" dirty="0" err="1">
                <a:effectLst/>
              </a:rPr>
              <a:t>заборонених</a:t>
            </a:r>
            <a:r>
              <a:rPr lang="ru-RU" i="0" dirty="0">
                <a:effectLst/>
              </a:rPr>
              <a:t> </a:t>
            </a:r>
            <a:r>
              <a:rPr lang="ru-RU" i="0" dirty="0" err="1">
                <a:effectLst/>
              </a:rPr>
              <a:t>товарів</a:t>
            </a:r>
            <a:r>
              <a:rPr lang="ru-RU" i="0" dirty="0">
                <a:effectLst/>
              </a:rPr>
              <a:t> і </a:t>
            </a:r>
            <a:r>
              <a:rPr lang="ru-RU" i="0" dirty="0" err="1">
                <a:effectLst/>
              </a:rPr>
              <a:t>послуг</a:t>
            </a:r>
            <a:r>
              <a:rPr lang="ru-RU" i="0" dirty="0">
                <a:effectLst/>
              </a:rPr>
              <a:t>.</a:t>
            </a:r>
            <a:endParaRPr lang="aa-ET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xmlns="" id="{A9C8F667-DB1D-49B0-B7DA-D309B959A7B1}"/>
              </a:ext>
            </a:extLst>
          </p:cNvPr>
          <p:cNvSpPr/>
          <p:nvPr/>
        </p:nvSpPr>
        <p:spPr>
          <a:xfrm rot="3485914">
            <a:off x="1206631" y="2389008"/>
            <a:ext cx="1150070" cy="641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83EF5162-0689-4904-9FF9-21277191C4A5}"/>
              </a:ext>
            </a:extLst>
          </p:cNvPr>
          <p:cNvSpPr/>
          <p:nvPr/>
        </p:nvSpPr>
        <p:spPr>
          <a:xfrm rot="7359683">
            <a:off x="7665562" y="2389486"/>
            <a:ext cx="1150070" cy="641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8820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F1B78F-98BE-4D42-88F8-6D0D88EB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Ознаки </a:t>
            </a:r>
            <a:r>
              <a:rPr lang="ru-RU" b="1" dirty="0" err="1"/>
              <a:t>транснаціональної</a:t>
            </a:r>
            <a:r>
              <a:rPr lang="ru-RU" b="1" dirty="0"/>
              <a:t> </a:t>
            </a:r>
            <a:r>
              <a:rPr lang="ru-RU" b="1" dirty="0" err="1"/>
              <a:t>злочинної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r>
              <a:rPr lang="uk-UA" b="1" dirty="0"/>
              <a:t> </a:t>
            </a:r>
            <a:endParaRPr lang="aa-ET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B6541F-C080-496D-AB51-AFE1BBBC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та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формувань</a:t>
            </a:r>
            <a:r>
              <a:rPr lang="ru-RU" dirty="0"/>
              <a:t> торкались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працях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науковців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знаний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кримінолог</a:t>
            </a:r>
            <a:r>
              <a:rPr lang="ru-RU" dirty="0"/>
              <a:t> Л. </a:t>
            </a:r>
            <a:r>
              <a:rPr lang="ru-RU" dirty="0" err="1"/>
              <a:t>Шеллі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три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: </a:t>
            </a:r>
          </a:p>
          <a:p>
            <a:r>
              <a:rPr lang="ru-RU" dirty="0"/>
              <a:t>1) </a:t>
            </a:r>
            <a:r>
              <a:rPr lang="ru-RU" dirty="0" err="1"/>
              <a:t>основуються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 і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, але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декількох</a:t>
            </a:r>
            <a:r>
              <a:rPr lang="ru-RU" dirty="0"/>
              <a:t> державах; </a:t>
            </a:r>
          </a:p>
          <a:p>
            <a:r>
              <a:rPr lang="ru-RU" dirty="0"/>
              <a:t>3)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злочинною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в таких </a:t>
            </a:r>
            <a:r>
              <a:rPr lang="ru-RU" dirty="0" err="1"/>
              <a:t>організаціях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найнижчий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відділене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182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5B4D8E-C3D7-473F-8624-97C7AAE90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73377"/>
            <a:ext cx="9404723" cy="1579871"/>
          </a:xfrm>
        </p:spPr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транснаціональних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09AB03-6494-4938-8764-6487323CF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75555"/>
            <a:ext cx="8946541" cy="38728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0" i="0" dirty="0">
                <a:effectLst/>
              </a:rPr>
              <a:t>Доведено, </a:t>
            </a:r>
            <a:r>
              <a:rPr lang="ru-RU" b="0" i="0" dirty="0" err="1">
                <a:effectLst/>
              </a:rPr>
              <a:t>що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мають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найбільш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складну</a:t>
            </a:r>
            <a:r>
              <a:rPr lang="ru-RU" b="0" i="0" dirty="0">
                <a:effectLst/>
              </a:rPr>
              <a:t> структуру, </a:t>
            </a:r>
            <a:r>
              <a:rPr lang="ru-RU" b="0" i="0" dirty="0" err="1">
                <a:effectLst/>
              </a:rPr>
              <a:t>оскільки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прагнення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максимальної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безпеки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під</a:t>
            </a:r>
            <a:r>
              <a:rPr lang="ru-RU" b="0" i="0" dirty="0">
                <a:effectLst/>
              </a:rPr>
              <a:t> час </a:t>
            </a:r>
            <a:r>
              <a:rPr lang="ru-RU" b="0" i="0" dirty="0" err="1">
                <a:effectLst/>
              </a:rPr>
              <a:t>здійснення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такої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діяльності</a:t>
            </a:r>
            <a:r>
              <a:rPr lang="ru-RU" b="0" i="0" dirty="0">
                <a:effectLst/>
              </a:rPr>
              <a:t>, а </a:t>
            </a:r>
            <a:r>
              <a:rPr lang="ru-RU" b="0" i="0" dirty="0" err="1">
                <a:effectLst/>
              </a:rPr>
              <a:t>також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необхідність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ухилення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соціального</a:t>
            </a:r>
            <a:r>
              <a:rPr lang="ru-RU" b="0" i="0" dirty="0">
                <a:effectLst/>
              </a:rPr>
              <a:t> контролю </a:t>
            </a:r>
            <a:r>
              <a:rPr lang="ru-RU" b="0" i="0" dirty="0" err="1">
                <a:effectLst/>
              </a:rPr>
              <a:t>стимулюють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її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постійне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вдосконалення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Виокремлено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основні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моделі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організацій</a:t>
            </a:r>
            <a:r>
              <a:rPr lang="ru-RU" b="0" i="0" dirty="0">
                <a:effectLst/>
              </a:rPr>
              <a:t>. Шляхом </a:t>
            </a:r>
            <a:r>
              <a:rPr lang="ru-RU" b="0" i="0" dirty="0" err="1">
                <a:effectLst/>
              </a:rPr>
              <a:t>аналізу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зарубіжного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досвіду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вивчення</a:t>
            </a:r>
            <a:r>
              <a:rPr lang="ru-RU" b="0" i="0" dirty="0">
                <a:effectLst/>
              </a:rPr>
              <a:t> проблем </a:t>
            </a:r>
            <a:r>
              <a:rPr lang="ru-RU" b="0" i="0" dirty="0" err="1">
                <a:effectLst/>
              </a:rPr>
              <a:t>транснаціональної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злочинності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досліджено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становлення</a:t>
            </a:r>
            <a:r>
              <a:rPr lang="ru-RU" b="0" i="0" dirty="0">
                <a:effectLst/>
              </a:rPr>
              <a:t> та </a:t>
            </a:r>
            <a:r>
              <a:rPr lang="ru-RU" b="0" i="0" dirty="0" err="1">
                <a:effectLst/>
              </a:rPr>
              <a:t>розвиток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організацій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їх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ієрархічну</a:t>
            </a:r>
            <a:r>
              <a:rPr lang="ru-RU" b="0" i="0" dirty="0">
                <a:effectLst/>
              </a:rPr>
              <a:t> структуру.</a:t>
            </a:r>
          </a:p>
          <a:p>
            <a:pPr algn="l"/>
            <a:r>
              <a:rPr lang="ru-RU" b="0" i="0" dirty="0" err="1">
                <a:effectLst/>
              </a:rPr>
              <a:t>Розглянуто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декілька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видів</a:t>
            </a:r>
            <a:r>
              <a:rPr lang="ru-RU" b="0" i="0" dirty="0">
                <a:effectLst/>
              </a:rPr>
              <a:t> моделей </a:t>
            </a:r>
            <a:r>
              <a:rPr lang="ru-RU" b="0" i="0" dirty="0" err="1">
                <a:effectLst/>
              </a:rPr>
              <a:t>структурної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формувань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Кожна</a:t>
            </a:r>
            <a:r>
              <a:rPr lang="ru-RU" b="0" i="0" dirty="0">
                <a:effectLst/>
              </a:rPr>
              <a:t> з них </a:t>
            </a:r>
            <a:r>
              <a:rPr lang="ru-RU" b="0" i="0" dirty="0" err="1">
                <a:effectLst/>
              </a:rPr>
              <a:t>притаманна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певній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дії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організованої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злочинності</a:t>
            </a:r>
            <a:r>
              <a:rPr lang="ru-RU" b="0" i="0" dirty="0">
                <a:effectLst/>
              </a:rPr>
              <a:t>, часу </a:t>
            </a:r>
            <a:r>
              <a:rPr lang="ru-RU" b="0" i="0" dirty="0" err="1">
                <a:effectLst/>
              </a:rPr>
              <a:t>існування</a:t>
            </a:r>
            <a:r>
              <a:rPr lang="ru-RU" b="0" i="0" dirty="0">
                <a:effectLst/>
              </a:rPr>
              <a:t> і </a:t>
            </a:r>
            <a:r>
              <a:rPr lang="ru-RU" b="0" i="0" dirty="0" err="1">
                <a:effectLst/>
              </a:rPr>
              <a:t>сфері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її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діяльності</a:t>
            </a:r>
            <a:r>
              <a:rPr lang="ru-RU" b="0" i="0" dirty="0">
                <a:effectLst/>
              </a:rPr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8724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262FA2-D95B-409A-875F-24D5F492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B0B94E-DE9A-49F6-807A-AB13023C2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63572"/>
            <a:ext cx="8946541" cy="5484828"/>
          </a:xfrm>
        </p:spPr>
        <p:txBody>
          <a:bodyPr/>
          <a:lstStyle/>
          <a:p>
            <a:r>
              <a:rPr lang="ru-RU" b="0" i="0" dirty="0">
                <a:effectLst/>
              </a:rPr>
              <a:t>З </a:t>
            </a:r>
            <a:r>
              <a:rPr lang="ru-RU" b="0" i="0" dirty="0" err="1">
                <a:effectLst/>
              </a:rPr>
              <a:t>огляду</a:t>
            </a:r>
            <a:r>
              <a:rPr lang="ru-RU" b="0" i="0" dirty="0">
                <a:effectLst/>
              </a:rPr>
              <a:t> на </a:t>
            </a:r>
            <a:r>
              <a:rPr lang="ru-RU" b="0" i="0" dirty="0" err="1">
                <a:effectLst/>
              </a:rPr>
              <a:t>всі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недоліки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традиційних</a:t>
            </a:r>
            <a:r>
              <a:rPr lang="ru-RU" b="0" i="0" dirty="0">
                <a:effectLst/>
              </a:rPr>
              <a:t> моделей, </a:t>
            </a:r>
            <a:r>
              <a:rPr lang="ru-RU" b="0" i="0" dirty="0" err="1">
                <a:effectLst/>
              </a:rPr>
              <a:t>сучасні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рухаються</a:t>
            </a:r>
            <a:r>
              <a:rPr lang="ru-RU" b="0" i="0" dirty="0">
                <a:effectLst/>
              </a:rPr>
              <a:t> шляхом </a:t>
            </a:r>
            <a:r>
              <a:rPr lang="ru-RU" b="0" i="0" dirty="0" err="1">
                <a:effectLst/>
              </a:rPr>
              <a:t>відбору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найкращих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структурних</a:t>
            </a:r>
            <a:r>
              <a:rPr lang="ru-RU" b="0" i="0" dirty="0">
                <a:effectLst/>
              </a:rPr>
              <a:t> характеристик, </a:t>
            </a:r>
            <a:r>
              <a:rPr lang="ru-RU" b="0" i="0" dirty="0" err="1">
                <a:effectLst/>
              </a:rPr>
              <a:t>які</a:t>
            </a:r>
            <a:r>
              <a:rPr lang="ru-RU" b="0" i="0" dirty="0">
                <a:effectLst/>
              </a:rPr>
              <a:t> вони </a:t>
            </a:r>
            <a:r>
              <a:rPr lang="ru-RU" b="0" i="0" dirty="0" err="1">
                <a:effectLst/>
              </a:rPr>
              <a:t>застосовують</a:t>
            </a:r>
            <a:r>
              <a:rPr lang="ru-RU" b="0" i="0" dirty="0">
                <a:effectLst/>
              </a:rPr>
              <a:t> для </a:t>
            </a:r>
            <a:r>
              <a:rPr lang="ru-RU" b="0" i="0" dirty="0" err="1">
                <a:effectLst/>
              </a:rPr>
              <a:t>власної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організації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Отже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сучасні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моделі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організованих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формувань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містять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ознаки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різних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відомих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структурних</a:t>
            </a:r>
            <a:r>
              <a:rPr lang="ru-RU" b="0" i="0" dirty="0">
                <a:effectLst/>
              </a:rPr>
              <a:t> характеристик і </a:t>
            </a:r>
            <a:r>
              <a:rPr lang="ru-RU" b="0" i="0" dirty="0" err="1">
                <a:effectLst/>
              </a:rPr>
              <a:t>принципів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що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дає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змогу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їм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розширювати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сфери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діяльності</a:t>
            </a:r>
            <a:r>
              <a:rPr lang="ru-RU" b="0" i="0" dirty="0">
                <a:effectLst/>
              </a:rPr>
              <a:t>, а </a:t>
            </a:r>
            <a:r>
              <a:rPr lang="ru-RU" b="0" i="0" dirty="0" err="1">
                <a:effectLst/>
              </a:rPr>
              <a:t>також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гарантувати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належний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рівень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безпеки</a:t>
            </a:r>
            <a:r>
              <a:rPr lang="ru-RU" b="0" i="0" dirty="0">
                <a:effectLst/>
              </a:rPr>
              <a:t>.</a:t>
            </a:r>
            <a:endParaRPr lang="en-US" b="0" i="0" dirty="0">
              <a:effectLst/>
            </a:endParaRPr>
          </a:p>
          <a:p>
            <a:r>
              <a:rPr lang="ru-RU" b="0" i="0" dirty="0" err="1">
                <a:effectLst/>
              </a:rPr>
              <a:t>Поєднання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найбільш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ефективних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принципів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організації</a:t>
            </a:r>
            <a:r>
              <a:rPr lang="ru-RU" b="0" i="0" dirty="0">
                <a:effectLst/>
              </a:rPr>
              <a:t> та </a:t>
            </a:r>
            <a:r>
              <a:rPr lang="ru-RU" b="0" i="0" dirty="0" err="1">
                <a:effectLst/>
              </a:rPr>
              <a:t>управління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корпоративної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моделі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означене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жорсткою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централізацією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вищих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рівнів</a:t>
            </a:r>
            <a:r>
              <a:rPr lang="ru-RU" b="0" i="0" dirty="0">
                <a:effectLst/>
              </a:rPr>
              <a:t> з </a:t>
            </a:r>
            <a:r>
              <a:rPr lang="ru-RU" b="0" i="0" dirty="0" err="1">
                <a:effectLst/>
              </a:rPr>
              <a:t>ізольованістю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аморфністю</a:t>
            </a:r>
            <a:r>
              <a:rPr lang="ru-RU" b="0" i="0" dirty="0">
                <a:effectLst/>
              </a:rPr>
              <a:t> і </a:t>
            </a:r>
            <a:r>
              <a:rPr lang="ru-RU" b="0" i="0" dirty="0" err="1">
                <a:effectLst/>
              </a:rPr>
              <a:t>плинністю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класичних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мережевих</a:t>
            </a:r>
            <a:r>
              <a:rPr lang="ru-RU" b="0" i="0" dirty="0">
                <a:effectLst/>
              </a:rPr>
              <a:t> моделей, </a:t>
            </a:r>
            <a:r>
              <a:rPr lang="ru-RU" b="0" i="0" dirty="0" err="1">
                <a:effectLst/>
              </a:rPr>
              <a:t>обрала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нині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більшість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відомих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транснаціональних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злочинних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організацій</a:t>
            </a:r>
            <a:r>
              <a:rPr lang="ru-RU" b="0" i="0" dirty="0">
                <a:effectLst/>
              </a:rPr>
              <a:t>.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50086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D7EB06-EDD1-4247-A8C4-0083ADA2B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60256"/>
            <a:ext cx="9404723" cy="1692992"/>
          </a:xfrm>
        </p:spPr>
        <p:txBody>
          <a:bodyPr/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транснаціональних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E3DD3D-42CF-4760-8449-A8EE81B87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450969"/>
            <a:ext cx="8946541" cy="3797430"/>
          </a:xfrm>
        </p:spPr>
        <p:txBody>
          <a:bodyPr/>
          <a:lstStyle/>
          <a:p>
            <a:r>
              <a:rPr lang="ru-RU" b="1" dirty="0" err="1">
                <a:effectLst/>
                <a:latin typeface="Roboto" panose="020B0604020202020204" pitchFamily="2" charset="0"/>
              </a:rPr>
              <a:t>Транснаціональна</a:t>
            </a:r>
            <a:r>
              <a:rPr lang="ru-RU" b="1" dirty="0">
                <a:effectLst/>
                <a:latin typeface="Roboto" panose="020B0604020202020204" pitchFamily="2" charset="0"/>
              </a:rPr>
              <a:t> </a:t>
            </a:r>
            <a:r>
              <a:rPr lang="ru-RU" b="1" dirty="0" err="1">
                <a:effectLst/>
                <a:latin typeface="Roboto" panose="020B0604020202020204" pitchFamily="2" charset="0"/>
              </a:rPr>
              <a:t>організована</a:t>
            </a:r>
            <a:r>
              <a:rPr lang="ru-RU" b="1" dirty="0">
                <a:effectLst/>
                <a:latin typeface="Roboto" panose="020B0604020202020204" pitchFamily="2" charset="0"/>
              </a:rPr>
              <a:t> </a:t>
            </a:r>
            <a:r>
              <a:rPr lang="ru-RU" b="1" dirty="0" err="1">
                <a:effectLst/>
                <a:latin typeface="Roboto" panose="020B0604020202020204" pitchFamily="2" charset="0"/>
              </a:rPr>
              <a:t>злочинність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становить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багатофакторну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кримінальну</a:t>
            </a:r>
            <a:r>
              <a:rPr lang="ru-RU" b="0" i="0" dirty="0">
                <a:effectLst/>
                <a:latin typeface="Roboto" panose="020B0604020202020204" pitchFamily="2" charset="0"/>
              </a:rPr>
              <a:t> систему,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що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руйнівно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впливає</a:t>
            </a:r>
            <a:r>
              <a:rPr lang="ru-RU" b="0" i="0" dirty="0">
                <a:effectLst/>
                <a:latin typeface="Roboto" panose="020B0604020202020204" pitchFamily="2" charset="0"/>
              </a:rPr>
              <a:t> на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економічне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політичне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духовне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суспільне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життя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психологічний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стан і генофонд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нації</a:t>
            </a:r>
            <a:r>
              <a:rPr lang="ru-RU" b="0" i="0" dirty="0">
                <a:effectLst/>
                <a:latin typeface="Roboto" panose="020B0604020202020204" pitchFamily="2" charset="0"/>
              </a:rPr>
              <a:t>. Члени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організованої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транснаціональної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злочинності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діють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у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різних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регіонах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світу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кожний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свою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специфічну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спеціалізацію</a:t>
            </a:r>
            <a:r>
              <a:rPr lang="ru-RU" b="0" i="0" dirty="0">
                <a:effectLst/>
                <a:latin typeface="Roboto" panose="020B0604020202020204" pitchFamily="2" charset="0"/>
              </a:rPr>
              <a:t>, тактику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дій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користуються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різноманітними</a:t>
            </a:r>
            <a:r>
              <a:rPr lang="ru-RU" b="0" i="0" dirty="0">
                <a:effectLst/>
                <a:latin typeface="Roboto" panose="020B0604020202020204" pitchFamily="2" charset="0"/>
              </a:rPr>
              <a:t> методами.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Хоча</a:t>
            </a:r>
            <a:r>
              <a:rPr lang="ru-RU" b="0" i="0" dirty="0">
                <a:effectLst/>
                <a:latin typeface="Roboto" panose="020B0604020202020204" pitchFamily="2" charset="0"/>
              </a:rPr>
              <a:t> вони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різний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кількісний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та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етнічний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склад,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їх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об’єднує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єдина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спільна</a:t>
            </a:r>
            <a:r>
              <a:rPr lang="ru-RU" b="0" i="0" dirty="0">
                <a:effectLst/>
                <a:latin typeface="Roboto" panose="020B0604020202020204" pitchFamily="2" charset="0"/>
              </a:rPr>
              <a:t> мета —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отримання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від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злочинних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практик, не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виключно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що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із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поєднанням</a:t>
            </a:r>
            <a:r>
              <a:rPr lang="ru-RU" b="0" i="0" dirty="0">
                <a:effectLst/>
                <a:latin typeface="Roboto" panose="020B0604020202020204" pitchFamily="2" charset="0"/>
              </a:rPr>
              <a:t> формально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законної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діяльності</a:t>
            </a:r>
            <a:r>
              <a:rPr lang="ru-RU" b="0" i="0" dirty="0"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надвисокого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прибутку</a:t>
            </a:r>
            <a:r>
              <a:rPr lang="ru-RU" b="0" i="0" dirty="0">
                <a:effectLst/>
                <a:latin typeface="Roboto" panose="020B0604020202020204" pitchFamily="2" charset="0"/>
              </a:rPr>
              <a:t>.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Дії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транснаціональних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злочинних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угруповань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носять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системний</a:t>
            </a:r>
            <a:r>
              <a:rPr lang="ru-RU" b="0" i="0" dirty="0">
                <a:effectLst/>
                <a:latin typeface="Roboto" panose="020B0604020202020204" pitchFamily="2" charset="0"/>
              </a:rPr>
              <a:t> характер, як і заходи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протидії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їм</a:t>
            </a:r>
            <a:r>
              <a:rPr lang="ru-RU" b="0" i="0" dirty="0"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effectLst/>
                <a:latin typeface="Roboto" panose="020B0604020202020204" pitchFamily="2" charset="0"/>
              </a:rPr>
              <a:t> бути </a:t>
            </a:r>
            <a:r>
              <a:rPr lang="ru-RU" b="0" i="0" dirty="0" err="1">
                <a:effectLst/>
                <a:latin typeface="Roboto" panose="020B0604020202020204" pitchFamily="2" charset="0"/>
              </a:rPr>
              <a:t>системними</a:t>
            </a:r>
            <a:endParaRPr lang="aa-ET" dirty="0"/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851994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E42787-6980-4524-8962-3CF7E411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Особоливості</a:t>
            </a:r>
            <a:r>
              <a:rPr lang="uk-UA" dirty="0"/>
              <a:t> </a:t>
            </a:r>
            <a:r>
              <a:rPr lang="uk-UA" dirty="0" err="1"/>
              <a:t>іерархії</a:t>
            </a:r>
            <a:r>
              <a:rPr lang="uk-UA" dirty="0"/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8F030D-5EFC-4515-8B40-69751A2E4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Л</a:t>
            </a:r>
            <a:r>
              <a:rPr lang="ru-RU" b="1" i="0" dirty="0" err="1">
                <a:effectLst/>
                <a:latin typeface="+mj-lt"/>
              </a:rPr>
              <a:t>ідер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dirty="0" err="1"/>
              <a:t>І</a:t>
            </a:r>
            <a:r>
              <a:rPr lang="ru-RU" b="1" i="0" dirty="0" err="1">
                <a:effectLst/>
                <a:latin typeface="+mj-lt"/>
              </a:rPr>
              <a:t>деологічне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забезпечення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dirty="0" err="1"/>
              <a:t>О</a:t>
            </a:r>
            <a:r>
              <a:rPr lang="ru-RU" b="1" i="0" dirty="0" err="1">
                <a:effectLst/>
                <a:latin typeface="+mj-lt"/>
              </a:rPr>
              <a:t>хорона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лідера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i="0" dirty="0" err="1">
                <a:effectLst/>
                <a:latin typeface="+mj-lt"/>
              </a:rPr>
              <a:t>Бойовики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dirty="0" err="1"/>
              <a:t>З</a:t>
            </a:r>
            <a:r>
              <a:rPr lang="ru-RU" b="1" i="0" dirty="0" err="1">
                <a:effectLst/>
                <a:latin typeface="+mj-lt"/>
              </a:rPr>
              <a:t>абезпечення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дисципліни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dirty="0" err="1"/>
              <a:t>П</a:t>
            </a:r>
            <a:r>
              <a:rPr lang="ru-RU" b="1" i="0" dirty="0" err="1">
                <a:effectLst/>
                <a:latin typeface="+mj-lt"/>
              </a:rPr>
              <a:t>ереслідування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осіб</a:t>
            </a:r>
            <a:r>
              <a:rPr lang="ru-RU" b="1" i="0" dirty="0">
                <a:effectLst/>
                <a:latin typeface="+mj-lt"/>
              </a:rPr>
              <a:t>, </a:t>
            </a:r>
            <a:r>
              <a:rPr lang="ru-RU" b="1" i="0" dirty="0" err="1">
                <a:effectLst/>
                <a:latin typeface="+mj-lt"/>
              </a:rPr>
              <a:t>які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намагаються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припинити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злочинну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діяльність</a:t>
            </a:r>
            <a:r>
              <a:rPr lang="ru-RU" b="1" i="0" dirty="0">
                <a:effectLst/>
                <a:latin typeface="+mj-lt"/>
              </a:rPr>
              <a:t>; </a:t>
            </a:r>
            <a:r>
              <a:rPr lang="ru-RU" b="1" i="0" dirty="0" err="1">
                <a:effectLst/>
                <a:latin typeface="+mj-lt"/>
              </a:rPr>
              <a:t>реалізації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викраденого</a:t>
            </a:r>
            <a:r>
              <a:rPr lang="ru-RU" b="1" i="0" dirty="0">
                <a:effectLst/>
                <a:latin typeface="+mj-lt"/>
              </a:rPr>
              <a:t>; </a:t>
            </a:r>
            <a:endParaRPr lang="en-US" b="1" i="0" dirty="0">
              <a:effectLst/>
              <a:latin typeface="+mj-lt"/>
            </a:endParaRPr>
          </a:p>
          <a:p>
            <a:r>
              <a:rPr lang="ru-RU" b="1" dirty="0" err="1"/>
              <a:t>П</a:t>
            </a:r>
            <a:r>
              <a:rPr lang="ru-RU" b="1" i="0" dirty="0" err="1">
                <a:effectLst/>
                <a:latin typeface="+mj-lt"/>
              </a:rPr>
              <a:t>ідтримання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зв</a:t>
            </a:r>
            <a:r>
              <a:rPr lang="en-US" b="1" dirty="0">
                <a:latin typeface="+mj-lt"/>
              </a:rPr>
              <a:t>’</a:t>
            </a:r>
            <a:r>
              <a:rPr lang="ru-RU" b="1" i="0" dirty="0" err="1">
                <a:effectLst/>
                <a:latin typeface="+mj-lt"/>
              </a:rPr>
              <a:t>язків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із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корумпованими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представниками</a:t>
            </a:r>
            <a:r>
              <a:rPr lang="ru-RU" b="1" i="0" dirty="0">
                <a:effectLst/>
                <a:latin typeface="+mj-lt"/>
              </a:rPr>
              <a:t> </a:t>
            </a:r>
            <a:r>
              <a:rPr lang="ru-RU" b="1" i="0" dirty="0" err="1">
                <a:effectLst/>
                <a:latin typeface="+mj-lt"/>
              </a:rPr>
              <a:t>владних</a:t>
            </a:r>
            <a:r>
              <a:rPr lang="ru-RU" b="1" i="0" dirty="0">
                <a:effectLst/>
                <a:latin typeface="+mj-lt"/>
              </a:rPr>
              <a:t> структур.</a:t>
            </a:r>
            <a:endParaRPr lang="aa-ET" b="1" dirty="0">
              <a:latin typeface="+mj-lt"/>
            </a:endParaRP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85077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60BDFD-6529-4696-8360-46F7501F1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413262"/>
            <a:ext cx="9404723" cy="2489228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427A32-5BB2-459A-8409-419B0957E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32920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450</Words>
  <Application>Microsoft Office PowerPoint</Application>
  <PresentationFormat>Широкоэкранный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Ион</vt:lpstr>
      <vt:lpstr>Тема 6 СУБ’ЄКТИ ТРАНСНАЦІОНАЛЬНОЇ ОРГАНІЗОВАНОЇ ЗЛОЧИННОСТІ</vt:lpstr>
      <vt:lpstr>План:</vt:lpstr>
      <vt:lpstr>Транснаціональні злочинні організації: поняття та ознаки   </vt:lpstr>
      <vt:lpstr>Ознаки транснаціональної злочинної організації </vt:lpstr>
      <vt:lpstr>Основні моделі транснаціональних злочинних організацій</vt:lpstr>
      <vt:lpstr>Презентация PowerPoint</vt:lpstr>
      <vt:lpstr>Особливості функціонування транснаціональних злочинних організацій світу.</vt:lpstr>
      <vt:lpstr>Особоливості іерархії: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СУБ’ЄКТИ ТРАНСНАЦІОНАЛЬНОЇ ОРГАНІЗОВАНОЇ ЗЛОЧИННОСТІ</dc:title>
  <dc:creator>izikatochka415@gmail.com</dc:creator>
  <cp:lastModifiedBy>user</cp:lastModifiedBy>
  <cp:revision>5</cp:revision>
  <dcterms:created xsi:type="dcterms:W3CDTF">2022-01-26T15:11:52Z</dcterms:created>
  <dcterms:modified xsi:type="dcterms:W3CDTF">2022-02-18T09:23:11Z</dcterms:modified>
</cp:coreProperties>
</file>