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74129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07566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1655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214763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6521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757727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36134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47826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92282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72028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16551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39977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51313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48058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87291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19596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E5CBD-1E59-44FF-A7F0-C903795F6A9A}" type="datetimeFigureOut">
              <a:rPr lang="aa-ET" smtClean="0"/>
              <a:t>18/02/2022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C47750-D425-4700-8708-43EDFAE4B92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5452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/index.php?title=%D0%97%D0%B0%D0%BA%D0%BE%D0%BD%D0%B8_%D0%B1%D1%96%D0%B7%D0%BD%D0%B5%D1%81%D1%83&amp;action=edit&amp;redlink=1" TargetMode="External"/><Relationship Id="rId2" Type="http://schemas.openxmlformats.org/officeDocument/2006/relationships/hyperlink" Target="https://uk.wikipedia.org/wiki/%D0%9C%D0%B0%D1%84%D1%96%D0%BE%D0%B7%D1%9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E%D0%B7%D0%B0_%D0%9D%D0%BE%D1%81%D1%82%D1%80%D0%B0" TargetMode="External"/><Relationship Id="rId2" Type="http://schemas.openxmlformats.org/officeDocument/2006/relationships/hyperlink" Target="https://uk.wikipedia.org/wiki/%D0%A1%D0%A8%D0%9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7%D0%B0%D0%BA%D0%BE%D0%BD_%D0%A0%D1%96%D0%BA%D0%B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86%D1%82%D0%B0%D0%BB%D1%96%D1%8F" TargetMode="External"/><Relationship Id="rId13" Type="http://schemas.openxmlformats.org/officeDocument/2006/relationships/hyperlink" Target="https://uk.wikipedia.org/wiki/%D0%AF%D0%BA%D1%83%D0%B4%D0%B7%D0%B0" TargetMode="External"/><Relationship Id="rId18" Type="http://schemas.openxmlformats.org/officeDocument/2006/relationships/hyperlink" Target="https://uk.wikipedia.org/wiki/%D0%9D%D0%B0%D0%B2%D0%B0%D0%BB%D1%8C%D0%BD%D0%B8%D0%B9_%D0%9E%D0%BB%D0%B5%D0%BA%D1%81%D1%96%D0%B9_%D0%90%D0%BD%D0%B0%D1%82%D0%BE%D0%BB%D1%96%D0%B9%D0%BE%D0%B2%D0%B8%D1%87" TargetMode="External"/><Relationship Id="rId3" Type="http://schemas.openxmlformats.org/officeDocument/2006/relationships/hyperlink" Target="https://uk.wikipedia.org/wiki/%D0%93%D0%BE%D0%BD%D0%BA%D0%BE%D0%BD%D0%B3" TargetMode="External"/><Relationship Id="rId7" Type="http://schemas.openxmlformats.org/officeDocument/2006/relationships/hyperlink" Target="https://uk.wikipedia.org/wiki/%D0%9C%D0%B5%D0%BA%D1%81%D0%B8%D0%BA%D0%B0" TargetMode="External"/><Relationship Id="rId12" Type="http://schemas.openxmlformats.org/officeDocument/2006/relationships/hyperlink" Target="https://uk.wikipedia.org/wiki/%D0%AF%D0%BF%D0%BE%D0%BD%D1%96%D1%8F" TargetMode="External"/><Relationship Id="rId17" Type="http://schemas.openxmlformats.org/officeDocument/2006/relationships/hyperlink" Target="https://uk.wikipedia.org/wiki/%D0%A4%D0%BE%D0%BD%D0%B4_%D0%B1%D0%BE%D1%80%D0%BE%D1%82%D1%8C%D0%B1%D0%B8_%D0%B7_%D0%BA%D0%BE%D1%80%D1%83%D0%BF%D1%86%D1%96%D1%94%D1%8E" TargetMode="External"/><Relationship Id="rId2" Type="http://schemas.openxmlformats.org/officeDocument/2006/relationships/hyperlink" Target="https://uk.wikipedia.org/wiki/%D0%9A%D0%B8%D1%82%D0%B0%D0%B9" TargetMode="External"/><Relationship Id="rId16" Type="http://schemas.openxmlformats.org/officeDocument/2006/relationships/hyperlink" Target="https://uk.wikipedia.org/wiki/%D0%A0%D0%BE%D1%81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A%D0%BE%D0%BB%D1%83%D0%BC%D0%B1%D1%96%D1%8F" TargetMode="External"/><Relationship Id="rId11" Type="http://schemas.openxmlformats.org/officeDocument/2006/relationships/hyperlink" Target="https://uk.wikipedia.org/wiki/%D0%9A%D0%B0%D0%BC%D0%BE%D1%80%D1%80%D0%B0" TargetMode="External"/><Relationship Id="rId5" Type="http://schemas.openxmlformats.org/officeDocument/2006/relationships/hyperlink" Target="https://uk.wikipedia.org/wiki/%D0%A2%D1%80%D1%96%D0%B0%D0%B4%D0%B8" TargetMode="External"/><Relationship Id="rId15" Type="http://schemas.openxmlformats.org/officeDocument/2006/relationships/hyperlink" Target="https://uk.wikipedia.org/wiki/%D0%9C%D0%B0%D1%84%D1%96%D1%8F" TargetMode="External"/><Relationship Id="rId10" Type="http://schemas.openxmlformats.org/officeDocument/2006/relationships/hyperlink" Target="https://uk.wikipedia.org/wiki/%D0%9D%D0%B4%D1%80%D0%B0%D0%BD%D0%B3%D0%B5%D1%82%D0%B0" TargetMode="External"/><Relationship Id="rId19" Type="http://schemas.openxmlformats.org/officeDocument/2006/relationships/hyperlink" Target="https://uk.wikipedia.org/wiki/%D0%A7%D0%B0%D0%B9%D0%BA%D0%B0_%D0%AE%D1%80%D1%96%D0%B9_%D0%AF%D0%BA%D0%BE%D0%B2%D0%B8%D1%87" TargetMode="External"/><Relationship Id="rId4" Type="http://schemas.openxmlformats.org/officeDocument/2006/relationships/hyperlink" Target="https://uk.wikipedia.org/wiki/%D0%A2%D0%B0%D0%B9%D0%B2%D0%B0%D0%BD%D1%8C" TargetMode="External"/><Relationship Id="rId9" Type="http://schemas.openxmlformats.org/officeDocument/2006/relationships/hyperlink" Target="https://uk.wikipedia.org/wiki/%D0%9A%D0%BE%D0%B7%D0%B0_%D0%9D%D0%BE%D1%81%D1%82%D1%80%D0%B0" TargetMode="External"/><Relationship Id="rId14" Type="http://schemas.openxmlformats.org/officeDocument/2006/relationships/hyperlink" Target="https://uk.wikipedia.org/wiki/%D0%A2%D1%83%D1%80%D0%B5%D1%87%D1%87%D0%B8%D0%BD%D0%B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15C7BB-47DE-42F5-BBD1-E98C57B12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812" y="1281434"/>
            <a:ext cx="9492792" cy="3733014"/>
          </a:xfrm>
        </p:spPr>
        <p:txBody>
          <a:bodyPr/>
          <a:lstStyle/>
          <a:p>
            <a:pPr algn="ctr"/>
            <a:r>
              <a:rPr lang="uk-UA" sz="3200" dirty="0" smtClean="0"/>
              <a:t>Тема 5</a:t>
            </a: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>НАУКОВІ </a:t>
            </a:r>
            <a:r>
              <a:rPr lang="uk-UA" sz="4800" dirty="0"/>
              <a:t>ПІДХОДИ ДО ВИЗНАЧЕННЯ ТРАНСНАЦІОНАЛЬНОЇ ОРГАНІЗОВАНОЇ ЗЛОЧИННОСТІ</a:t>
            </a:r>
            <a:endParaRPr lang="aa-ET" sz="4800" dirty="0"/>
          </a:p>
        </p:txBody>
      </p:sp>
    </p:spTree>
    <p:extLst>
      <p:ext uri="{BB962C8B-B14F-4D97-AF65-F5344CB8AC3E}">
        <p14:creationId xmlns:p14="http://schemas.microsoft.com/office/powerpoint/2010/main" val="3181152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A35374-C982-4DFE-A496-67565E550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Linux Libertine"/>
              </a:rPr>
              <a:t>Історія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Linux Libertine"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Linux Libertine"/>
              </a:rPr>
              <a:t>виникнення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Linux Libertine"/>
              </a:rPr>
              <a:t/>
            </a:r>
            <a:br>
              <a:rPr lang="ru-RU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F59AF7-7F77-46F8-B7FF-BB3032B5C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5423"/>
            <a:ext cx="8596668" cy="448593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Злочинність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існує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світі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найдавніших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часів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Досить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згадати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історію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Святого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Писання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про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двох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братів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Каїна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і Авеля. Так само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професійна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злочинність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існує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найдавніших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часів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досить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згадати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грабіжницькі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походи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вікінгів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інших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стародавніх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народів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 межах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населеного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світу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ойкумени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стародавніх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часів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Деякі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дослідники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схильні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вважати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1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організована</a:t>
            </a:r>
            <a:r>
              <a:rPr lang="ru-RU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злочинність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сучасному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сенсі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слова)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народилася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порівняно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нещодавно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Вони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вважають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виникнення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організованої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злочинності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якісно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новий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етап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розвитку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злочинного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світу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Якщо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«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неорганізовані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»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злочинці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є аутсайдерами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суспільства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то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діяльність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сучасних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Мафіозі"/>
              </a:rPr>
              <a:t>мафіозі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будується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 основному по </a:t>
            </a:r>
            <a:r>
              <a:rPr lang="ru-RU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3" tooltip="Закони бізнесу (ще не написана)"/>
              </a:rPr>
              <a:t>законах </a:t>
            </a:r>
            <a:r>
              <a:rPr lang="ru-RU" b="0" i="0" u="none" strike="noStrike" dirty="0" err="1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3" tooltip="Закони бізнесу (ще не написана)"/>
              </a:rPr>
              <a:t>бізнесу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і тому вони стали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складовим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елементом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суспільної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життєдіяльності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Загальновідомо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головна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мета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злочинних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організацій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отримання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максимальної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матеріальної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вигоди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зв'язку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цим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доцільно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пригадати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концепцію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М.Вебера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про два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принципово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різних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типи «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жадання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наживи».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Авантюристське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бажання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збагачення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(в тому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числі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шляхом грабежу і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крадіжки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спостерігається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якнайдавніших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часів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Але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тільки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умовах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капіталістичного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ладу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складається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відношення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багатства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як до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закономірного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результату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раціональної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діяльності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по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виробництву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споживчих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благ.</a:t>
            </a:r>
          </a:p>
          <a:p>
            <a:pPr algn="just"/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Проте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насправді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1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організована</a:t>
            </a:r>
            <a:r>
              <a:rPr lang="ru-RU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злочинність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явище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яке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теж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існує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незапам'ятних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часів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Досить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згадати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міжнародну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работоргівлю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яка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існувала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аж до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XIX 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ст. (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Стародавня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Греція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Стародавній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Рим,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Візантія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Османська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імперія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і т. д.),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торгівлю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наркотиками на державному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рівні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опіумні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війни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Китаї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торгівлю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зброєю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існують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згадки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часів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Стародавньої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Греції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Стародавнього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Риму) і т. д.</a:t>
            </a: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521096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E8184B-81B7-47EE-9E8B-BABDAF448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3951"/>
            <a:ext cx="8596668" cy="1666449"/>
          </a:xfrm>
        </p:spPr>
        <p:txBody>
          <a:bodyPr/>
          <a:lstStyle/>
          <a:p>
            <a:pPr algn="ctr"/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Linux Libertine"/>
              </a:rPr>
              <a:t>Напрямки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Linux Libertine"/>
              </a:rPr>
              <a:t>діяльності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Linux Libertine"/>
              </a:rPr>
              <a:t/>
            </a:r>
            <a:br>
              <a:rPr lang="ru-RU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D8F37F4-99A3-47D3-BBE4-1909F453D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25485"/>
            <a:ext cx="8596668" cy="546754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 err="1"/>
              <a:t>Основними</a:t>
            </a:r>
            <a:r>
              <a:rPr lang="ru-RU" dirty="0"/>
              <a:t> сферами </a:t>
            </a:r>
            <a:r>
              <a:rPr lang="ru-RU" dirty="0" err="1"/>
              <a:t>кримінальної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організованої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 є: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Торгівля</a:t>
            </a:r>
            <a:r>
              <a:rPr lang="ru-RU" dirty="0"/>
              <a:t> наркотиками;</a:t>
            </a:r>
          </a:p>
          <a:p>
            <a:pPr algn="l">
              <a:buFont typeface="+mj-lt"/>
              <a:buAutoNum type="arabicPeriod"/>
            </a:pPr>
            <a:r>
              <a:rPr lang="ru-RU" dirty="0"/>
              <a:t>Контрабанда (</a:t>
            </a:r>
            <a:r>
              <a:rPr lang="ru-RU" dirty="0" err="1"/>
              <a:t>тютюнових</a:t>
            </a:r>
            <a:r>
              <a:rPr lang="ru-RU" dirty="0"/>
              <a:t> </a:t>
            </a:r>
            <a:r>
              <a:rPr lang="ru-RU" dirty="0" err="1"/>
              <a:t>виробів</a:t>
            </a:r>
            <a:r>
              <a:rPr lang="ru-RU" dirty="0"/>
              <a:t>, </a:t>
            </a:r>
            <a:r>
              <a:rPr lang="ru-RU" dirty="0" err="1"/>
              <a:t>сировини</a:t>
            </a:r>
            <a:r>
              <a:rPr lang="ru-RU" dirty="0"/>
              <a:t>, </a:t>
            </a:r>
            <a:r>
              <a:rPr lang="ru-RU" dirty="0" err="1"/>
              <a:t>радіоактивних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Викрадення</a:t>
            </a:r>
            <a:r>
              <a:rPr lang="ru-RU" dirty="0"/>
              <a:t> та перепродаж </a:t>
            </a:r>
            <a:r>
              <a:rPr lang="ru-RU" dirty="0" err="1"/>
              <a:t>автомобілів</a:t>
            </a:r>
            <a:r>
              <a:rPr lang="ru-RU" dirty="0"/>
              <a:t>, </a:t>
            </a:r>
            <a:r>
              <a:rPr lang="ru-RU" dirty="0" err="1"/>
              <a:t>антикваріату</a:t>
            </a:r>
            <a:r>
              <a:rPr lang="ru-RU" dirty="0"/>
              <a:t> і </a:t>
            </a:r>
            <a:r>
              <a:rPr lang="ru-RU" dirty="0" err="1"/>
              <a:t>культурних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Незаконний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 </a:t>
            </a:r>
            <a:r>
              <a:rPr lang="ru-RU" dirty="0" err="1"/>
              <a:t>зброї</a:t>
            </a:r>
            <a:r>
              <a:rPr lang="ru-RU" dirty="0"/>
              <a:t>;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Вимагання</a:t>
            </a:r>
            <a:r>
              <a:rPr lang="ru-RU" dirty="0"/>
              <a:t>;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Торгівля</a:t>
            </a:r>
            <a:r>
              <a:rPr lang="ru-RU" dirty="0"/>
              <a:t> людьми, незаконна </a:t>
            </a:r>
            <a:r>
              <a:rPr lang="ru-RU" dirty="0" err="1"/>
              <a:t>імміграція</a:t>
            </a:r>
            <a:r>
              <a:rPr lang="ru-RU" dirty="0"/>
              <a:t>,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Експлуатація</a:t>
            </a:r>
            <a:r>
              <a:rPr lang="ru-RU" dirty="0"/>
              <a:t> </a:t>
            </a:r>
            <a:r>
              <a:rPr lang="ru-RU" dirty="0" err="1"/>
              <a:t>проституції</a:t>
            </a:r>
            <a:r>
              <a:rPr lang="ru-RU" dirty="0"/>
              <a:t>;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Екологічні</a:t>
            </a:r>
            <a:r>
              <a:rPr lang="ru-RU" dirty="0"/>
              <a:t> </a:t>
            </a:r>
            <a:r>
              <a:rPr lang="ru-RU" dirty="0" err="1"/>
              <a:t>злочини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незаконна </a:t>
            </a:r>
            <a:r>
              <a:rPr lang="ru-RU" dirty="0" err="1"/>
              <a:t>утилізація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, в </a:t>
            </a:r>
            <a:r>
              <a:rPr lang="ru-RU" dirty="0" err="1"/>
              <a:t>міжнародних</a:t>
            </a:r>
            <a:r>
              <a:rPr lang="ru-RU" dirty="0"/>
              <a:t> водах);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шахрайства</a:t>
            </a:r>
            <a:r>
              <a:rPr lang="ru-RU" dirty="0"/>
              <a:t> </a:t>
            </a:r>
            <a:r>
              <a:rPr lang="ru-RU" dirty="0" err="1"/>
              <a:t>наприклад</a:t>
            </a:r>
            <a:r>
              <a:rPr lang="ru-RU" dirty="0"/>
              <a:t>, </a:t>
            </a:r>
            <a:r>
              <a:rPr lang="ru-RU" dirty="0" err="1"/>
              <a:t>псевдобанкрутства</a:t>
            </a:r>
            <a:r>
              <a:rPr lang="ru-RU" dirty="0"/>
              <a:t>;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Проникнення</a:t>
            </a:r>
            <a:r>
              <a:rPr lang="ru-RU" dirty="0"/>
              <a:t> у сферу легального </a:t>
            </a:r>
            <a:r>
              <a:rPr lang="ru-RU" dirty="0" err="1"/>
              <a:t>підприємництва</a:t>
            </a:r>
            <a:r>
              <a:rPr lang="ru-RU" dirty="0"/>
              <a:t> (</a:t>
            </a:r>
            <a:r>
              <a:rPr lang="ru-RU" dirty="0" err="1"/>
              <a:t>інвестиції</a:t>
            </a:r>
            <a:r>
              <a:rPr lang="ru-RU" dirty="0"/>
              <a:t> у </a:t>
            </a:r>
            <a:r>
              <a:rPr lang="ru-RU" dirty="0" err="1"/>
              <a:t>будівництво</a:t>
            </a:r>
            <a:r>
              <a:rPr lang="ru-RU" dirty="0"/>
              <a:t>, </a:t>
            </a:r>
            <a:r>
              <a:rPr lang="ru-RU" dirty="0" err="1"/>
              <a:t>ігорний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і сферу </a:t>
            </a:r>
            <a:r>
              <a:rPr lang="ru-RU" dirty="0" err="1"/>
              <a:t>розваг</a:t>
            </a:r>
            <a:r>
              <a:rPr lang="ru-RU" dirty="0"/>
              <a:t>, </a:t>
            </a:r>
            <a:r>
              <a:rPr lang="ru-RU" dirty="0" err="1"/>
              <a:t>нерухомість</a:t>
            </a:r>
            <a:r>
              <a:rPr lang="ru-RU" dirty="0"/>
              <a:t>, </a:t>
            </a:r>
            <a:r>
              <a:rPr lang="ru-RU" dirty="0" err="1"/>
              <a:t>сільськогосподарські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) і 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фінансову</a:t>
            </a:r>
            <a:r>
              <a:rPr lang="ru-RU" dirty="0"/>
              <a:t> систему, </a:t>
            </a:r>
            <a:r>
              <a:rPr lang="ru-RU" dirty="0" err="1"/>
              <a:t>відмивання</a:t>
            </a:r>
            <a:r>
              <a:rPr lang="ru-RU" dirty="0"/>
              <a:t> грошей;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Таємна</a:t>
            </a:r>
            <a:r>
              <a:rPr lang="ru-RU" dirty="0"/>
              <a:t> </a:t>
            </a:r>
            <a:r>
              <a:rPr lang="ru-RU" dirty="0" err="1"/>
              <a:t>конкуренція</a:t>
            </a:r>
            <a:r>
              <a:rPr lang="ru-RU" dirty="0"/>
              <a:t> у </a:t>
            </a:r>
            <a:r>
              <a:rPr lang="ru-RU" dirty="0" err="1"/>
              <a:t>державних</a:t>
            </a:r>
            <a:r>
              <a:rPr lang="ru-RU" dirty="0"/>
              <a:t> конкурсах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прибутковими</a:t>
            </a:r>
            <a:r>
              <a:rPr lang="ru-RU" dirty="0"/>
              <a:t> проектами, </a:t>
            </a:r>
            <a:r>
              <a:rPr lang="ru-RU" dirty="0" err="1"/>
              <a:t>отримання</a:t>
            </a:r>
            <a:r>
              <a:rPr lang="ru-RU" dirty="0"/>
              <a:t> шляхом </a:t>
            </a:r>
            <a:r>
              <a:rPr lang="ru-RU" dirty="0" err="1"/>
              <a:t>підкупу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 на </a:t>
            </a:r>
            <a:r>
              <a:rPr lang="ru-RU" dirty="0" err="1"/>
              <a:t>будівництво</a:t>
            </a:r>
            <a:r>
              <a:rPr lang="ru-RU" dirty="0"/>
              <a:t>, </a:t>
            </a:r>
            <a:r>
              <a:rPr lang="ru-RU" dirty="0" err="1"/>
              <a:t>імпорт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застосовуючи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злочинцям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великий </a:t>
            </a:r>
            <a:r>
              <a:rPr lang="ru-RU" dirty="0" err="1"/>
              <a:t>прибуток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низької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pPr algn="l">
              <a:buFont typeface="+mj-lt"/>
              <a:buAutoNum type="arabicPeriod"/>
            </a:pPr>
            <a:r>
              <a:rPr lang="ru-RU" dirty="0" err="1"/>
              <a:t>Тероризм</a:t>
            </a:r>
            <a:r>
              <a:rPr lang="ru-RU" dirty="0"/>
              <a:t>, </a:t>
            </a:r>
            <a:r>
              <a:rPr lang="ru-RU" dirty="0" err="1"/>
              <a:t>піратство</a:t>
            </a:r>
            <a:r>
              <a:rPr lang="ru-RU" dirty="0"/>
              <a:t>.</a:t>
            </a: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89262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81D44F-C345-4BCB-A3FA-82EE5E99D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Боротьба</a:t>
            </a:r>
            <a:r>
              <a:rPr lang="ru-RU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з </a:t>
            </a:r>
            <a:r>
              <a:rPr lang="ru-RU" b="1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організованою</a:t>
            </a:r>
            <a:r>
              <a:rPr lang="ru-RU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1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злочинністю</a:t>
            </a:r>
            <a:r>
              <a:rPr lang="ru-RU" b="0" i="0" dirty="0">
                <a:solidFill>
                  <a:srgbClr val="000000"/>
                </a:solidFill>
                <a:effectLst/>
                <a:latin typeface="Linux Libertine"/>
              </a:rPr>
              <a:t/>
            </a:r>
            <a:br>
              <a:rPr lang="ru-RU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34EEA2-D6DF-4CE6-9F5E-E3A990886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007151"/>
            <a:ext cx="8596668" cy="303421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ctr">
              <a:buNone/>
            </a:pPr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dirty="0"/>
              <a:t>У </a:t>
            </a:r>
            <a:r>
              <a:rPr lang="ru-RU" dirty="0">
                <a:hlinkClick r:id="rId2" tooltip="США"/>
              </a:rPr>
              <a:t>США</a:t>
            </a:r>
            <a:r>
              <a:rPr lang="ru-RU" dirty="0"/>
              <a:t> </a:t>
            </a:r>
            <a:r>
              <a:rPr lang="ru-RU" dirty="0" err="1"/>
              <a:t>боротьба</a:t>
            </a:r>
            <a:r>
              <a:rPr lang="ru-RU" dirty="0"/>
              <a:t> з </a:t>
            </a:r>
            <a:r>
              <a:rPr lang="ru-RU" dirty="0" err="1"/>
              <a:t>організованою</a:t>
            </a:r>
            <a:r>
              <a:rPr lang="ru-RU" dirty="0"/>
              <a:t> </a:t>
            </a:r>
            <a:r>
              <a:rPr lang="ru-RU" dirty="0" err="1"/>
              <a:t>злочинністю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з </a:t>
            </a:r>
            <a:r>
              <a:rPr lang="ru-RU" dirty="0" err="1"/>
              <a:t>італійською</a:t>
            </a:r>
            <a:r>
              <a:rPr lang="ru-RU" dirty="0"/>
              <a:t> </a:t>
            </a:r>
            <a:r>
              <a:rPr lang="ru-RU" dirty="0" err="1"/>
              <a:t>мафією</a:t>
            </a:r>
            <a:r>
              <a:rPr lang="ru-RU" dirty="0"/>
              <a:t> (</a:t>
            </a:r>
            <a:r>
              <a:rPr lang="ru-RU" dirty="0">
                <a:hlinkClick r:id="rId3" tooltip="Коза Ностра"/>
              </a:rPr>
              <a:t>Коза </a:t>
            </a:r>
            <a:r>
              <a:rPr lang="ru-RU" dirty="0" err="1">
                <a:hlinkClick r:id="rId3" tooltip="Коза Ностра"/>
              </a:rPr>
              <a:t>Ностра</a:t>
            </a:r>
            <a:r>
              <a:rPr lang="ru-RU" dirty="0"/>
              <a:t>) </a:t>
            </a:r>
            <a:r>
              <a:rPr lang="ru-RU" dirty="0" err="1"/>
              <a:t>призвела</a:t>
            </a:r>
            <a:r>
              <a:rPr lang="ru-RU" dirty="0"/>
              <a:t> до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послаблення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і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останньої</a:t>
            </a:r>
            <a:r>
              <a:rPr lang="ru-RU" dirty="0"/>
              <a:t>, </a:t>
            </a:r>
            <a:r>
              <a:rPr lang="ru-RU" dirty="0" err="1"/>
              <a:t>головним</a:t>
            </a:r>
            <a:r>
              <a:rPr lang="ru-RU" dirty="0"/>
              <a:t> чином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вступу</a:t>
            </a:r>
            <a:r>
              <a:rPr lang="ru-RU" dirty="0"/>
              <a:t> в </a:t>
            </a:r>
            <a:r>
              <a:rPr lang="ru-RU" dirty="0" err="1"/>
              <a:t>дію</a:t>
            </a:r>
            <a:r>
              <a:rPr lang="ru-RU" dirty="0"/>
              <a:t> </a:t>
            </a:r>
            <a:r>
              <a:rPr lang="ru-RU" dirty="0">
                <a:hlinkClick r:id="rId4" tooltip="Закон Ріко"/>
              </a:rPr>
              <a:t>«Закону </a:t>
            </a:r>
            <a:r>
              <a:rPr lang="ru-RU" dirty="0" err="1">
                <a:hlinkClick r:id="rId4" tooltip="Закон Ріко"/>
              </a:rPr>
              <a:t>Ріко</a:t>
            </a:r>
            <a:r>
              <a:rPr lang="ru-RU" dirty="0">
                <a:hlinkClick r:id="rId4" tooltip="Закон Ріко"/>
              </a:rPr>
              <a:t>»</a:t>
            </a:r>
            <a:r>
              <a:rPr lang="ru-RU" dirty="0"/>
              <a:t>.</a:t>
            </a:r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початок </a:t>
            </a:r>
            <a:r>
              <a:rPr lang="ru-RU" dirty="0" err="1"/>
              <a:t>організованої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</a:t>
            </a:r>
            <a:r>
              <a:rPr lang="ru-RU" dirty="0" err="1"/>
              <a:t>щонайменше</a:t>
            </a:r>
            <a:r>
              <a:rPr lang="ru-RU" dirty="0"/>
              <a:t> з </a:t>
            </a:r>
            <a:r>
              <a:rPr lang="en-US" dirty="0"/>
              <a:t>XIX </a:t>
            </a:r>
            <a:r>
              <a:rPr lang="ru-RU" dirty="0" err="1"/>
              <a:t>ст</a:t>
            </a:r>
            <a:r>
              <a:rPr lang="ru-RU" dirty="0"/>
              <a:t> в </a:t>
            </a:r>
            <a:r>
              <a:rPr lang="ru-RU" dirty="0" err="1"/>
              <a:t>містах</a:t>
            </a:r>
            <a:r>
              <a:rPr lang="ru-RU" dirty="0"/>
              <a:t> </a:t>
            </a:r>
            <a:r>
              <a:rPr lang="ru-RU" dirty="0" err="1"/>
              <a:t>півдня</a:t>
            </a:r>
            <a:r>
              <a:rPr lang="ru-RU" dirty="0"/>
              <a:t> і Сходу — </a:t>
            </a:r>
            <a:r>
              <a:rPr lang="ru-RU" dirty="0" err="1"/>
              <a:t>Одесі</a:t>
            </a:r>
            <a:r>
              <a:rPr lang="ru-RU" dirty="0"/>
              <a:t>, </a:t>
            </a:r>
            <a:r>
              <a:rPr lang="ru-RU" dirty="0" err="1"/>
              <a:t>Херсоні</a:t>
            </a:r>
            <a:r>
              <a:rPr lang="ru-RU" dirty="0"/>
              <a:t>, </a:t>
            </a:r>
            <a:r>
              <a:rPr lang="ru-RU" dirty="0" err="1"/>
              <a:t>Миколаєві</a:t>
            </a:r>
            <a:r>
              <a:rPr lang="ru-RU" dirty="0"/>
              <a:t>, </a:t>
            </a:r>
            <a:r>
              <a:rPr lang="ru-RU" dirty="0" err="1"/>
              <a:t>Катеринославі</a:t>
            </a:r>
            <a:r>
              <a:rPr lang="ru-RU" dirty="0"/>
              <a:t>.</a:t>
            </a:r>
            <a:endParaRPr lang="aa-ET" dirty="0"/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xmlns="" id="{0FC17331-B270-4F2F-9BB7-133F7E8796EA}"/>
              </a:ext>
            </a:extLst>
          </p:cNvPr>
          <p:cNvSpPr/>
          <p:nvPr/>
        </p:nvSpPr>
        <p:spPr>
          <a:xfrm>
            <a:off x="4617449" y="1528190"/>
            <a:ext cx="716437" cy="1478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65346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C17B6A-C10B-454A-8A0B-92F3BB623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20" y="2768600"/>
            <a:ext cx="8596668" cy="1320800"/>
          </a:xfrm>
        </p:spPr>
        <p:txBody>
          <a:bodyPr/>
          <a:lstStyle/>
          <a:p>
            <a:pPr algn="ctr"/>
            <a:r>
              <a:rPr lang="uk-UA" dirty="0"/>
              <a:t>Дякую за увагу!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9F61F9B-4960-449D-A987-AE6C57AAC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81636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6807F1-488A-424F-A057-F77C8B9F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План: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1C5145D-EF72-4F2D-8321-032E748D0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Транснаціональна</a:t>
            </a:r>
            <a:r>
              <a:rPr lang="ru-RU" b="1" dirty="0"/>
              <a:t> </a:t>
            </a:r>
            <a:r>
              <a:rPr lang="ru-RU" b="1" dirty="0" err="1"/>
              <a:t>організована</a:t>
            </a:r>
            <a:r>
              <a:rPr lang="ru-RU" b="1" dirty="0"/>
              <a:t> </a:t>
            </a:r>
            <a:r>
              <a:rPr lang="ru-RU" b="1" dirty="0" err="1"/>
              <a:t>злочинність</a:t>
            </a:r>
            <a:r>
              <a:rPr lang="ru-RU" b="1" dirty="0"/>
              <a:t> в </a:t>
            </a:r>
            <a:r>
              <a:rPr lang="ru-RU" b="1" dirty="0" err="1"/>
              <a:t>Україні</a:t>
            </a:r>
            <a:r>
              <a:rPr lang="ru-RU" b="1" dirty="0"/>
              <a:t>: стан та </a:t>
            </a:r>
            <a:r>
              <a:rPr lang="ru-RU" b="1" dirty="0" err="1"/>
              <a:t>головні</a:t>
            </a:r>
            <a:r>
              <a:rPr lang="ru-RU" b="1" dirty="0"/>
              <a:t> </a:t>
            </a:r>
            <a:r>
              <a:rPr lang="ru-RU" b="1" dirty="0" err="1"/>
              <a:t>тенденції</a:t>
            </a:r>
            <a:endParaRPr lang="ru-RU" b="1" dirty="0"/>
          </a:p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напрями</a:t>
            </a:r>
            <a:r>
              <a:rPr lang="ru-RU" b="1" dirty="0"/>
              <a:t> </a:t>
            </a:r>
            <a:r>
              <a:rPr lang="ru-RU" b="1" dirty="0" err="1"/>
              <a:t>злочинної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b="1" dirty="0" err="1"/>
              <a:t>транснаціональних</a:t>
            </a:r>
            <a:r>
              <a:rPr lang="ru-RU" b="1" dirty="0"/>
              <a:t> </a:t>
            </a:r>
            <a:r>
              <a:rPr lang="ru-RU" b="1" dirty="0" err="1"/>
              <a:t>організованих</a:t>
            </a:r>
            <a:r>
              <a:rPr lang="ru-RU" b="1" dirty="0"/>
              <a:t> </a:t>
            </a:r>
            <a:r>
              <a:rPr lang="ru-RU" b="1" dirty="0" err="1"/>
              <a:t>злочинних</a:t>
            </a:r>
            <a:r>
              <a:rPr lang="ru-RU" b="1" dirty="0"/>
              <a:t> </a:t>
            </a:r>
            <a:r>
              <a:rPr lang="ru-RU" b="1" dirty="0" err="1"/>
              <a:t>угрупувань</a:t>
            </a:r>
            <a:r>
              <a:rPr lang="ru-RU" b="1" dirty="0"/>
              <a:t> в </a:t>
            </a:r>
            <a:r>
              <a:rPr lang="ru-RU" b="1" dirty="0" err="1"/>
              <a:t>Україні</a:t>
            </a:r>
            <a:r>
              <a:rPr lang="ru-RU" b="1" dirty="0"/>
              <a:t>.</a:t>
            </a:r>
          </a:p>
          <a:p>
            <a:r>
              <a:rPr lang="ru-RU" b="1" dirty="0" err="1"/>
              <a:t>Детермінанти</a:t>
            </a:r>
            <a:r>
              <a:rPr lang="ru-RU" b="1" dirty="0"/>
              <a:t> </a:t>
            </a:r>
            <a:r>
              <a:rPr lang="ru-RU" b="1" dirty="0" err="1"/>
              <a:t>транснаціональної</a:t>
            </a:r>
            <a:r>
              <a:rPr lang="ru-RU" b="1" dirty="0"/>
              <a:t> </a:t>
            </a:r>
            <a:r>
              <a:rPr lang="ru-RU" b="1" dirty="0" err="1"/>
              <a:t>організованої</a:t>
            </a:r>
            <a:r>
              <a:rPr lang="ru-RU" b="1" dirty="0"/>
              <a:t> </a:t>
            </a:r>
            <a:r>
              <a:rPr lang="ru-RU" b="1" dirty="0" err="1"/>
              <a:t>злочинності</a:t>
            </a:r>
            <a:endParaRPr lang="ru-RU" b="1" dirty="0"/>
          </a:p>
          <a:p>
            <a:r>
              <a:rPr lang="ru-RU" b="1" dirty="0" err="1"/>
              <a:t>Поняття</a:t>
            </a:r>
            <a:r>
              <a:rPr lang="ru-RU" b="1" dirty="0"/>
              <a:t> </a:t>
            </a:r>
            <a:r>
              <a:rPr lang="ru-RU" b="1" dirty="0" err="1"/>
              <a:t>організованої</a:t>
            </a:r>
            <a:r>
              <a:rPr lang="ru-RU" b="1" dirty="0"/>
              <a:t> </a:t>
            </a:r>
            <a:r>
              <a:rPr lang="ru-RU" b="1" dirty="0" err="1"/>
              <a:t>злочинності</a:t>
            </a:r>
            <a:r>
              <a:rPr lang="ru-RU" b="1" dirty="0"/>
              <a:t> та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види</a:t>
            </a:r>
            <a:r>
              <a:rPr lang="ru-RU" b="1" dirty="0"/>
              <a:t>. </a:t>
            </a:r>
            <a:r>
              <a:rPr lang="ru-RU" b="1" dirty="0" err="1"/>
              <a:t>Глобалізація</a:t>
            </a:r>
            <a:r>
              <a:rPr lang="ru-RU" b="1" dirty="0"/>
              <a:t> та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вплив</a:t>
            </a:r>
            <a:r>
              <a:rPr lang="ru-RU" b="1" dirty="0"/>
              <a:t> на </a:t>
            </a:r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b="1" dirty="0" err="1"/>
              <a:t>транснаціональної</a:t>
            </a:r>
            <a:r>
              <a:rPr lang="ru-RU" b="1" dirty="0"/>
              <a:t> </a:t>
            </a:r>
            <a:r>
              <a:rPr lang="ru-RU" b="1" dirty="0" err="1"/>
              <a:t>організованої</a:t>
            </a:r>
            <a:r>
              <a:rPr lang="ru-RU" b="1" dirty="0"/>
              <a:t> </a:t>
            </a:r>
            <a:r>
              <a:rPr lang="ru-RU" b="1" dirty="0" err="1"/>
              <a:t>злочинності</a:t>
            </a:r>
            <a:r>
              <a:rPr lang="ru-RU" b="1" dirty="0"/>
              <a:t>.</a:t>
            </a:r>
            <a:endParaRPr lang="aa-ET" b="1" dirty="0"/>
          </a:p>
        </p:txBody>
      </p:sp>
    </p:spTree>
    <p:extLst>
      <p:ext uri="{BB962C8B-B14F-4D97-AF65-F5344CB8AC3E}">
        <p14:creationId xmlns:p14="http://schemas.microsoft.com/office/powerpoint/2010/main" val="331579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428E70-E897-4328-B70D-0FFB30C30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err="1"/>
              <a:t>Транснаціональна</a:t>
            </a:r>
            <a:r>
              <a:rPr lang="ru-RU" dirty="0"/>
              <a:t> </a:t>
            </a:r>
            <a:r>
              <a:rPr lang="ru-RU" dirty="0" err="1"/>
              <a:t>організована</a:t>
            </a:r>
            <a:r>
              <a:rPr lang="ru-RU" dirty="0"/>
              <a:t> </a:t>
            </a:r>
            <a:r>
              <a:rPr lang="ru-RU" dirty="0" err="1"/>
              <a:t>злочинність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: стан та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.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25AE70-5898-4838-B678-1635C5230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535052"/>
            <a:ext cx="8596668" cy="250631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Транснаціональна</a:t>
            </a:r>
            <a:r>
              <a:rPr lang="ru-RU" b="1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організована</a:t>
            </a:r>
            <a:r>
              <a:rPr lang="ru-RU" b="1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злочинність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становить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багатофакторну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кримінальну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систему,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що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руйнівно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впливає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економічне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політичне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духовне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суспільне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життя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психологічний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стан і генофонд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нації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. Члени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організованої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транснаціональної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злочинності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діють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різних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регіонах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світу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мають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кожний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свою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специфічну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спеціалізацію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, тактику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дій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користуються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різноманітними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методами.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Хоча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вони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мають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різний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кількісний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етнічний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склад,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їх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об’єднує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єдина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спільна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мета —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отримання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від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злочинних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практик, не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виключно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що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із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поєднанням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формально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законної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діяльності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надвисокого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прибутку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Дії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транснаціональних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злочинних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угруповань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носять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системний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характер, як і заходи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протидії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їм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мають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 бути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B0604020202020204" pitchFamily="2" charset="0"/>
              </a:rPr>
              <a:t>системними</a:t>
            </a:r>
            <a:endParaRPr lang="aa-ET" dirty="0"/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xmlns="" id="{FBE4D173-D2A7-4481-8B83-826D8262B4DB}"/>
              </a:ext>
            </a:extLst>
          </p:cNvPr>
          <p:cNvSpPr/>
          <p:nvPr/>
        </p:nvSpPr>
        <p:spPr>
          <a:xfrm>
            <a:off x="1875933" y="2293331"/>
            <a:ext cx="716437" cy="980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xmlns="" id="{38D0164F-5E73-4DCD-A42B-1D518F87B87B}"/>
              </a:ext>
            </a:extLst>
          </p:cNvPr>
          <p:cNvSpPr/>
          <p:nvPr/>
        </p:nvSpPr>
        <p:spPr>
          <a:xfrm>
            <a:off x="6096000" y="2242532"/>
            <a:ext cx="716437" cy="980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53476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B094E7-7BA6-4B05-A363-A04769A5E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Найбільш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впливові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та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потужні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транснаціональні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організовані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угруповання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розташовані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в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різних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частинах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світу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:</a:t>
            </a:r>
            <a:endParaRPr lang="aa-E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00C2BDFF-8401-4D47-938A-BD3D0B6492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18289" y="2445442"/>
            <a:ext cx="8764622" cy="414150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a-ET" altLang="aa-ET" sz="1400" dirty="0" err="1">
                <a:latin typeface="+mj-lt"/>
              </a:rPr>
              <a:t>Згідно</a:t>
            </a:r>
            <a:r>
              <a:rPr lang="aa-ET" altLang="aa-ET" sz="1400" dirty="0">
                <a:latin typeface="+mj-lt"/>
              </a:rPr>
              <a:t> з </a:t>
            </a:r>
            <a:r>
              <a:rPr lang="aa-ET" altLang="aa-ET" sz="1400" dirty="0" err="1">
                <a:latin typeface="+mj-lt"/>
              </a:rPr>
              <a:t>оцінками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Інституту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стратегічних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досліджень</a:t>
            </a:r>
            <a:r>
              <a:rPr lang="aa-ET" altLang="aa-ET" sz="1400" dirty="0">
                <a:latin typeface="+mj-lt"/>
              </a:rPr>
              <a:t> при </a:t>
            </a:r>
            <a:r>
              <a:rPr lang="aa-ET" altLang="aa-ET" sz="1400" dirty="0" err="1">
                <a:latin typeface="+mj-lt"/>
              </a:rPr>
              <a:t>національному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університеті</a:t>
            </a:r>
            <a:r>
              <a:rPr lang="aa-ET" altLang="aa-ET" sz="1400" dirty="0">
                <a:latin typeface="+mj-lt"/>
              </a:rPr>
              <a:t> оборони у </a:t>
            </a:r>
            <a:r>
              <a:rPr lang="aa-ET" altLang="aa-ET" sz="1400" dirty="0" err="1">
                <a:latin typeface="+mj-lt"/>
              </a:rPr>
              <a:t>Вашингтоні</a:t>
            </a:r>
            <a:r>
              <a:rPr lang="aa-ET" altLang="aa-ET" sz="1400" dirty="0">
                <a:latin typeface="+mj-lt"/>
              </a:rPr>
              <a:t>, </a:t>
            </a:r>
            <a:r>
              <a:rPr lang="aa-ET" altLang="aa-ET" sz="1400" dirty="0" err="1">
                <a:latin typeface="+mj-lt"/>
              </a:rPr>
              <a:t>найвідомішими</a:t>
            </a:r>
            <a:r>
              <a:rPr lang="aa-ET" altLang="aa-ET" sz="1400" dirty="0">
                <a:latin typeface="+mj-lt"/>
              </a:rPr>
              <a:t> є </a:t>
            </a:r>
            <a:r>
              <a:rPr lang="aa-ET" altLang="aa-ET" sz="1400" dirty="0" err="1">
                <a:latin typeface="+mj-lt"/>
              </a:rPr>
              <a:t>такі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злочинні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угруповання</a:t>
            </a:r>
            <a:r>
              <a:rPr lang="aa-ET" altLang="aa-ET" sz="140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aa-ET" altLang="aa-ET" sz="1400" dirty="0">
                <a:latin typeface="+mj-lt"/>
                <a:hlinkClick r:id="rId2" tooltip="Китай"/>
              </a:rPr>
              <a:t>Китай</a:t>
            </a:r>
            <a:r>
              <a:rPr lang="aa-ET" altLang="aa-ET" sz="1400" dirty="0">
                <a:latin typeface="+mj-lt"/>
              </a:rPr>
              <a:t>, </a:t>
            </a:r>
            <a:r>
              <a:rPr lang="aa-ET" altLang="aa-ET" sz="1400" dirty="0">
                <a:latin typeface="+mj-lt"/>
                <a:hlinkClick r:id="rId3" tooltip="Гонконг"/>
              </a:rPr>
              <a:t>Гонконг</a:t>
            </a:r>
            <a:r>
              <a:rPr lang="aa-ET" altLang="aa-ET" sz="1400" dirty="0">
                <a:latin typeface="+mj-lt"/>
              </a:rPr>
              <a:t> і </a:t>
            </a:r>
            <a:r>
              <a:rPr lang="aa-ET" altLang="aa-ET" sz="1400" dirty="0">
                <a:latin typeface="+mj-lt"/>
                <a:hlinkClick r:id="rId4" tooltip="Тайвань"/>
              </a:rPr>
              <a:t>Тайвань</a:t>
            </a:r>
            <a:r>
              <a:rPr lang="aa-ET" altLang="aa-ET" sz="1400" dirty="0">
                <a:latin typeface="+mj-lt"/>
              </a:rPr>
              <a:t> з </a:t>
            </a:r>
            <a:r>
              <a:rPr lang="aa-ET" altLang="aa-ET" sz="1400" dirty="0" err="1">
                <a:latin typeface="+mj-lt"/>
              </a:rPr>
              <a:t>шістьма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групами</a:t>
            </a:r>
            <a:r>
              <a:rPr lang="aa-ET" altLang="aa-ET" sz="1400" dirty="0">
                <a:latin typeface="+mj-lt"/>
              </a:rPr>
              <a:t> </a:t>
            </a:r>
            <a:r>
              <a:rPr lang="aa-ET" altLang="aa-ET" sz="1400" dirty="0" err="1">
                <a:latin typeface="+mj-lt"/>
                <a:hlinkClick r:id="rId5" tooltip="Тріади"/>
              </a:rPr>
              <a:t>Тріад</a:t>
            </a:r>
            <a:r>
              <a:rPr lang="aa-ET" altLang="aa-ET" sz="140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lang="aa-ET" altLang="aa-ET" sz="1400" dirty="0" err="1">
                <a:latin typeface="+mj-lt"/>
                <a:hlinkClick r:id="rId6" tooltip="Колумбія"/>
              </a:rPr>
              <a:t>Колумбія</a:t>
            </a:r>
            <a:r>
              <a:rPr lang="aa-ET" altLang="aa-ET" sz="1400" dirty="0">
                <a:latin typeface="+mj-lt"/>
              </a:rPr>
              <a:t>: </a:t>
            </a:r>
            <a:r>
              <a:rPr lang="aa-ET" altLang="aa-ET" sz="1400" dirty="0" err="1">
                <a:latin typeface="+mj-lt"/>
              </a:rPr>
              <a:t>Медельїнський</a:t>
            </a:r>
            <a:r>
              <a:rPr lang="aa-ET" altLang="aa-ET" sz="1400" dirty="0">
                <a:latin typeface="+mj-lt"/>
              </a:rPr>
              <a:t> картель і картель </a:t>
            </a:r>
            <a:r>
              <a:rPr lang="aa-ET" altLang="aa-ET" sz="1400" dirty="0" err="1">
                <a:latin typeface="+mj-lt"/>
              </a:rPr>
              <a:t>Калі</a:t>
            </a:r>
            <a:r>
              <a:rPr lang="aa-ET" altLang="aa-ET" sz="140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lang="aa-ET" altLang="aa-ET" sz="1400" dirty="0">
                <a:latin typeface="+mj-lt"/>
                <a:hlinkClick r:id="rId7" tooltip="Мексика"/>
              </a:rPr>
              <a:t>Мексика</a:t>
            </a:r>
            <a:r>
              <a:rPr lang="aa-ET" altLang="aa-ET" sz="1400" dirty="0">
                <a:latin typeface="+mj-lt"/>
              </a:rPr>
              <a:t>: картель в </a:t>
            </a:r>
            <a:r>
              <a:rPr lang="aa-ET" altLang="aa-ET" sz="1400" dirty="0" err="1">
                <a:latin typeface="+mj-lt"/>
              </a:rPr>
              <a:t>містах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Хуаресі</a:t>
            </a:r>
            <a:r>
              <a:rPr lang="aa-ET" altLang="aa-ET" sz="1400" dirty="0">
                <a:latin typeface="+mj-lt"/>
              </a:rPr>
              <a:t>, </a:t>
            </a:r>
            <a:r>
              <a:rPr lang="aa-ET" altLang="aa-ET" sz="1400" dirty="0" err="1">
                <a:latin typeface="+mj-lt"/>
              </a:rPr>
              <a:t>Тіхуані</a:t>
            </a:r>
            <a:r>
              <a:rPr lang="aa-ET" altLang="aa-ET" sz="1400" dirty="0">
                <a:latin typeface="+mj-lt"/>
              </a:rPr>
              <a:t> та картель </a:t>
            </a:r>
            <a:r>
              <a:rPr lang="aa-ET" altLang="aa-ET" sz="1400" dirty="0" err="1">
                <a:latin typeface="+mj-lt"/>
              </a:rPr>
              <a:t>Гулф</a:t>
            </a:r>
            <a:r>
              <a:rPr lang="aa-ET" altLang="aa-ET" sz="140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lang="aa-ET" altLang="aa-ET" sz="1400" dirty="0" err="1">
                <a:latin typeface="+mj-lt"/>
                <a:hlinkClick r:id="rId8" tooltip="Італія"/>
              </a:rPr>
              <a:t>Італія</a:t>
            </a:r>
            <a:r>
              <a:rPr lang="aa-ET" altLang="aa-ET" sz="1400" dirty="0">
                <a:latin typeface="+mj-lt"/>
              </a:rPr>
              <a:t>: </a:t>
            </a:r>
            <a:r>
              <a:rPr lang="aa-ET" altLang="aa-ET" sz="1400" dirty="0" err="1">
                <a:latin typeface="+mj-lt"/>
                <a:hlinkClick r:id="rId9" tooltip="Коза Ностра"/>
              </a:rPr>
              <a:t>Сицилійська</a:t>
            </a:r>
            <a:r>
              <a:rPr lang="aa-ET" altLang="aa-ET" sz="1400" dirty="0">
                <a:latin typeface="+mj-lt"/>
                <a:hlinkClick r:id="rId9" tooltip="Коза Ностра"/>
              </a:rPr>
              <a:t> </a:t>
            </a:r>
            <a:r>
              <a:rPr lang="aa-ET" altLang="aa-ET" sz="1400" dirty="0" err="1">
                <a:latin typeface="+mj-lt"/>
                <a:hlinkClick r:id="rId9" tooltip="Коза Ностра"/>
              </a:rPr>
              <a:t>мафія</a:t>
            </a:r>
            <a:r>
              <a:rPr lang="aa-ET" altLang="aa-ET" sz="1400" dirty="0">
                <a:latin typeface="+mj-lt"/>
              </a:rPr>
              <a:t>, </a:t>
            </a:r>
            <a:r>
              <a:rPr lang="aa-ET" altLang="aa-ET" sz="1400" dirty="0" err="1">
                <a:latin typeface="+mj-lt"/>
                <a:hlinkClick r:id="rId10" tooltip="Ндрангета"/>
              </a:rPr>
              <a:t>Ндрангета</a:t>
            </a:r>
            <a:r>
              <a:rPr lang="aa-ET" altLang="aa-ET" sz="1400" dirty="0">
                <a:latin typeface="+mj-lt"/>
              </a:rPr>
              <a:t> в </a:t>
            </a:r>
            <a:r>
              <a:rPr lang="aa-ET" altLang="aa-ET" sz="1400" dirty="0" err="1">
                <a:latin typeface="+mj-lt"/>
              </a:rPr>
              <a:t>Калабрії</a:t>
            </a:r>
            <a:r>
              <a:rPr lang="aa-ET" altLang="aa-ET" sz="1400" dirty="0">
                <a:latin typeface="+mj-lt"/>
              </a:rPr>
              <a:t>, </a:t>
            </a:r>
            <a:r>
              <a:rPr lang="aa-ET" altLang="aa-ET" sz="1400" dirty="0">
                <a:latin typeface="+mj-lt"/>
                <a:hlinkClick r:id="rId11" tooltip="Каморра"/>
              </a:rPr>
              <a:t>Каморра</a:t>
            </a:r>
            <a:r>
              <a:rPr lang="aa-ET" altLang="aa-ET" sz="1400" dirty="0">
                <a:latin typeface="+mj-lt"/>
              </a:rPr>
              <a:t> у </a:t>
            </a:r>
            <a:r>
              <a:rPr lang="aa-ET" altLang="aa-ET" sz="1400" dirty="0" err="1">
                <a:latin typeface="+mj-lt"/>
              </a:rPr>
              <a:t>Кампанії</a:t>
            </a:r>
            <a:r>
              <a:rPr lang="aa-ET" altLang="aa-ET" sz="1400" dirty="0">
                <a:latin typeface="+mj-lt"/>
              </a:rPr>
              <a:t>, «</a:t>
            </a:r>
            <a:r>
              <a:rPr lang="aa-ET" altLang="aa-ET" sz="1400" dirty="0" err="1">
                <a:latin typeface="+mj-lt"/>
              </a:rPr>
              <a:t>Сакра</a:t>
            </a:r>
            <a:r>
              <a:rPr lang="aa-ET" altLang="aa-ET" sz="1400" dirty="0">
                <a:latin typeface="+mj-lt"/>
              </a:rPr>
              <a:t> корона </a:t>
            </a:r>
            <a:r>
              <a:rPr lang="aa-ET" altLang="aa-ET" sz="1400" dirty="0" err="1">
                <a:latin typeface="+mj-lt"/>
              </a:rPr>
              <a:t>уніта</a:t>
            </a:r>
            <a:r>
              <a:rPr lang="aa-ET" altLang="aa-ET" sz="1400" dirty="0">
                <a:latin typeface="+mj-lt"/>
              </a:rPr>
              <a:t>» в </a:t>
            </a:r>
            <a:r>
              <a:rPr lang="aa-ET" altLang="aa-ET" sz="1400" dirty="0" err="1">
                <a:latin typeface="+mj-lt"/>
              </a:rPr>
              <a:t>Апулії</a:t>
            </a:r>
            <a:r>
              <a:rPr lang="aa-ET" altLang="aa-ET" sz="140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lang="aa-ET" altLang="aa-ET" sz="1400" dirty="0" err="1">
                <a:latin typeface="+mj-lt"/>
                <a:hlinkClick r:id="rId12" tooltip="Японія"/>
              </a:rPr>
              <a:t>Японія</a:t>
            </a:r>
            <a:r>
              <a:rPr lang="aa-ET" altLang="aa-ET" sz="1400" dirty="0">
                <a:latin typeface="+mj-lt"/>
              </a:rPr>
              <a:t>: </a:t>
            </a:r>
            <a:r>
              <a:rPr lang="aa-ET" altLang="aa-ET" sz="1400" dirty="0" err="1">
                <a:latin typeface="+mj-lt"/>
              </a:rPr>
              <a:t>Боріокудан</a:t>
            </a:r>
            <a:r>
              <a:rPr lang="aa-ET" altLang="aa-ET" sz="1400" dirty="0">
                <a:latin typeface="+mj-lt"/>
              </a:rPr>
              <a:t> (</a:t>
            </a:r>
            <a:r>
              <a:rPr lang="aa-ET" altLang="aa-ET" sz="1400" dirty="0" err="1">
                <a:latin typeface="+mj-lt"/>
              </a:rPr>
              <a:t>Силова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група</a:t>
            </a:r>
            <a:r>
              <a:rPr lang="aa-ET" altLang="aa-ET" sz="1400" dirty="0">
                <a:latin typeface="+mj-lt"/>
              </a:rPr>
              <a:t>), </a:t>
            </a:r>
            <a:r>
              <a:rPr lang="aa-ET" altLang="aa-ET" sz="1400" dirty="0" err="1">
                <a:latin typeface="+mj-lt"/>
              </a:rPr>
              <a:t>відома</a:t>
            </a:r>
            <a:r>
              <a:rPr lang="aa-ET" altLang="aa-ET" sz="1400" dirty="0">
                <a:latin typeface="+mj-lt"/>
              </a:rPr>
              <a:t> як </a:t>
            </a:r>
            <a:r>
              <a:rPr lang="aa-ET" altLang="aa-ET" sz="1400" dirty="0">
                <a:latin typeface="+mj-lt"/>
                <a:hlinkClick r:id="rId13" tooltip="Якудза"/>
              </a:rPr>
              <a:t>Якудза</a:t>
            </a:r>
            <a:r>
              <a:rPr lang="aa-ET" altLang="aa-ET" sz="140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lang="aa-ET" altLang="aa-ET" sz="1400" dirty="0" err="1">
                <a:latin typeface="+mj-lt"/>
                <a:hlinkClick r:id="rId14" tooltip="Туреччина"/>
              </a:rPr>
              <a:t>Туреччина</a:t>
            </a:r>
            <a:r>
              <a:rPr lang="aa-ET" altLang="aa-ET" sz="1400" dirty="0">
                <a:latin typeface="+mj-lt"/>
              </a:rPr>
              <a:t>: 12 </a:t>
            </a:r>
            <a:r>
              <a:rPr lang="aa-ET" altLang="aa-ET" sz="1400" dirty="0" err="1">
                <a:latin typeface="+mj-lt"/>
              </a:rPr>
              <a:t>турецько-курдських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кланів</a:t>
            </a:r>
            <a:r>
              <a:rPr lang="aa-ET" altLang="aa-ET" sz="140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</a:pPr>
            <a:r>
              <a:rPr lang="aa-ET" altLang="aa-ET" sz="1400" dirty="0" err="1">
                <a:latin typeface="+mj-lt"/>
              </a:rPr>
              <a:t>Американська</a:t>
            </a:r>
            <a:r>
              <a:rPr lang="aa-ET" altLang="aa-ET" sz="1400" dirty="0">
                <a:latin typeface="+mj-lt"/>
              </a:rPr>
              <a:t> </a:t>
            </a:r>
            <a:r>
              <a:rPr lang="aa-ET" altLang="aa-ET" sz="1400" dirty="0" err="1">
                <a:latin typeface="+mj-lt"/>
                <a:hlinkClick r:id="rId15" tooltip="Мафія"/>
              </a:rPr>
              <a:t>мафія</a:t>
            </a:r>
            <a:r>
              <a:rPr lang="aa-ET" altLang="aa-ET" sz="1400" dirty="0">
                <a:latin typeface="+mj-lt"/>
              </a:rPr>
              <a:t>, яка </a:t>
            </a:r>
            <a:r>
              <a:rPr lang="aa-ET" altLang="aa-ET" sz="1400" dirty="0" err="1">
                <a:latin typeface="+mj-lt"/>
              </a:rPr>
              <a:t>тривалий</a:t>
            </a:r>
            <a:r>
              <a:rPr lang="aa-ET" altLang="aa-ET" sz="1400" dirty="0">
                <a:latin typeface="+mj-lt"/>
              </a:rPr>
              <a:t> час </a:t>
            </a:r>
            <a:r>
              <a:rPr lang="aa-ET" altLang="aa-ET" sz="1400" dirty="0" err="1">
                <a:latin typeface="+mj-lt"/>
              </a:rPr>
              <a:t>діє</a:t>
            </a:r>
            <a:r>
              <a:rPr lang="aa-ET" altLang="aa-ET" sz="1400" dirty="0">
                <a:latin typeface="+mj-lt"/>
              </a:rPr>
              <a:t> й у </a:t>
            </a:r>
            <a:r>
              <a:rPr lang="aa-ET" altLang="aa-ET" sz="1400" dirty="0" err="1">
                <a:latin typeface="+mj-lt"/>
              </a:rPr>
              <a:t>Канаді</a:t>
            </a:r>
            <a:r>
              <a:rPr lang="aa-ET" altLang="aa-ET" sz="1400" dirty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8"/>
              <a:tabLst/>
            </a:pPr>
            <a:r>
              <a:rPr lang="aa-ET" altLang="aa-ET" sz="1400" dirty="0" err="1">
                <a:latin typeface="+mj-lt"/>
                <a:hlinkClick r:id="rId16" tooltip="Росія"/>
              </a:rPr>
              <a:t>Росія</a:t>
            </a:r>
            <a:r>
              <a:rPr lang="aa-ET" altLang="aa-ET" sz="1400" dirty="0">
                <a:latin typeface="+mj-lt"/>
              </a:rPr>
              <a:t>: </a:t>
            </a:r>
            <a:r>
              <a:rPr lang="aa-ET" altLang="aa-ET" sz="1400" dirty="0" err="1">
                <a:latin typeface="+mj-lt"/>
              </a:rPr>
              <a:t>російські</a:t>
            </a:r>
            <a:r>
              <a:rPr lang="aa-ET" altLang="aa-ET" sz="1400" dirty="0">
                <a:latin typeface="+mj-lt"/>
              </a:rPr>
              <a:t> та </a:t>
            </a:r>
            <a:r>
              <a:rPr lang="aa-ET" altLang="aa-ET" sz="1400" dirty="0" err="1">
                <a:latin typeface="+mj-lt"/>
              </a:rPr>
              <a:t>кавказькі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угруповання</a:t>
            </a:r>
            <a:r>
              <a:rPr lang="aa-ET" altLang="aa-ET" sz="1400" dirty="0">
                <a:latin typeface="+mj-lt"/>
              </a:rPr>
              <a:t>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a-ET" altLang="aa-ET" sz="1400" dirty="0">
                <a:latin typeface="+mj-lt"/>
                <a:hlinkClick r:id="rId17" tooltip="Фонд боротьби з корупцією"/>
              </a:rPr>
              <a:t>Фонд </a:t>
            </a:r>
            <a:r>
              <a:rPr lang="aa-ET" altLang="aa-ET" sz="1400" dirty="0" err="1">
                <a:latin typeface="+mj-lt"/>
                <a:hlinkClick r:id="rId17" tooltip="Фонд боротьби з корупцією"/>
              </a:rPr>
              <a:t>боротьби</a:t>
            </a:r>
            <a:r>
              <a:rPr lang="aa-ET" altLang="aa-ET" sz="1400" dirty="0">
                <a:latin typeface="+mj-lt"/>
                <a:hlinkClick r:id="rId17" tooltip="Фонд боротьби з корупцією"/>
              </a:rPr>
              <a:t> з </a:t>
            </a:r>
            <a:r>
              <a:rPr lang="aa-ET" altLang="aa-ET" sz="1400" dirty="0" err="1">
                <a:latin typeface="+mj-lt"/>
                <a:hlinkClick r:id="rId17" tooltip="Фонд боротьби з корупцією"/>
              </a:rPr>
              <a:t>корупцією</a:t>
            </a:r>
            <a:r>
              <a:rPr lang="aa-ET" altLang="aa-ET" sz="1400" dirty="0">
                <a:latin typeface="+mj-lt"/>
              </a:rPr>
              <a:t> </a:t>
            </a:r>
            <a:r>
              <a:rPr lang="aa-ET" altLang="aa-ET" sz="1400" dirty="0" err="1">
                <a:latin typeface="+mj-lt"/>
                <a:hlinkClick r:id="rId18" tooltip="Навальний Олексій Анатолійович"/>
              </a:rPr>
              <a:t>Олексія</a:t>
            </a:r>
            <a:r>
              <a:rPr lang="aa-ET" altLang="aa-ET" sz="1400" dirty="0">
                <a:latin typeface="+mj-lt"/>
                <a:hlinkClick r:id="rId18" tooltip="Навальний Олексій Анатолійович"/>
              </a:rPr>
              <a:t> Навального</a:t>
            </a:r>
            <a:r>
              <a:rPr lang="aa-ET" altLang="aa-ET" sz="1400" dirty="0">
                <a:latin typeface="+mj-lt"/>
              </a:rPr>
              <a:t> детально </a:t>
            </a:r>
            <a:r>
              <a:rPr lang="aa-ET" altLang="aa-ET" sz="1400" dirty="0" err="1">
                <a:latin typeface="+mj-lt"/>
              </a:rPr>
              <a:t>простежив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зв'язки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Прокуратури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Росії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із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злочинним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світом</a:t>
            </a:r>
            <a:r>
              <a:rPr lang="aa-ET" altLang="aa-ET" sz="1400" dirty="0">
                <a:latin typeface="+mj-lt"/>
              </a:rPr>
              <a:t>: «</a:t>
            </a:r>
            <a:r>
              <a:rPr lang="aa-ET" altLang="aa-ET" sz="1400" dirty="0" err="1">
                <a:latin typeface="+mj-lt"/>
              </a:rPr>
              <a:t>генеральна</a:t>
            </a:r>
            <a:r>
              <a:rPr lang="aa-ET" altLang="aa-ET" sz="1400" dirty="0">
                <a:latin typeface="+mj-lt"/>
              </a:rPr>
              <a:t> прокуратура РФ </a:t>
            </a:r>
            <a:r>
              <a:rPr lang="aa-ET" altLang="aa-ET" sz="1400" dirty="0" err="1">
                <a:latin typeface="+mj-lt"/>
              </a:rPr>
              <a:t>діяла</a:t>
            </a:r>
            <a:r>
              <a:rPr lang="aa-ET" altLang="aa-ET" sz="1400" dirty="0">
                <a:latin typeface="+mj-lt"/>
              </a:rPr>
              <a:t> і </a:t>
            </a:r>
            <a:r>
              <a:rPr lang="aa-ET" altLang="aa-ET" sz="1400" dirty="0" err="1">
                <a:latin typeface="+mj-lt"/>
              </a:rPr>
              <a:t>продовжує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діяти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спільно</a:t>
            </a:r>
            <a:r>
              <a:rPr lang="aa-ET" altLang="aa-ET" sz="1400" dirty="0">
                <a:latin typeface="+mj-lt"/>
              </a:rPr>
              <a:t> з одними з </a:t>
            </a:r>
            <a:r>
              <a:rPr lang="aa-ET" altLang="aa-ET" sz="1400" dirty="0" err="1">
                <a:latin typeface="+mj-lt"/>
              </a:rPr>
              <a:t>найнещадніших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бандитських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угруповань</a:t>
            </a:r>
            <a:r>
              <a:rPr lang="aa-ET" altLang="aa-ET" sz="1400" dirty="0">
                <a:latin typeface="+mj-lt"/>
              </a:rPr>
              <a:t>».</a:t>
            </a:r>
            <a:r>
              <a:rPr lang="uk-UA" altLang="aa-ET" sz="1400" dirty="0">
                <a:latin typeface="+mj-lt"/>
              </a:rPr>
              <a:t> </a:t>
            </a:r>
            <a:r>
              <a:rPr lang="aa-ET" altLang="aa-ET" sz="1400" dirty="0">
                <a:latin typeface="+mj-lt"/>
              </a:rPr>
              <a:t>Генпрокурор РФ </a:t>
            </a:r>
            <a:r>
              <a:rPr lang="aa-ET" altLang="aa-ET" sz="1400" dirty="0" err="1">
                <a:latin typeface="+mj-lt"/>
                <a:hlinkClick r:id="rId19" tooltip="Чайка Юрій Якович"/>
              </a:rPr>
              <a:t>Юрій</a:t>
            </a:r>
            <a:r>
              <a:rPr lang="aa-ET" altLang="aa-ET" sz="1400" dirty="0">
                <a:latin typeface="+mj-lt"/>
                <a:hlinkClick r:id="rId19" tooltip="Чайка Юрій Якович"/>
              </a:rPr>
              <a:t> Чайка</a:t>
            </a:r>
            <a:r>
              <a:rPr lang="aa-ET" altLang="aa-ET" sz="1400" dirty="0">
                <a:latin typeface="+mj-lt"/>
              </a:rPr>
              <a:t> </a:t>
            </a:r>
            <a:r>
              <a:rPr lang="aa-ET" altLang="aa-ET" sz="1400" dirty="0" err="1">
                <a:latin typeface="+mj-lt"/>
              </a:rPr>
              <a:t>звинувачення</a:t>
            </a:r>
            <a:r>
              <a:rPr lang="aa-ET" altLang="aa-ET" sz="1400" dirty="0">
                <a:latin typeface="+mj-lt"/>
              </a:rPr>
              <a:t> </a:t>
            </a:r>
            <a:r>
              <a:rPr lang="aa-ET" altLang="aa-ET" sz="1400" dirty="0">
                <a:latin typeface="+mj-lt"/>
                <a:hlinkClick r:id="rId17" tooltip="Фонд боротьби з корупцією"/>
              </a:rPr>
              <a:t>Фонда </a:t>
            </a:r>
            <a:r>
              <a:rPr lang="aa-ET" altLang="aa-ET" sz="1400" dirty="0" err="1">
                <a:latin typeface="+mj-lt"/>
                <a:hlinkClick r:id="rId17" tooltip="Фонд боротьби з корупцією"/>
              </a:rPr>
              <a:t>боротьби</a:t>
            </a:r>
            <a:r>
              <a:rPr lang="aa-ET" altLang="aa-ET" sz="1400" dirty="0">
                <a:latin typeface="+mj-lt"/>
                <a:hlinkClick r:id="rId17" tooltip="Фонд боротьби з корупцією"/>
              </a:rPr>
              <a:t> з </a:t>
            </a:r>
            <a:r>
              <a:rPr lang="aa-ET" altLang="aa-ET" sz="1400" dirty="0" err="1">
                <a:latin typeface="+mj-lt"/>
                <a:hlinkClick r:id="rId17" tooltip="Фонд боротьби з корупцією"/>
              </a:rPr>
              <a:t>корупцією</a:t>
            </a:r>
            <a:r>
              <a:rPr lang="aa-ET" altLang="aa-ET" sz="1400" dirty="0">
                <a:latin typeface="+mj-lt"/>
              </a:rPr>
              <a:t> назвав «</a:t>
            </a:r>
            <a:r>
              <a:rPr lang="aa-ET" altLang="aa-ET" sz="1400" dirty="0" err="1">
                <a:latin typeface="+mj-lt"/>
              </a:rPr>
              <a:t>брехливими</a:t>
            </a:r>
            <a:r>
              <a:rPr lang="aa-ET" altLang="aa-ET" sz="1400" dirty="0">
                <a:latin typeface="+mj-lt"/>
              </a:rPr>
              <a:t> та </a:t>
            </a:r>
            <a:r>
              <a:rPr lang="aa-ET" altLang="aa-ET" sz="1400" dirty="0" err="1">
                <a:latin typeface="+mj-lt"/>
              </a:rPr>
              <a:t>безпідставними</a:t>
            </a:r>
            <a:r>
              <a:rPr lang="aa-ET" altLang="aa-ET" sz="1400" dirty="0">
                <a:latin typeface="+mj-lt"/>
              </a:rPr>
              <a:t>» та </a:t>
            </a:r>
            <a:r>
              <a:rPr lang="aa-ET" altLang="aa-ET" sz="1400" dirty="0" err="1">
                <a:latin typeface="+mj-lt"/>
              </a:rPr>
              <a:t>пообіцяв</a:t>
            </a:r>
            <a:r>
              <a:rPr lang="aa-ET" altLang="aa-ET" sz="1400" dirty="0">
                <a:latin typeface="+mj-lt"/>
              </a:rPr>
              <a:t>, </a:t>
            </a:r>
            <a:r>
              <a:rPr lang="aa-ET" altLang="aa-ET" sz="1400" dirty="0" err="1">
                <a:latin typeface="+mj-lt"/>
              </a:rPr>
              <a:t>що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повідомить</a:t>
            </a:r>
            <a:r>
              <a:rPr lang="aa-ET" altLang="aa-ET" sz="1400" dirty="0">
                <a:latin typeface="+mj-lt"/>
              </a:rPr>
              <a:t>, «</a:t>
            </a:r>
            <a:r>
              <a:rPr lang="aa-ET" altLang="aa-ET" sz="1400" dirty="0" err="1">
                <a:latin typeface="+mj-lt"/>
              </a:rPr>
              <a:t>хто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стоїть</a:t>
            </a:r>
            <a:r>
              <a:rPr lang="aa-ET" altLang="aa-ET" sz="1400" dirty="0">
                <a:latin typeface="+mj-lt"/>
              </a:rPr>
              <a:t> за </a:t>
            </a:r>
            <a:r>
              <a:rPr lang="aa-ET" altLang="aa-ET" sz="1400" dirty="0" err="1">
                <a:latin typeface="+mj-lt"/>
              </a:rPr>
              <a:t>замовленням</a:t>
            </a:r>
            <a:r>
              <a:rPr lang="aa-ET" altLang="aa-ET" sz="1400" dirty="0">
                <a:latin typeface="+mj-lt"/>
              </a:rPr>
              <a:t> так званого </a:t>
            </a:r>
            <a:r>
              <a:rPr lang="aa-ET" altLang="aa-ET" sz="1400" dirty="0" err="1">
                <a:latin typeface="+mj-lt"/>
              </a:rPr>
              <a:t>розслідування</a:t>
            </a:r>
            <a:r>
              <a:rPr lang="aa-ET" altLang="aa-ET" sz="1400" dirty="0">
                <a:latin typeface="+mj-lt"/>
              </a:rPr>
              <a:t>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a-ET" altLang="aa-ET" sz="1400" dirty="0">
                <a:latin typeface="+mj-lt"/>
              </a:rPr>
              <a:t>З </a:t>
            </a:r>
            <a:r>
              <a:rPr lang="aa-ET" altLang="aa-ET" sz="1400" dirty="0" err="1">
                <a:latin typeface="+mj-lt"/>
              </a:rPr>
              <a:t>усіх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угруповань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найбільш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організованими</a:t>
            </a:r>
            <a:r>
              <a:rPr lang="aa-ET" altLang="aa-ET" sz="1400" dirty="0">
                <a:latin typeface="+mj-lt"/>
              </a:rPr>
              <a:t> та </a:t>
            </a:r>
            <a:r>
              <a:rPr lang="aa-ET" altLang="aa-ET" sz="1400" dirty="0" err="1">
                <a:latin typeface="+mj-lt"/>
              </a:rPr>
              <a:t>потужними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вважаються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колумбійські</a:t>
            </a:r>
            <a:r>
              <a:rPr lang="aa-ET" altLang="aa-ET" sz="1400" dirty="0">
                <a:latin typeface="+mj-lt"/>
              </a:rPr>
              <a:t>, </a:t>
            </a:r>
            <a:r>
              <a:rPr lang="aa-ET" altLang="aa-ET" sz="1400" dirty="0" err="1">
                <a:latin typeface="+mj-lt"/>
              </a:rPr>
              <a:t>сицилійські</a:t>
            </a:r>
            <a:r>
              <a:rPr lang="aa-ET" altLang="aa-ET" sz="1400" dirty="0">
                <a:latin typeface="+mj-lt"/>
              </a:rPr>
              <a:t> та </a:t>
            </a:r>
            <a:r>
              <a:rPr lang="aa-ET" altLang="aa-ET" sz="1400" dirty="0" err="1">
                <a:latin typeface="+mj-lt"/>
              </a:rPr>
              <a:t>китайські</a:t>
            </a:r>
            <a:r>
              <a:rPr lang="aa-ET" altLang="aa-ET" sz="1400" dirty="0">
                <a:latin typeface="+mj-lt"/>
              </a:rPr>
              <a:t>. </a:t>
            </a:r>
            <a:r>
              <a:rPr lang="aa-ET" altLang="aa-ET" sz="1400" dirty="0" err="1">
                <a:latin typeface="+mj-lt"/>
              </a:rPr>
              <a:t>Останнім</a:t>
            </a:r>
            <a:r>
              <a:rPr lang="aa-ET" altLang="aa-ET" sz="1400" dirty="0">
                <a:latin typeface="+mj-lt"/>
              </a:rPr>
              <a:t> часом </a:t>
            </a:r>
            <a:r>
              <a:rPr lang="aa-ET" altLang="aa-ET" sz="1400" dirty="0" err="1">
                <a:latin typeface="+mj-lt"/>
              </a:rPr>
              <a:t>російські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угруповання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становлять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конкуренцію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іншим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злочинним</a:t>
            </a:r>
            <a:r>
              <a:rPr lang="aa-ET" altLang="aa-ET" sz="1400" dirty="0">
                <a:latin typeface="+mj-lt"/>
              </a:rPr>
              <a:t> </a:t>
            </a:r>
            <a:r>
              <a:rPr lang="aa-ET" altLang="aa-ET" sz="1400" dirty="0" err="1">
                <a:latin typeface="+mj-lt"/>
              </a:rPr>
              <a:t>організаціям</a:t>
            </a:r>
            <a:r>
              <a:rPr lang="aa-ET" altLang="aa-ET" sz="1400" dirty="0">
                <a:latin typeface="+mj-lt"/>
              </a:rPr>
              <a:t> у глобальному </a:t>
            </a:r>
            <a:r>
              <a:rPr lang="aa-ET" altLang="aa-ET" sz="1400" dirty="0" err="1">
                <a:latin typeface="+mj-lt"/>
              </a:rPr>
              <a:t>масштабі</a:t>
            </a:r>
            <a:r>
              <a:rPr lang="aa-ET" altLang="aa-ET" sz="1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778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58C315-7A1A-445A-9CD5-05992E93B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До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цієї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когорти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можна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додати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такі</a:t>
            </a:r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мафії</a:t>
            </a:r>
            <a:r>
              <a:rPr lang="uk-UA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endParaRPr lang="aa-E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780DE58-49F5-419A-8CBE-3B770FE0C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колумбійські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наркокартелі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Латинської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Америки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ямайсько-британську</a:t>
            </a:r>
            <a:endParaRPr lang="ru-RU" b="0" i="0" dirty="0">
              <a:solidFill>
                <a:srgbClr val="000000"/>
              </a:solidFill>
              <a:effectLst/>
              <a:latin typeface="+mj-lt"/>
            </a:endParaRP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албанську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сербську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ізраїльську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мексиканську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. </a:t>
            </a:r>
          </a:p>
          <a:p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Із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Азії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Канади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транснаціональні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організовані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утворення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постачають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прекурсори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хімічних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речовин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для незаконного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вироблення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синтетичних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препаратів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передусім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—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екстазі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Різноманітні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мережі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транснаціональних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організованих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угруповань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займаються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контрабандою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екстазі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марихуани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південь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і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кокаїн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північ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через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канадський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кордон.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Сполучене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королівство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Великої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Британії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Північної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Ірландії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отримує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величезний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економічний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прибуток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—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між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$32 і $64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мільярдів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—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від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щорічної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великомасштабної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контрабанди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людей,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наркотичної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торгівлі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фінансових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фальсифікацій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масового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маркетингового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шахрайства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aa-E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3652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32C158-4B3B-4B9E-AE9D-A6F2CE18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Детермінанти</a:t>
            </a:r>
            <a:r>
              <a:rPr lang="ru-RU" dirty="0"/>
              <a:t> </a:t>
            </a:r>
            <a:r>
              <a:rPr lang="ru-RU" dirty="0" err="1"/>
              <a:t>транснаціоналізації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сегменту </a:t>
            </a:r>
            <a:r>
              <a:rPr lang="ru-RU" dirty="0" err="1"/>
              <a:t>організованої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F920DB-FABC-4543-BEF1-73B083BDC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429000"/>
            <a:ext cx="8596668" cy="26123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Суперечності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суспільними</a:t>
            </a:r>
            <a:r>
              <a:rPr lang="ru-RU" dirty="0"/>
              <a:t> </a:t>
            </a:r>
            <a:r>
              <a:rPr lang="ru-RU" dirty="0" err="1"/>
              <a:t>інтересами</a:t>
            </a:r>
            <a:r>
              <a:rPr lang="ru-RU" dirty="0"/>
              <a:t> й </a:t>
            </a:r>
            <a:r>
              <a:rPr lang="ru-RU" dirty="0" err="1"/>
              <a:t>інтересами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 </a:t>
            </a:r>
            <a:r>
              <a:rPr lang="ru-RU" dirty="0" err="1"/>
              <a:t>існували</a:t>
            </a:r>
            <a:r>
              <a:rPr lang="ru-RU" dirty="0"/>
              <a:t> не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тисячоліття</a:t>
            </a:r>
            <a:r>
              <a:rPr lang="ru-RU" dirty="0"/>
              <a:t>, і весь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суспільство</a:t>
            </a:r>
            <a:r>
              <a:rPr lang="ru-RU" dirty="0"/>
              <a:t> шукало </a:t>
            </a:r>
            <a:r>
              <a:rPr lang="ru-RU" dirty="0" err="1"/>
              <a:t>загальносоціальні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породжують</a:t>
            </a:r>
            <a:r>
              <a:rPr lang="ru-RU" dirty="0"/>
              <a:t> </a:t>
            </a:r>
            <a:r>
              <a:rPr lang="ru-RU" dirty="0" err="1"/>
              <a:t>злочинність</a:t>
            </a:r>
            <a:r>
              <a:rPr lang="ru-RU" dirty="0"/>
              <a:t> і заходи </a:t>
            </a:r>
            <a:r>
              <a:rPr lang="ru-RU" dirty="0" err="1"/>
              <a:t>впливу</a:t>
            </a:r>
            <a:r>
              <a:rPr lang="ru-RU" dirty="0"/>
              <a:t> на них,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позбавити</a:t>
            </a:r>
            <a:r>
              <a:rPr lang="ru-RU" dirty="0"/>
              <a:t> себе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антисоціальних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і </a:t>
            </a:r>
            <a:r>
              <a:rPr lang="ru-RU" dirty="0" err="1"/>
              <a:t>блокувати</a:t>
            </a:r>
            <a:r>
              <a:rPr lang="ru-RU" dirty="0"/>
              <a:t> </a:t>
            </a:r>
            <a:r>
              <a:rPr lang="ru-RU" dirty="0" err="1"/>
              <a:t>кримінальні</a:t>
            </a:r>
            <a:r>
              <a:rPr lang="ru-RU" dirty="0"/>
              <a:t> </a:t>
            </a:r>
            <a:r>
              <a:rPr lang="ru-RU" dirty="0" err="1"/>
              <a:t>вияви</a:t>
            </a:r>
            <a:r>
              <a:rPr lang="ru-RU" dirty="0"/>
              <a:t> в </a:t>
            </a:r>
            <a:r>
              <a:rPr lang="ru-RU" dirty="0" err="1"/>
              <a:t>усіх</a:t>
            </a:r>
            <a:r>
              <a:rPr lang="ru-RU" dirty="0"/>
              <a:t> сферах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Матеріалістична</a:t>
            </a:r>
            <a:r>
              <a:rPr lang="ru-RU" dirty="0"/>
              <a:t> наука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причинність</a:t>
            </a:r>
            <a:r>
              <a:rPr lang="ru-RU" dirty="0"/>
              <a:t> як </a:t>
            </a:r>
            <a:r>
              <a:rPr lang="ru-RU" dirty="0" err="1"/>
              <a:t>об’єктивний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(причин) </a:t>
            </a:r>
            <a:r>
              <a:rPr lang="ru-RU" dirty="0" err="1"/>
              <a:t>породжує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(</a:t>
            </a:r>
            <a:r>
              <a:rPr lang="ru-RU" dirty="0" err="1"/>
              <a:t>наслідок</a:t>
            </a:r>
            <a:r>
              <a:rPr lang="ru-RU" dirty="0"/>
              <a:t>).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причинності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r>
              <a:rPr lang="ru-RU" dirty="0"/>
              <a:t> </a:t>
            </a:r>
            <a:r>
              <a:rPr lang="ru-RU" dirty="0" err="1"/>
              <a:t>досліджується</a:t>
            </a:r>
            <a:r>
              <a:rPr lang="ru-RU" dirty="0"/>
              <a:t> </a:t>
            </a:r>
            <a:r>
              <a:rPr lang="ru-RU" dirty="0" err="1"/>
              <a:t>науковцями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давно, а </a:t>
            </a:r>
            <a:r>
              <a:rPr lang="ru-RU" dirty="0" err="1"/>
              <a:t>напрацювання</a:t>
            </a:r>
            <a:r>
              <a:rPr lang="ru-RU" dirty="0"/>
              <a:t>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здобутки</a:t>
            </a:r>
            <a:r>
              <a:rPr lang="ru-RU" dirty="0"/>
              <a:t> для </a:t>
            </a:r>
            <a:r>
              <a:rPr lang="ru-RU" dirty="0" err="1"/>
              <a:t>сучасної</a:t>
            </a:r>
            <a:r>
              <a:rPr lang="ru-RU" dirty="0"/>
              <a:t> науки </a:t>
            </a:r>
            <a:r>
              <a:rPr lang="ru-RU" dirty="0" err="1"/>
              <a:t>кримінології</a:t>
            </a:r>
            <a:r>
              <a:rPr lang="ru-RU" dirty="0"/>
              <a:t>.</a:t>
            </a:r>
            <a:endParaRPr lang="aa-ET" dirty="0"/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xmlns="" id="{AE781414-B721-4A65-9577-7945FB4AE408}"/>
              </a:ext>
            </a:extLst>
          </p:cNvPr>
          <p:cNvSpPr/>
          <p:nvPr/>
        </p:nvSpPr>
        <p:spPr>
          <a:xfrm>
            <a:off x="1875933" y="2293331"/>
            <a:ext cx="716437" cy="980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xmlns="" id="{FD78440E-93C5-411E-970A-2ABF2CCFB9D0}"/>
              </a:ext>
            </a:extLst>
          </p:cNvPr>
          <p:cNvSpPr/>
          <p:nvPr/>
        </p:nvSpPr>
        <p:spPr>
          <a:xfrm>
            <a:off x="6096000" y="2242532"/>
            <a:ext cx="716437" cy="980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92623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EE9531-D031-4A7D-A612-27A2D44E0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9410"/>
            <a:ext cx="8596668" cy="1581608"/>
          </a:xfrm>
        </p:spPr>
        <p:txBody>
          <a:bodyPr>
            <a:normAutofit fontScale="90000"/>
          </a:bodyPr>
          <a:lstStyle/>
          <a:p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 в </a:t>
            </a:r>
            <a:r>
              <a:rPr lang="ru-RU" dirty="0" err="1"/>
              <a:t>науці</a:t>
            </a:r>
            <a:r>
              <a:rPr lang="ru-RU" dirty="0"/>
              <a:t> при </a:t>
            </a:r>
            <a:r>
              <a:rPr lang="ru-RU" dirty="0" err="1"/>
              <a:t>аналізі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злочинності</a:t>
            </a:r>
            <a:r>
              <a:rPr lang="ru-RU" dirty="0"/>
              <a:t>,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: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BF04BA0-6A3B-4984-AE03-990CC04ED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01932"/>
            <a:ext cx="8596668" cy="4358245"/>
          </a:xfrm>
        </p:spPr>
        <p:txBody>
          <a:bodyPr>
            <a:noAutofit/>
          </a:bodyPr>
          <a:lstStyle/>
          <a:p>
            <a:r>
              <a:rPr lang="ru-RU" sz="1400" dirty="0"/>
              <a:t>«причини і </a:t>
            </a:r>
            <a:r>
              <a:rPr lang="ru-RU" sz="1400" dirty="0" err="1"/>
              <a:t>умови</a:t>
            </a:r>
            <a:r>
              <a:rPr lang="ru-RU" sz="1400" dirty="0"/>
              <a:t>», </a:t>
            </a:r>
          </a:p>
          <a:p>
            <a:r>
              <a:rPr lang="ru-RU" sz="1400" dirty="0"/>
              <a:t>«</a:t>
            </a:r>
            <a:r>
              <a:rPr lang="ru-RU" sz="1400" dirty="0" err="1"/>
              <a:t>фактори</a:t>
            </a:r>
            <a:r>
              <a:rPr lang="ru-RU" sz="1400" dirty="0"/>
              <a:t>», </a:t>
            </a:r>
          </a:p>
          <a:p>
            <a:r>
              <a:rPr lang="ru-RU" sz="1400" dirty="0"/>
              <a:t>«</a:t>
            </a:r>
            <a:r>
              <a:rPr lang="ru-RU" sz="1400" dirty="0" err="1"/>
              <a:t>детермінанти</a:t>
            </a:r>
            <a:r>
              <a:rPr lang="ru-RU" sz="1400" dirty="0"/>
              <a:t>» та </a:t>
            </a:r>
            <a:r>
              <a:rPr lang="ru-RU" sz="1400" dirty="0" err="1"/>
              <a:t>ін</a:t>
            </a:r>
            <a:r>
              <a:rPr lang="ru-RU" sz="1400" dirty="0"/>
              <a:t>..</a:t>
            </a:r>
          </a:p>
          <a:p>
            <a:pPr algn="just"/>
            <a:r>
              <a:rPr lang="ru-RU" sz="1400" dirty="0"/>
              <a:t> Свою </a:t>
            </a:r>
            <a:r>
              <a:rPr lang="ru-RU" sz="1400" dirty="0" err="1"/>
              <a:t>увагу</a:t>
            </a:r>
            <a:r>
              <a:rPr lang="ru-RU" sz="1400" dirty="0"/>
              <a:t> </a:t>
            </a:r>
            <a:r>
              <a:rPr lang="ru-RU" sz="1400" dirty="0" err="1"/>
              <a:t>дослідженню</a:t>
            </a:r>
            <a:r>
              <a:rPr lang="ru-RU" sz="1400" dirty="0"/>
              <a:t> </a:t>
            </a:r>
            <a:r>
              <a:rPr lang="ru-RU" sz="1400" dirty="0" err="1"/>
              <a:t>причинності</a:t>
            </a:r>
            <a:r>
              <a:rPr lang="ru-RU" sz="1400" dirty="0"/>
              <a:t> </a:t>
            </a:r>
            <a:r>
              <a:rPr lang="ru-RU" sz="1400" dirty="0" err="1"/>
              <a:t>приділяли</a:t>
            </a:r>
            <a:r>
              <a:rPr lang="ru-RU" sz="1400" dirty="0"/>
              <a:t> в </a:t>
            </a:r>
            <a:r>
              <a:rPr lang="ru-RU" sz="1400" dirty="0" err="1"/>
              <a:t>різній</a:t>
            </a:r>
            <a:r>
              <a:rPr lang="ru-RU" sz="1400" dirty="0"/>
              <a:t> </a:t>
            </a:r>
            <a:r>
              <a:rPr lang="ru-RU" sz="1400" dirty="0" err="1"/>
              <a:t>мірі</a:t>
            </a:r>
            <a:r>
              <a:rPr lang="ru-RU" sz="1400" dirty="0"/>
              <a:t>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науковці</a:t>
            </a:r>
            <a:r>
              <a:rPr lang="ru-RU" sz="1400" dirty="0"/>
              <a:t> як О. М. </a:t>
            </a:r>
            <a:r>
              <a:rPr lang="ru-RU" sz="1400" dirty="0" err="1"/>
              <a:t>Яковлєв</a:t>
            </a:r>
            <a:r>
              <a:rPr lang="ru-RU" sz="1400" dirty="0"/>
              <a:t> М. Д. </a:t>
            </a:r>
            <a:r>
              <a:rPr lang="ru-RU" sz="1400" dirty="0" err="1"/>
              <a:t>Шаргородський</a:t>
            </a:r>
            <a:r>
              <a:rPr lang="ru-RU" sz="1400" dirty="0"/>
              <a:t> Ю. В. Александров, А. П. Гель, Г. С. Семаков,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зокрема</a:t>
            </a:r>
            <a:r>
              <a:rPr lang="ru-RU" sz="1400" dirty="0"/>
              <a:t> </a:t>
            </a:r>
            <a:r>
              <a:rPr lang="ru-RU" sz="1400" dirty="0" err="1"/>
              <a:t>констатують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«причини </a:t>
            </a:r>
            <a:r>
              <a:rPr lang="ru-RU" sz="1400" dirty="0" err="1"/>
              <a:t>злочинності</a:t>
            </a:r>
            <a:r>
              <a:rPr lang="ru-RU" sz="1400" dirty="0"/>
              <a:t> –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негативні</a:t>
            </a:r>
            <a:r>
              <a:rPr lang="ru-RU" sz="1400" dirty="0"/>
              <a:t> </a:t>
            </a:r>
            <a:r>
              <a:rPr lang="ru-RU" sz="1400" dirty="0" err="1"/>
              <a:t>явища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породжують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, а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злочинності</a:t>
            </a:r>
            <a:r>
              <a:rPr lang="ru-RU" sz="1400" dirty="0"/>
              <a:t> –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явища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безпосередньо</a:t>
            </a:r>
            <a:r>
              <a:rPr lang="ru-RU" sz="1400" dirty="0"/>
              <a:t> не </a:t>
            </a:r>
            <a:r>
              <a:rPr lang="ru-RU" sz="1400" dirty="0" err="1"/>
              <a:t>породжують</a:t>
            </a:r>
            <a:r>
              <a:rPr lang="ru-RU" sz="1400" dirty="0"/>
              <a:t> </a:t>
            </a:r>
            <a:r>
              <a:rPr lang="ru-RU" sz="1400" dirty="0" err="1"/>
              <a:t>злочинність</a:t>
            </a:r>
            <a:r>
              <a:rPr lang="ru-RU" sz="1400" dirty="0"/>
              <a:t> (</a:t>
            </a:r>
            <a:r>
              <a:rPr lang="ru-RU" sz="1400" dirty="0" err="1"/>
              <a:t>наслідки</a:t>
            </a:r>
            <a:r>
              <a:rPr lang="ru-RU" sz="1400" dirty="0"/>
              <a:t>), але в </a:t>
            </a:r>
            <a:r>
              <a:rPr lang="ru-RU" sz="1400" dirty="0" err="1"/>
              <a:t>певний</a:t>
            </a:r>
            <a:r>
              <a:rPr lang="ru-RU" sz="1400" dirty="0"/>
              <a:t> </a:t>
            </a:r>
            <a:r>
              <a:rPr lang="ru-RU" sz="1400" dirty="0" err="1"/>
              <a:t>спосіб</a:t>
            </a:r>
            <a:r>
              <a:rPr lang="ru-RU" sz="1400" dirty="0"/>
              <a:t> </a:t>
            </a:r>
            <a:r>
              <a:rPr lang="ru-RU" sz="1400" dirty="0" err="1"/>
              <a:t>впливають</a:t>
            </a:r>
            <a:r>
              <a:rPr lang="ru-RU" sz="1400" dirty="0"/>
              <a:t> на </a:t>
            </a:r>
            <a:r>
              <a:rPr lang="ru-RU" sz="1400" dirty="0" err="1"/>
              <a:t>розвиток</a:t>
            </a:r>
            <a:r>
              <a:rPr lang="ru-RU" sz="1400" dirty="0"/>
              <a:t> причинного </a:t>
            </a:r>
            <a:r>
              <a:rPr lang="ru-RU" sz="1400" dirty="0" err="1"/>
              <a:t>зв’язку</a:t>
            </a:r>
            <a:r>
              <a:rPr lang="ru-RU" sz="1400" dirty="0"/>
              <a:t>, </a:t>
            </a:r>
            <a:r>
              <a:rPr lang="ru-RU" sz="1400" dirty="0" err="1"/>
              <a:t>сприяючи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не </a:t>
            </a:r>
            <a:r>
              <a:rPr lang="ru-RU" sz="1400" dirty="0" err="1"/>
              <a:t>перешкоджаючи</a:t>
            </a:r>
            <a:r>
              <a:rPr lang="ru-RU" sz="1400" dirty="0"/>
              <a:t> </a:t>
            </a:r>
            <a:r>
              <a:rPr lang="ru-RU" sz="1400" dirty="0" err="1"/>
              <a:t>породженню</a:t>
            </a:r>
            <a:r>
              <a:rPr lang="ru-RU" sz="1400" dirty="0"/>
              <a:t> </a:t>
            </a:r>
            <a:r>
              <a:rPr lang="ru-RU" sz="1400" dirty="0" err="1"/>
              <a:t>злочинності</a:t>
            </a:r>
            <a:r>
              <a:rPr lang="ru-RU" sz="1400" dirty="0"/>
              <a:t>.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злочинності</a:t>
            </a:r>
            <a:r>
              <a:rPr lang="ru-RU" sz="1400" dirty="0"/>
              <a:t>, як правило, </a:t>
            </a:r>
            <a:r>
              <a:rPr lang="ru-RU" sz="1400" dirty="0" err="1"/>
              <a:t>поділяють</a:t>
            </a:r>
            <a:r>
              <a:rPr lang="ru-RU" sz="1400" dirty="0"/>
              <a:t> на </a:t>
            </a:r>
            <a:r>
              <a:rPr lang="ru-RU" sz="1400" dirty="0" err="1"/>
              <a:t>об’єктивні</a:t>
            </a:r>
            <a:r>
              <a:rPr lang="ru-RU" sz="1400" dirty="0"/>
              <a:t> та </a:t>
            </a:r>
            <a:r>
              <a:rPr lang="ru-RU" sz="1400" dirty="0" err="1"/>
              <a:t>суб’єктивні</a:t>
            </a:r>
            <a:r>
              <a:rPr lang="ru-RU" sz="1400" dirty="0"/>
              <a:t>. </a:t>
            </a:r>
            <a:r>
              <a:rPr lang="ru-RU" sz="1400" dirty="0" err="1"/>
              <a:t>Такий</a:t>
            </a:r>
            <a:r>
              <a:rPr lang="ru-RU" sz="1400" dirty="0"/>
              <a:t> </a:t>
            </a:r>
            <a:r>
              <a:rPr lang="ru-RU" sz="1400" dirty="0" err="1"/>
              <a:t>розподіл</a:t>
            </a:r>
            <a:r>
              <a:rPr lang="ru-RU" sz="1400" dirty="0"/>
              <a:t> </a:t>
            </a:r>
            <a:r>
              <a:rPr lang="ru-RU" sz="1400" dirty="0" err="1"/>
              <a:t>дає</a:t>
            </a:r>
            <a:r>
              <a:rPr lang="ru-RU" sz="1400" dirty="0"/>
              <a:t> </a:t>
            </a:r>
            <a:r>
              <a:rPr lang="ru-RU" sz="1400" dirty="0" err="1"/>
              <a:t>можливість</a:t>
            </a:r>
            <a:r>
              <a:rPr lang="ru-RU" sz="1400" dirty="0"/>
              <a:t> у кожному конкретному </a:t>
            </a:r>
            <a:r>
              <a:rPr lang="ru-RU" sz="1400" dirty="0" err="1"/>
              <a:t>випадку</a:t>
            </a:r>
            <a:r>
              <a:rPr lang="ru-RU" sz="1400" dirty="0"/>
              <a:t> </a:t>
            </a:r>
            <a:r>
              <a:rPr lang="ru-RU" sz="1400" dirty="0" err="1"/>
              <a:t>встановити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впливу</a:t>
            </a:r>
            <a:r>
              <a:rPr lang="ru-RU" sz="1400" dirty="0"/>
              <a:t> на </a:t>
            </a:r>
            <a:r>
              <a:rPr lang="ru-RU" sz="1400" dirty="0" err="1"/>
              <a:t>поведінку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 як </a:t>
            </a:r>
            <a:r>
              <a:rPr lang="ru-RU" sz="1400" dirty="0" err="1"/>
              <a:t>зовні</a:t>
            </a:r>
            <a:r>
              <a:rPr lang="ru-RU" sz="1400" dirty="0"/>
              <a:t>, так і </a:t>
            </a:r>
            <a:r>
              <a:rPr lang="ru-RU" sz="1400" dirty="0" err="1"/>
              <a:t>вплив</a:t>
            </a:r>
            <a:r>
              <a:rPr lang="ru-RU" sz="1400" dirty="0"/>
              <a:t> </a:t>
            </a:r>
            <a:r>
              <a:rPr lang="ru-RU" sz="1400" dirty="0" err="1"/>
              <a:t>внутрішніх</a:t>
            </a:r>
            <a:r>
              <a:rPr lang="ru-RU" sz="1400" dirty="0"/>
              <a:t> </a:t>
            </a:r>
            <a:r>
              <a:rPr lang="ru-RU" sz="1400" dirty="0" err="1"/>
              <a:t>особливостей</a:t>
            </a:r>
            <a:r>
              <a:rPr lang="ru-RU" sz="1400" dirty="0"/>
              <a:t> </a:t>
            </a:r>
            <a:r>
              <a:rPr lang="ru-RU" sz="1400" dirty="0" err="1"/>
              <a:t>індивіда</a:t>
            </a:r>
            <a:r>
              <a:rPr lang="ru-RU" sz="1400" dirty="0"/>
              <a:t> на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вчинки</a:t>
            </a:r>
            <a:r>
              <a:rPr lang="ru-RU" sz="1400" dirty="0"/>
              <a:t>. </a:t>
            </a:r>
            <a:r>
              <a:rPr lang="ru-RU" sz="1400" dirty="0" err="1"/>
              <a:t>Розглядаючи</a:t>
            </a:r>
            <a:r>
              <a:rPr lang="ru-RU" sz="1400" dirty="0"/>
              <a:t> </a:t>
            </a:r>
            <a:r>
              <a:rPr lang="ru-RU" sz="1400" dirty="0" err="1"/>
              <a:t>злочин</a:t>
            </a:r>
            <a:r>
              <a:rPr lang="ru-RU" sz="1400" dirty="0"/>
              <a:t> як </a:t>
            </a:r>
            <a:r>
              <a:rPr lang="ru-RU" sz="1400" dirty="0" err="1"/>
              <a:t>соціальне</a:t>
            </a:r>
            <a:r>
              <a:rPr lang="ru-RU" sz="1400" dirty="0"/>
              <a:t> </a:t>
            </a:r>
            <a:r>
              <a:rPr lang="ru-RU" sz="1400" dirty="0" err="1"/>
              <a:t>явище</a:t>
            </a:r>
            <a:r>
              <a:rPr lang="ru-RU" sz="1400" dirty="0"/>
              <a:t>,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враховувати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оцінка</a:t>
            </a:r>
            <a:r>
              <a:rPr lang="ru-RU" sz="1400" dirty="0"/>
              <a:t> одних </a:t>
            </a:r>
            <a:r>
              <a:rPr lang="ru-RU" sz="1400" dirty="0" err="1"/>
              <a:t>явищ</a:t>
            </a:r>
            <a:r>
              <a:rPr lang="ru-RU" sz="1400" dirty="0"/>
              <a:t> як причин, а </a:t>
            </a:r>
            <a:r>
              <a:rPr lang="ru-RU" sz="1400" dirty="0" err="1"/>
              <a:t>інших</a:t>
            </a:r>
            <a:r>
              <a:rPr lang="ru-RU" sz="1400" dirty="0"/>
              <a:t> як умов </a:t>
            </a:r>
            <a:r>
              <a:rPr lang="ru-RU" sz="1400" dirty="0" err="1"/>
              <a:t>завжди</a:t>
            </a:r>
            <a:r>
              <a:rPr lang="ru-RU" sz="1400" dirty="0"/>
              <a:t> </a:t>
            </a:r>
            <a:r>
              <a:rPr lang="ru-RU" sz="1400" dirty="0" err="1"/>
              <a:t>матиме</a:t>
            </a:r>
            <a:r>
              <a:rPr lang="ru-RU" sz="1400" dirty="0"/>
              <a:t> </a:t>
            </a:r>
            <a:r>
              <a:rPr lang="ru-RU" sz="1400" dirty="0" err="1"/>
              <a:t>відносний</a:t>
            </a:r>
            <a:r>
              <a:rPr lang="ru-RU" sz="1400" dirty="0"/>
              <a:t> характер, </a:t>
            </a:r>
            <a:r>
              <a:rPr lang="ru-RU" sz="1400" dirty="0" err="1"/>
              <a:t>оскільки</a:t>
            </a:r>
            <a:r>
              <a:rPr lang="ru-RU" sz="1400" dirty="0"/>
              <a:t> в одних </a:t>
            </a:r>
            <a:r>
              <a:rPr lang="ru-RU" sz="1400" dirty="0" err="1"/>
              <a:t>випадках</a:t>
            </a:r>
            <a:r>
              <a:rPr lang="ru-RU" sz="1400" dirty="0"/>
              <a:t> </a:t>
            </a:r>
            <a:r>
              <a:rPr lang="ru-RU" sz="1400" dirty="0" err="1"/>
              <a:t>певне</a:t>
            </a:r>
            <a:r>
              <a:rPr lang="ru-RU" sz="1400" dirty="0"/>
              <a:t> </a:t>
            </a:r>
            <a:r>
              <a:rPr lang="ru-RU" sz="1400" dirty="0" err="1"/>
              <a:t>явище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 причиною </a:t>
            </a:r>
            <a:r>
              <a:rPr lang="ru-RU" sz="1400" dirty="0" err="1"/>
              <a:t>злочинності</a:t>
            </a:r>
            <a:r>
              <a:rPr lang="ru-RU" sz="1400" dirty="0"/>
              <a:t>, а в </a:t>
            </a:r>
            <a:r>
              <a:rPr lang="ru-RU" sz="1400" dirty="0" err="1"/>
              <a:t>інших</a:t>
            </a:r>
            <a:r>
              <a:rPr lang="ru-RU" sz="1400" dirty="0"/>
              <a:t> –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умовою</a:t>
            </a:r>
            <a:r>
              <a:rPr lang="ru-RU" sz="1400" dirty="0"/>
              <a:t>. </a:t>
            </a:r>
            <a:r>
              <a:rPr lang="ru-RU" sz="1400" dirty="0" err="1"/>
              <a:t>Проте</a:t>
            </a:r>
            <a:r>
              <a:rPr lang="ru-RU" sz="1400" dirty="0"/>
              <a:t> </a:t>
            </a:r>
            <a:r>
              <a:rPr lang="ru-RU" sz="1400" dirty="0" err="1"/>
              <a:t>явище</a:t>
            </a:r>
            <a:r>
              <a:rPr lang="ru-RU" sz="1400" dirty="0"/>
              <a:t> </a:t>
            </a:r>
            <a:r>
              <a:rPr lang="ru-RU" sz="1400" dirty="0" err="1"/>
              <a:t>стає</a:t>
            </a:r>
            <a:r>
              <a:rPr lang="ru-RU" sz="1400" dirty="0"/>
              <a:t> причиною </a:t>
            </a:r>
            <a:r>
              <a:rPr lang="ru-RU" sz="1400" dirty="0" err="1"/>
              <a:t>лише</a:t>
            </a:r>
            <a:r>
              <a:rPr lang="ru-RU" sz="1400" dirty="0"/>
              <a:t> за </a:t>
            </a:r>
            <a:r>
              <a:rPr lang="ru-RU" sz="1400" dirty="0" err="1"/>
              <a:t>наявності</a:t>
            </a:r>
            <a:r>
              <a:rPr lang="ru-RU" sz="1400" dirty="0"/>
              <a:t> </a:t>
            </a:r>
            <a:r>
              <a:rPr lang="ru-RU" sz="1400" dirty="0" err="1"/>
              <a:t>конкретних</a:t>
            </a:r>
            <a:r>
              <a:rPr lang="ru-RU" sz="1400" dirty="0"/>
              <a:t> умов,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сприяють</a:t>
            </a:r>
            <a:r>
              <a:rPr lang="ru-RU" sz="1400" dirty="0"/>
              <a:t> </a:t>
            </a:r>
            <a:r>
              <a:rPr lang="ru-RU" sz="1400" dirty="0" err="1"/>
              <a:t>їй</a:t>
            </a:r>
            <a:r>
              <a:rPr lang="ru-RU" sz="1400" dirty="0"/>
              <a:t>. У </a:t>
            </a:r>
            <a:r>
              <a:rPr lang="ru-RU" sz="1400" dirty="0" err="1"/>
              <a:t>кримінологічній</a:t>
            </a:r>
            <a:r>
              <a:rPr lang="ru-RU" sz="1400" dirty="0"/>
              <a:t> </a:t>
            </a:r>
            <a:r>
              <a:rPr lang="ru-RU" sz="1400" dirty="0" err="1"/>
              <a:t>теорії</a:t>
            </a:r>
            <a:r>
              <a:rPr lang="ru-RU" sz="1400" dirty="0"/>
              <a:t>, як і у </a:t>
            </a:r>
            <a:r>
              <a:rPr lang="ru-RU" sz="1400" dirty="0" err="1"/>
              <a:t>суспільних</a:t>
            </a:r>
            <a:r>
              <a:rPr lang="ru-RU" sz="1400" dirty="0"/>
              <a:t> науках </a:t>
            </a:r>
            <a:r>
              <a:rPr lang="ru-RU" sz="1400" dirty="0" err="1"/>
              <a:t>взагалі</a:t>
            </a:r>
            <a:r>
              <a:rPr lang="ru-RU" sz="1400" dirty="0"/>
              <a:t>, широко </a:t>
            </a:r>
            <a:r>
              <a:rPr lang="ru-RU" sz="1400" dirty="0" err="1"/>
              <a:t>використовують</a:t>
            </a:r>
            <a:r>
              <a:rPr lang="ru-RU" sz="1400" dirty="0"/>
              <a:t> </a:t>
            </a:r>
            <a:r>
              <a:rPr lang="ru-RU" sz="1400" dirty="0" err="1"/>
              <a:t>термін</a:t>
            </a:r>
            <a:r>
              <a:rPr lang="ru-RU" sz="1400" dirty="0"/>
              <a:t> «фактор»,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яким</a:t>
            </a:r>
            <a:r>
              <a:rPr lang="ru-RU" sz="1400" dirty="0"/>
              <a:t> </a:t>
            </a:r>
            <a:r>
              <a:rPr lang="ru-RU" sz="1400" dirty="0" err="1"/>
              <a:t>розуміється</a:t>
            </a:r>
            <a:r>
              <a:rPr lang="ru-RU" sz="1400" dirty="0"/>
              <a:t> причина, </a:t>
            </a:r>
            <a:r>
              <a:rPr lang="ru-RU" sz="1400" dirty="0" err="1"/>
              <a:t>рушійна</a:t>
            </a:r>
            <a:r>
              <a:rPr lang="ru-RU" sz="1400" dirty="0"/>
              <a:t> сила будь-</a:t>
            </a:r>
            <a:r>
              <a:rPr lang="ru-RU" sz="1400" dirty="0" err="1"/>
              <a:t>якого</a:t>
            </a:r>
            <a:r>
              <a:rPr lang="ru-RU" sz="1400" dirty="0"/>
              <a:t> </a:t>
            </a:r>
            <a:r>
              <a:rPr lang="ru-RU" sz="1400" dirty="0" err="1"/>
              <a:t>процесу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визначає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характер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окремі</a:t>
            </a:r>
            <a:r>
              <a:rPr lang="ru-RU" sz="1400" dirty="0"/>
              <a:t> </a:t>
            </a:r>
            <a:r>
              <a:rPr lang="ru-RU" sz="1400" dirty="0" err="1"/>
              <a:t>риси</a:t>
            </a:r>
            <a:r>
              <a:rPr lang="ru-RU" sz="1400" dirty="0"/>
              <a:t>. </a:t>
            </a:r>
            <a:r>
              <a:rPr lang="ru-RU" sz="1400" dirty="0" err="1"/>
              <a:t>Факторний</a:t>
            </a:r>
            <a:r>
              <a:rPr lang="ru-RU" sz="1400" dirty="0"/>
              <a:t> </a:t>
            </a:r>
            <a:r>
              <a:rPr lang="ru-RU" sz="1400" dirty="0" err="1"/>
              <a:t>підхід</a:t>
            </a:r>
            <a:r>
              <a:rPr lang="ru-RU" sz="1400" dirty="0"/>
              <a:t> у </a:t>
            </a:r>
            <a:r>
              <a:rPr lang="ru-RU" sz="1400" dirty="0" err="1"/>
              <a:t>кримінології</a:t>
            </a:r>
            <a:r>
              <a:rPr lang="ru-RU" sz="1400" dirty="0"/>
              <a:t> </a:t>
            </a:r>
            <a:r>
              <a:rPr lang="ru-RU" sz="1400" dirty="0" err="1"/>
              <a:t>виник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у </a:t>
            </a:r>
            <a:r>
              <a:rPr lang="en-US" sz="1400" dirty="0"/>
              <a:t>XIX </a:t>
            </a:r>
            <a:r>
              <a:rPr lang="ru-RU" sz="1400" dirty="0"/>
              <a:t>ст., коли </a:t>
            </a:r>
            <a:r>
              <a:rPr lang="ru-RU" sz="1400" dirty="0" err="1"/>
              <a:t>сформувалася</a:t>
            </a:r>
            <a:r>
              <a:rPr lang="ru-RU" sz="1400" dirty="0"/>
              <a:t> так звана </a:t>
            </a:r>
            <a:r>
              <a:rPr lang="ru-RU" sz="1400" dirty="0" err="1"/>
              <a:t>теорія</a:t>
            </a:r>
            <a:r>
              <a:rPr lang="ru-RU" sz="1400" dirty="0"/>
              <a:t> </a:t>
            </a:r>
            <a:r>
              <a:rPr lang="ru-RU" sz="1400" dirty="0" err="1"/>
              <a:t>факторів</a:t>
            </a:r>
            <a:r>
              <a:rPr lang="ru-RU" sz="1400" dirty="0"/>
              <a:t>. </a:t>
            </a:r>
            <a:r>
              <a:rPr lang="ru-RU" sz="1400" dirty="0" err="1"/>
              <a:t>Ця</a:t>
            </a:r>
            <a:r>
              <a:rPr lang="ru-RU" sz="1400" dirty="0"/>
              <a:t> </a:t>
            </a:r>
            <a:r>
              <a:rPr lang="ru-RU" sz="1400" dirty="0" err="1"/>
              <a:t>теорія</a:t>
            </a:r>
            <a:r>
              <a:rPr lang="ru-RU" sz="1400" dirty="0"/>
              <a:t> </a:t>
            </a:r>
            <a:r>
              <a:rPr lang="ru-RU" sz="1400" dirty="0" err="1"/>
              <a:t>передбачає</a:t>
            </a:r>
            <a:r>
              <a:rPr lang="ru-RU" sz="1400" dirty="0"/>
              <a:t> </a:t>
            </a:r>
            <a:r>
              <a:rPr lang="ru-RU" sz="1400" dirty="0" err="1"/>
              <a:t>наявність</a:t>
            </a:r>
            <a:r>
              <a:rPr lang="ru-RU" sz="1400" dirty="0"/>
              <a:t> </a:t>
            </a:r>
            <a:r>
              <a:rPr lang="ru-RU" sz="1400" dirty="0" err="1"/>
              <a:t>концепцій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беруть</a:t>
            </a:r>
            <a:r>
              <a:rPr lang="ru-RU" sz="1400" dirty="0"/>
              <a:t> за основу </a:t>
            </a:r>
            <a:r>
              <a:rPr lang="ru-RU" sz="1400" dirty="0" err="1"/>
              <a:t>певну</a:t>
            </a:r>
            <a:r>
              <a:rPr lang="ru-RU" sz="1400" dirty="0"/>
              <a:t> </a:t>
            </a:r>
            <a:r>
              <a:rPr lang="ru-RU" sz="1400" dirty="0" err="1"/>
              <a:t>ознаку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групу</a:t>
            </a:r>
            <a:r>
              <a:rPr lang="ru-RU" sz="1400" dirty="0"/>
              <a:t> </a:t>
            </a:r>
            <a:r>
              <a:rPr lang="ru-RU" sz="1400" dirty="0" err="1"/>
              <a:t>певних</a:t>
            </a:r>
            <a:r>
              <a:rPr lang="ru-RU" sz="1400" dirty="0"/>
              <a:t> </a:t>
            </a:r>
            <a:r>
              <a:rPr lang="ru-RU" sz="1400" dirty="0" err="1"/>
              <a:t>ознак</a:t>
            </a:r>
            <a:r>
              <a:rPr lang="ru-RU" sz="1400" dirty="0"/>
              <a:t> (</a:t>
            </a:r>
            <a:r>
              <a:rPr lang="ru-RU" sz="1400" dirty="0" err="1"/>
              <a:t>обставин</a:t>
            </a:r>
            <a:r>
              <a:rPr lang="ru-RU" sz="1400" dirty="0"/>
              <a:t>) і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дією</a:t>
            </a:r>
            <a:r>
              <a:rPr lang="ru-RU" sz="1400" dirty="0"/>
              <a:t> </a:t>
            </a:r>
            <a:r>
              <a:rPr lang="ru-RU" sz="1400" dirty="0" err="1"/>
              <a:t>пояснюють</a:t>
            </a:r>
            <a:r>
              <a:rPr lang="ru-RU" sz="1400" dirty="0"/>
              <a:t> </a:t>
            </a:r>
            <a:r>
              <a:rPr lang="ru-RU" sz="1400" dirty="0" err="1"/>
              <a:t>зміст</a:t>
            </a:r>
            <a:r>
              <a:rPr lang="ru-RU" sz="1400" dirty="0"/>
              <a:t>, природу і характер </a:t>
            </a:r>
            <a:r>
              <a:rPr lang="ru-RU" sz="1400" dirty="0" err="1"/>
              <a:t>змін</a:t>
            </a:r>
            <a:r>
              <a:rPr lang="ru-RU" sz="1400" dirty="0"/>
              <a:t> </a:t>
            </a:r>
            <a:r>
              <a:rPr lang="ru-RU" sz="1400" dirty="0" err="1"/>
              <a:t>досліджуваного</a:t>
            </a:r>
            <a:r>
              <a:rPr lang="ru-RU" sz="1400" dirty="0"/>
              <a:t> </a:t>
            </a:r>
            <a:r>
              <a:rPr lang="ru-RU" sz="1400" dirty="0" err="1"/>
              <a:t>явища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процесу</a:t>
            </a:r>
            <a:r>
              <a:rPr lang="ru-RU" sz="1400" dirty="0"/>
              <a:t>. </a:t>
            </a:r>
            <a:endParaRPr lang="aa-ET" sz="1400" dirty="0"/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xmlns="" id="{A3E767B5-1CC7-47AC-AE44-6C3BD68BDB42}"/>
              </a:ext>
            </a:extLst>
          </p:cNvPr>
          <p:cNvSpPr/>
          <p:nvPr/>
        </p:nvSpPr>
        <p:spPr>
          <a:xfrm rot="1808896">
            <a:off x="3149688" y="1313397"/>
            <a:ext cx="716437" cy="879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xmlns="" id="{222B4462-B095-4962-8AB9-2725634F5A69}"/>
              </a:ext>
            </a:extLst>
          </p:cNvPr>
          <p:cNvSpPr/>
          <p:nvPr/>
        </p:nvSpPr>
        <p:spPr>
          <a:xfrm rot="1808896">
            <a:off x="7369756" y="1241443"/>
            <a:ext cx="716437" cy="879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53842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A4B308-4DCB-4B21-A98D-327DF02DA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5096"/>
            <a:ext cx="8596668" cy="1685303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організованої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. </a:t>
            </a:r>
            <a:r>
              <a:rPr lang="ru-RU" dirty="0" err="1"/>
              <a:t>Глобалізація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транснаціональної</a:t>
            </a:r>
            <a:r>
              <a:rPr lang="ru-RU" dirty="0"/>
              <a:t> </a:t>
            </a:r>
            <a:r>
              <a:rPr lang="ru-RU" dirty="0" err="1"/>
              <a:t>організованої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.</a:t>
            </a: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66FB19-F7DD-4A02-AD50-14F571C19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062953"/>
            <a:ext cx="8596668" cy="1978409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Організо́вана</a:t>
            </a:r>
            <a:r>
              <a:rPr lang="ru-RU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злочи́нність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групова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діяльність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п'яти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більше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осіб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яка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характеризується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ієрархічними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зв'язками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особистими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відносинами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дають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змогу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їхнім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ватажкам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витягати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прибуток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контролювати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території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та ринки,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внутрішні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зовнішні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за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допомогою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насильства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залякування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корупції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як для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продовження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злочинної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діяльності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так і для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проникнення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легальну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економіку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aa-ET" dirty="0"/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xmlns="" id="{FCAC8D48-BD33-4B77-9319-2B61B980F31D}"/>
              </a:ext>
            </a:extLst>
          </p:cNvPr>
          <p:cNvSpPr/>
          <p:nvPr/>
        </p:nvSpPr>
        <p:spPr>
          <a:xfrm>
            <a:off x="4259231" y="2448612"/>
            <a:ext cx="716437" cy="980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670809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4D9D91-CD85-47BB-A9B3-9C2D9181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Причини </a:t>
            </a:r>
            <a:r>
              <a:rPr lang="ru-RU" b="0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виникнення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Linux Libertine"/>
              </a:rPr>
              <a:t/>
            </a:r>
            <a:br>
              <a:rPr lang="ru-RU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aa-ET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407154D-5226-4BC9-B59A-1AABD1470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9435"/>
            <a:ext cx="8596668" cy="4551927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/>
              <a:t>Застій</a:t>
            </a:r>
            <a:r>
              <a:rPr lang="ru-RU" b="1" dirty="0"/>
              <a:t> і </a:t>
            </a:r>
            <a:r>
              <a:rPr lang="ru-RU" b="1" dirty="0" err="1"/>
              <a:t>розпад</a:t>
            </a:r>
            <a:r>
              <a:rPr lang="ru-RU" b="1" dirty="0"/>
              <a:t> </a:t>
            </a:r>
            <a:r>
              <a:rPr lang="ru-RU" b="1" dirty="0" err="1"/>
              <a:t>економіки</a:t>
            </a:r>
            <a:r>
              <a:rPr lang="ru-RU" b="1" dirty="0"/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dirty="0"/>
              <a:t>у </a:t>
            </a:r>
            <a:r>
              <a:rPr lang="ru-RU" dirty="0" err="1"/>
              <a:t>Італії</a:t>
            </a:r>
            <a:r>
              <a:rPr lang="ru-RU" dirty="0"/>
              <a:t> </a:t>
            </a:r>
            <a:r>
              <a:rPr lang="ru-RU" dirty="0" err="1"/>
              <a:t>пригнічення</a:t>
            </a:r>
            <a:r>
              <a:rPr lang="ru-RU" dirty="0"/>
              <a:t> </a:t>
            </a:r>
            <a:r>
              <a:rPr lang="ru-RU" dirty="0" err="1"/>
              <a:t>північно-італійською</a:t>
            </a:r>
            <a:r>
              <a:rPr lang="ru-RU" dirty="0"/>
              <a:t> </a:t>
            </a:r>
            <a:r>
              <a:rPr lang="ru-RU" dirty="0" err="1"/>
              <a:t>буржуазією</a:t>
            </a:r>
            <a:r>
              <a:rPr lang="ru-RU" dirty="0"/>
              <a:t> </a:t>
            </a:r>
            <a:r>
              <a:rPr lang="ru-RU" dirty="0" err="1"/>
              <a:t>зародків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</a:t>
            </a:r>
            <a:r>
              <a:rPr lang="ru-RU" dirty="0" err="1"/>
              <a:t>Півдня</a:t>
            </a:r>
            <a:r>
              <a:rPr lang="ru-RU" dirty="0"/>
              <a:t> </a:t>
            </a:r>
            <a:r>
              <a:rPr lang="ru-RU" dirty="0" err="1"/>
              <a:t>Італії</a:t>
            </a:r>
            <a:r>
              <a:rPr lang="ru-RU" dirty="0"/>
              <a:t> і </a:t>
            </a:r>
            <a:r>
              <a:rPr lang="ru-RU" dirty="0" err="1"/>
              <a:t>Сицилії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до </a:t>
            </a:r>
            <a:r>
              <a:rPr lang="ru-RU" dirty="0" err="1"/>
              <a:t>зубожіння</a:t>
            </a:r>
            <a:r>
              <a:rPr lang="ru-RU" dirty="0"/>
              <a:t> і </a:t>
            </a:r>
            <a:r>
              <a:rPr lang="ru-RU" dirty="0" err="1"/>
              <a:t>деградації</a:t>
            </a:r>
            <a:r>
              <a:rPr lang="ru-RU" dirty="0"/>
              <a:t> </a:t>
            </a:r>
            <a:r>
              <a:rPr lang="ru-RU" dirty="0" err="1"/>
              <a:t>Півдня</a:t>
            </a:r>
            <a:r>
              <a:rPr lang="ru-RU" dirty="0"/>
              <a:t>, </a:t>
            </a:r>
            <a:r>
              <a:rPr lang="ru-RU" dirty="0" err="1"/>
              <a:t>загострило</a:t>
            </a:r>
            <a:r>
              <a:rPr lang="ru-RU" dirty="0"/>
              <a:t> 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суперечності</a:t>
            </a:r>
            <a:r>
              <a:rPr lang="ru-RU" dirty="0"/>
              <a:t>, </a:t>
            </a:r>
            <a:r>
              <a:rPr lang="ru-RU" dirty="0" err="1"/>
              <a:t>боротьба</a:t>
            </a:r>
            <a:r>
              <a:rPr lang="ru-RU" dirty="0"/>
              <a:t> селян </a:t>
            </a:r>
            <a:r>
              <a:rPr lang="ru-RU" dirty="0" err="1"/>
              <a:t>проти</a:t>
            </a:r>
            <a:r>
              <a:rPr lang="ru-RU" dirty="0"/>
              <a:t> феодального </a:t>
            </a:r>
            <a:r>
              <a:rPr lang="ru-RU" dirty="0" err="1"/>
              <a:t>гніту</a:t>
            </a:r>
            <a:r>
              <a:rPr lang="ru-RU" dirty="0"/>
              <a:t> і </a:t>
            </a:r>
            <a:r>
              <a:rPr lang="ru-RU" dirty="0" err="1"/>
              <a:t>насильства</a:t>
            </a:r>
            <a:r>
              <a:rPr lang="ru-RU" dirty="0"/>
              <a:t> породила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таємної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середніх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для </a:t>
            </a:r>
            <a:r>
              <a:rPr lang="ru-RU" dirty="0" err="1"/>
              <a:t>придушення</a:t>
            </a:r>
            <a:r>
              <a:rPr lang="ru-RU" dirty="0"/>
              <a:t> </a:t>
            </a:r>
            <a:r>
              <a:rPr lang="ru-RU" dirty="0" err="1"/>
              <a:t>селянських</a:t>
            </a:r>
            <a:r>
              <a:rPr lang="ru-RU" dirty="0"/>
              <a:t> </a:t>
            </a:r>
            <a:r>
              <a:rPr lang="ru-RU" dirty="0" err="1"/>
              <a:t>хвилювань</a:t>
            </a:r>
            <a:r>
              <a:rPr lang="ru-RU" dirty="0"/>
              <a:t>, з </a:t>
            </a:r>
            <a:r>
              <a:rPr lang="ru-RU" dirty="0" err="1"/>
              <a:t>якої</a:t>
            </a:r>
            <a:r>
              <a:rPr lang="ru-RU" dirty="0"/>
              <a:t> і </a:t>
            </a:r>
            <a:r>
              <a:rPr lang="ru-RU" dirty="0" err="1"/>
              <a:t>виросла</a:t>
            </a:r>
            <a:r>
              <a:rPr lang="ru-RU" dirty="0"/>
              <a:t> </a:t>
            </a:r>
            <a:r>
              <a:rPr lang="ru-RU" dirty="0" err="1"/>
              <a:t>мафія</a:t>
            </a:r>
            <a:r>
              <a:rPr lang="ru-RU" dirty="0"/>
              <a:t>;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dirty="0"/>
              <a:t>у нас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чинник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посилений</a:t>
            </a:r>
            <a:r>
              <a:rPr lang="ru-RU" dirty="0"/>
              <a:t> на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занепаду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 кооперативного і </a:t>
            </a:r>
            <a:r>
              <a:rPr lang="ru-RU" dirty="0" err="1"/>
              <a:t>фермерського</a:t>
            </a:r>
            <a:r>
              <a:rPr lang="ru-RU" dirty="0"/>
              <a:t> руху —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 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, </a:t>
            </a:r>
            <a:r>
              <a:rPr lang="ru-RU" dirty="0" err="1"/>
              <a:t>безпека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стала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власною</a:t>
            </a:r>
            <a:r>
              <a:rPr lang="ru-RU" dirty="0"/>
              <a:t> проблемою,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зумовило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 </a:t>
            </a:r>
            <a:r>
              <a:rPr lang="ru-RU" dirty="0" err="1"/>
              <a:t>віктимність</a:t>
            </a:r>
            <a:r>
              <a:rPr lang="ru-RU" dirty="0"/>
              <a:t> 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організованої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/>
              <a:t>Розкладання</a:t>
            </a:r>
            <a:r>
              <a:rPr lang="ru-RU" b="1" dirty="0"/>
              <a:t> бюрократичного </a:t>
            </a:r>
            <a:r>
              <a:rPr lang="ru-RU" b="1" dirty="0" err="1"/>
              <a:t>апарату</a:t>
            </a:r>
            <a:r>
              <a:rPr lang="ru-RU" b="1" dirty="0"/>
              <a:t>, </a:t>
            </a:r>
            <a:r>
              <a:rPr lang="ru-RU" b="1" dirty="0" err="1"/>
              <a:t>висока</a:t>
            </a:r>
            <a:r>
              <a:rPr lang="ru-RU" b="1" dirty="0"/>
              <a:t> </a:t>
            </a:r>
            <a:r>
              <a:rPr lang="ru-RU" b="1" dirty="0" err="1"/>
              <a:t>корумпованість</a:t>
            </a:r>
            <a:r>
              <a:rPr lang="ru-RU" b="1" dirty="0"/>
              <a:t> </a:t>
            </a:r>
            <a:r>
              <a:rPr lang="ru-RU" b="1" dirty="0" err="1"/>
              <a:t>органів</a:t>
            </a:r>
            <a:r>
              <a:rPr lang="ru-RU" b="1" dirty="0"/>
              <a:t> </a:t>
            </a:r>
            <a:r>
              <a:rPr lang="ru-RU" b="1" dirty="0" err="1"/>
              <a:t>влади</a:t>
            </a:r>
            <a:r>
              <a:rPr lang="ru-RU" b="1" dirty="0"/>
              <a:t> і </a:t>
            </a:r>
            <a:r>
              <a:rPr lang="ru-RU" b="1" dirty="0" err="1"/>
              <a:t>управління</a:t>
            </a:r>
            <a:r>
              <a:rPr lang="ru-RU" b="1" dirty="0"/>
              <a:t>, </a:t>
            </a:r>
            <a:r>
              <a:rPr lang="ru-RU" b="1" dirty="0" err="1"/>
              <a:t>контрольних</a:t>
            </a:r>
            <a:r>
              <a:rPr lang="ru-RU" b="1" dirty="0"/>
              <a:t> </a:t>
            </a:r>
            <a:r>
              <a:rPr lang="ru-RU" b="1" dirty="0" err="1"/>
              <a:t>органів</a:t>
            </a:r>
            <a:r>
              <a:rPr lang="ru-RU" b="1" dirty="0"/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/>
              <a:t>Загальне</a:t>
            </a:r>
            <a:r>
              <a:rPr lang="ru-RU" b="1" dirty="0"/>
              <a:t> </a:t>
            </a:r>
            <a:r>
              <a:rPr lang="ru-RU" b="1" dirty="0" err="1"/>
              <a:t>падіння</a:t>
            </a:r>
            <a:r>
              <a:rPr lang="ru-RU" b="1" dirty="0"/>
              <a:t> </a:t>
            </a:r>
            <a:r>
              <a:rPr lang="ru-RU" b="1" dirty="0" err="1"/>
              <a:t>моралі</a:t>
            </a:r>
            <a:r>
              <a:rPr lang="ru-RU" b="1" dirty="0"/>
              <a:t> </a:t>
            </a:r>
            <a:r>
              <a:rPr lang="ru-RU" b="1" dirty="0" err="1"/>
              <a:t>серед</a:t>
            </a:r>
            <a:r>
              <a:rPr lang="ru-RU" b="1" dirty="0"/>
              <a:t> </a:t>
            </a:r>
            <a:r>
              <a:rPr lang="ru-RU" b="1" dirty="0" err="1"/>
              <a:t>населення</a:t>
            </a:r>
            <a:r>
              <a:rPr lang="ru-RU" b="1" dirty="0"/>
              <a:t>[</a:t>
            </a:r>
            <a:r>
              <a:rPr lang="ru-RU" b="1" dirty="0" err="1"/>
              <a:t>джерело</a:t>
            </a:r>
            <a:r>
              <a:rPr lang="ru-RU" b="1" dirty="0"/>
              <a:t>?], </a:t>
            </a:r>
            <a:r>
              <a:rPr lang="ru-RU" b="1" dirty="0" err="1"/>
              <a:t>переоцінка</a:t>
            </a:r>
            <a:r>
              <a:rPr lang="ru-RU" b="1" dirty="0"/>
              <a:t> </a:t>
            </a:r>
            <a:r>
              <a:rPr lang="ru-RU" b="1" dirty="0" err="1"/>
              <a:t>моральних</a:t>
            </a:r>
            <a:r>
              <a:rPr lang="ru-RU" b="1" dirty="0"/>
              <a:t> </a:t>
            </a:r>
            <a:r>
              <a:rPr lang="ru-RU" b="1" dirty="0" err="1"/>
              <a:t>цінностей</a:t>
            </a:r>
            <a:r>
              <a:rPr lang="ru-RU" b="1" dirty="0"/>
              <a:t>, </a:t>
            </a:r>
            <a:r>
              <a:rPr lang="ru-RU" b="1" dirty="0" err="1"/>
              <a:t>конфлікт</a:t>
            </a:r>
            <a:r>
              <a:rPr lang="ru-RU" b="1" dirty="0"/>
              <a:t> </a:t>
            </a:r>
            <a:r>
              <a:rPr lang="ru-RU" b="1" dirty="0" err="1"/>
              <a:t>поколінь</a:t>
            </a:r>
            <a:r>
              <a:rPr lang="ru-RU" b="1" dirty="0"/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/>
              <a:t>Наявність</a:t>
            </a:r>
            <a:r>
              <a:rPr lang="ru-RU" b="1" dirty="0"/>
              <a:t> </a:t>
            </a:r>
            <a:r>
              <a:rPr lang="ru-RU" b="1" dirty="0" err="1"/>
              <a:t>заборонених</a:t>
            </a:r>
            <a:r>
              <a:rPr lang="ru-RU" b="1" dirty="0"/>
              <a:t> законом </a:t>
            </a:r>
            <a:r>
              <a:rPr lang="ru-RU" b="1" dirty="0" err="1"/>
              <a:t>видів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приносить </a:t>
            </a:r>
            <a:r>
              <a:rPr lang="ru-RU" b="1" dirty="0" err="1"/>
              <a:t>дохід</a:t>
            </a:r>
            <a:r>
              <a:rPr lang="ru-RU" b="1" dirty="0"/>
              <a:t>, — </a:t>
            </a:r>
            <a:r>
              <a:rPr lang="ru-RU" b="1" dirty="0" err="1"/>
              <a:t>наприклад</a:t>
            </a:r>
            <a:r>
              <a:rPr lang="ru-RU" b="1" dirty="0"/>
              <a:t>, </a:t>
            </a:r>
            <a:r>
              <a:rPr lang="ru-RU" b="1" dirty="0" err="1"/>
              <a:t>проституції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торгівлі</a:t>
            </a:r>
            <a:r>
              <a:rPr lang="ru-RU" b="1" dirty="0"/>
              <a:t> предметами, </a:t>
            </a:r>
            <a:r>
              <a:rPr lang="ru-RU" b="1" dirty="0" err="1"/>
              <a:t>вилученими</a:t>
            </a:r>
            <a:r>
              <a:rPr lang="ru-RU" b="1" dirty="0"/>
              <a:t> з </a:t>
            </a:r>
            <a:r>
              <a:rPr lang="ru-RU" b="1" dirty="0" err="1"/>
              <a:t>цивільного</a:t>
            </a:r>
            <a:r>
              <a:rPr lang="ru-RU" b="1" dirty="0"/>
              <a:t> обороту (так звана </a:t>
            </a:r>
            <a:r>
              <a:rPr lang="ru-RU" b="1" dirty="0" err="1"/>
              <a:t>експлуатація</a:t>
            </a:r>
            <a:r>
              <a:rPr lang="ru-RU" b="1" dirty="0"/>
              <a:t> пороку);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dirty="0"/>
              <a:t>у </a:t>
            </a:r>
            <a:r>
              <a:rPr lang="ru-RU" dirty="0" err="1"/>
              <a:t>Америці</a:t>
            </a:r>
            <a:r>
              <a:rPr lang="ru-RU" dirty="0"/>
              <a:t> </a:t>
            </a:r>
            <a:r>
              <a:rPr lang="ru-RU" dirty="0" err="1"/>
              <a:t>могутній</a:t>
            </a:r>
            <a:r>
              <a:rPr lang="ru-RU" dirty="0"/>
              <a:t> </a:t>
            </a:r>
            <a:r>
              <a:rPr lang="ru-RU" dirty="0" err="1"/>
              <a:t>імпульс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організованої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 </a:t>
            </a:r>
            <a:r>
              <a:rPr lang="ru-RU" dirty="0" err="1"/>
              <a:t>надав</a:t>
            </a:r>
            <a:r>
              <a:rPr lang="ru-RU" dirty="0"/>
              <a:t> «</a:t>
            </a:r>
            <a:r>
              <a:rPr lang="ru-RU" dirty="0" err="1"/>
              <a:t>сухий</a:t>
            </a:r>
            <a:r>
              <a:rPr lang="ru-RU" dirty="0"/>
              <a:t> закон» — </a:t>
            </a:r>
            <a:r>
              <a:rPr lang="ru-RU" dirty="0" err="1"/>
              <a:t>законодавство</a:t>
            </a:r>
            <a:r>
              <a:rPr lang="ru-RU" dirty="0"/>
              <a:t> про </a:t>
            </a:r>
            <a:r>
              <a:rPr lang="ru-RU" dirty="0" err="1"/>
              <a:t>заборону</a:t>
            </a:r>
            <a:r>
              <a:rPr lang="ru-RU" dirty="0"/>
              <a:t> на </a:t>
            </a:r>
            <a:r>
              <a:rPr lang="ru-RU" dirty="0" err="1"/>
              <a:t>ввезення</a:t>
            </a:r>
            <a:r>
              <a:rPr lang="ru-RU" dirty="0"/>
              <a:t> і продаж </a:t>
            </a:r>
            <a:r>
              <a:rPr lang="ru-RU" dirty="0" err="1"/>
              <a:t>спиртних</a:t>
            </a:r>
            <a:r>
              <a:rPr lang="ru-RU" dirty="0"/>
              <a:t> </a:t>
            </a:r>
            <a:r>
              <a:rPr lang="ru-RU" dirty="0" err="1"/>
              <a:t>напоїв</a:t>
            </a:r>
            <a:r>
              <a:rPr lang="ru-RU" dirty="0"/>
              <a:t>.</a:t>
            </a: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6202284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770</Words>
  <Application>Microsoft Office PowerPoint</Application>
  <PresentationFormat>Широкоэкранный</PresentationFormat>
  <Paragraphs>71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Linux Libertine</vt:lpstr>
      <vt:lpstr>Roboto</vt:lpstr>
      <vt:lpstr>Trebuchet MS</vt:lpstr>
      <vt:lpstr>Wingdings 3</vt:lpstr>
      <vt:lpstr>Аспект</vt:lpstr>
      <vt:lpstr>Тема 5 НАУКОВІ ПІДХОДИ ДО ВИЗНАЧЕННЯ ТРАНСНАЦІОНАЛЬНОЇ ОРГАНІЗОВАНОЇ ЗЛОЧИННОСТІ</vt:lpstr>
      <vt:lpstr>План:</vt:lpstr>
      <vt:lpstr> Транснаціональна організована злочинність в Україні: стан та головні тенденції.</vt:lpstr>
      <vt:lpstr>Найбільш впливові та потужні транснаціональні організовані угруповання розташовані в різних частинах світу:</vt:lpstr>
      <vt:lpstr>До цієї когорти можна додати такі мафії:</vt:lpstr>
      <vt:lpstr>Детермінанти транснаціоналізації українського сегменту організованої злочинності</vt:lpstr>
      <vt:lpstr>На сьогодні в науці при аналізі певного виду злочинності, використовуються такі терміни:</vt:lpstr>
      <vt:lpstr>Поняття організованої злочинності та її види. Глобалізація та її вплив на розвиток транснаціональної організованої злочинності.</vt:lpstr>
      <vt:lpstr>Причини виникнення </vt:lpstr>
      <vt:lpstr>Історія виникнення </vt:lpstr>
      <vt:lpstr>Напрямки діяльності </vt:lpstr>
      <vt:lpstr>Боротьба з організованою злочинністю 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НАУКОВІ ПІДХОДИ ДО ВИЗНАЧЕННЯ ТРАНСНАЦІОНАЛЬНОЇ ОРГАНІЗОВАНОЇ ЗЛОЧИННОСТІ</dc:title>
  <dc:creator>izikatochka415@gmail.com</dc:creator>
  <cp:lastModifiedBy>user</cp:lastModifiedBy>
  <cp:revision>12</cp:revision>
  <dcterms:created xsi:type="dcterms:W3CDTF">2022-01-26T14:17:32Z</dcterms:created>
  <dcterms:modified xsi:type="dcterms:W3CDTF">2022-02-18T09:09:44Z</dcterms:modified>
</cp:coreProperties>
</file>