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37786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71177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4117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239934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702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93583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895663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50155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63678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60057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86010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2123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48374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56520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27248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280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062D-88A8-4335-9F5E-3398D018056E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89E8262-CFC3-4C95-9072-C4DF10CD6AC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240677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26649C-4C08-4545-86C6-FD641BF2D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Тема 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КРИМІНОЛОГІЧНА </a:t>
            </a:r>
            <a:r>
              <a:rPr lang="ru-RU" dirty="0"/>
              <a:t>ХАРАКТЕРИСТИКА ТРАНСНАЦІОНАЛЬНОЇ ОРГАНІЗОВАНОЇ ЗЛОЧИННОСТІ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354317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98EEF6-62BA-4A3E-BE59-58320FDA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33333"/>
                </a:solidFill>
                <a:effectLst/>
              </a:rPr>
              <a:t>Міжнародне</a:t>
            </a:r>
            <a:r>
              <a:rPr lang="ru-RU" b="0" i="0" dirty="0">
                <a:solidFill>
                  <a:srgbClr val="333333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</a:rPr>
              <a:t>співробітництво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C15B40-B151-467E-993A-664AEA81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b="1" i="0" u="none" strike="noStrike" dirty="0" err="1">
                <a:solidFill>
                  <a:srgbClr val="333333"/>
                </a:solidFill>
                <a:effectLst/>
                <a:latin typeface="+mj-lt"/>
              </a:rPr>
              <a:t>Стаття</a:t>
            </a:r>
            <a:r>
              <a:rPr lang="ru-RU" sz="1800" b="1" i="0" u="none" strike="noStrike" dirty="0">
                <a:solidFill>
                  <a:srgbClr val="333333"/>
                </a:solidFill>
                <a:effectLst/>
                <a:latin typeface="+mj-lt"/>
              </a:rPr>
              <a:t> 7.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 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Міжнародне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співробітництво</a:t>
            </a:r>
            <a:r>
              <a:rPr lang="en-US" dirty="0">
                <a:solidFill>
                  <a:srgbClr val="333333"/>
                </a:solidFill>
                <a:latin typeface="+mj-lt"/>
              </a:rPr>
              <a:t>:</a:t>
            </a:r>
            <a:endParaRPr lang="ru-RU" b="0" i="0" dirty="0">
              <a:solidFill>
                <a:srgbClr val="333333"/>
              </a:solidFill>
              <a:effectLst/>
              <a:latin typeface="+mj-lt"/>
            </a:endParaRPr>
          </a:p>
          <a:p>
            <a:pPr marL="0" indent="0" algn="just">
              <a:buNone/>
            </a:pP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Міжнародне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співробітництво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у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сфері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боротьби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з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організованою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злочинністю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грунтується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на нормах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міжнародного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права і чинного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законодавства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міждержавних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і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міжурядових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договорах,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двосторонніх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відомчих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+mj-lt"/>
              </a:rPr>
              <a:t>угодах</a:t>
            </a:r>
            <a:r>
              <a:rPr lang="ru-RU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347109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F6B834-9A0F-4F65-A6FF-0C2906B27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506771"/>
            <a:ext cx="8911687" cy="1291471"/>
          </a:xfrm>
        </p:spPr>
        <p:txBody>
          <a:bodyPr/>
          <a:lstStyle/>
          <a:p>
            <a:pPr algn="ctr"/>
            <a:r>
              <a:rPr lang="uk-UA" dirty="0"/>
              <a:t>Дякую за увагу!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759FD3-A788-434B-82D3-63CE03317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29179"/>
            <a:ext cx="8915400" cy="2894029"/>
          </a:xfrm>
        </p:spPr>
        <p:txBody>
          <a:bodyPr/>
          <a:lstStyle/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91701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A82B27-D8CC-4A67-8424-BBD004D36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План: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CCA8D4-C0EE-41A6-AB67-F99BD2351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Кримінологічна</a:t>
            </a:r>
            <a:r>
              <a:rPr lang="ru-RU" dirty="0"/>
              <a:t> характеристика </a:t>
            </a:r>
            <a:r>
              <a:rPr lang="ru-RU" dirty="0" err="1"/>
              <a:t>кримінальних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, </a:t>
            </a:r>
            <a:r>
              <a:rPr lang="ru-RU" dirty="0" err="1"/>
              <a:t>вчинюваних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організованих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.</a:t>
            </a:r>
          </a:p>
          <a:p>
            <a:r>
              <a:rPr lang="ru-RU" dirty="0"/>
              <a:t>Причини та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організованих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 </a:t>
            </a:r>
            <a:r>
              <a:rPr lang="ru-RU" dirty="0" err="1"/>
              <a:t>кримінальних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.</a:t>
            </a:r>
          </a:p>
          <a:p>
            <a:r>
              <a:rPr lang="ru-RU" dirty="0" err="1"/>
              <a:t>Спеціалізовані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і установи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та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транснаціональній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.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Європолу</a:t>
            </a:r>
            <a:r>
              <a:rPr lang="ru-RU" dirty="0"/>
              <a:t> у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транснаціональній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.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Євроюсту</a:t>
            </a:r>
            <a:r>
              <a:rPr lang="ru-RU" dirty="0"/>
              <a:t> у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транснаціональній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.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європейські</a:t>
            </a:r>
            <a:r>
              <a:rPr lang="ru-RU" dirty="0"/>
              <a:t> </a:t>
            </a:r>
            <a:r>
              <a:rPr lang="ru-RU" dirty="0" err="1"/>
              <a:t>наднаціональні</a:t>
            </a:r>
            <a:r>
              <a:rPr lang="ru-RU" dirty="0"/>
              <a:t> </a:t>
            </a:r>
            <a:r>
              <a:rPr lang="ru-RU" dirty="0" err="1"/>
              <a:t>правоохоронні</a:t>
            </a:r>
            <a:r>
              <a:rPr lang="ru-RU" dirty="0"/>
              <a:t> </a:t>
            </a:r>
            <a:r>
              <a:rPr lang="ru-RU" dirty="0" err="1"/>
              <a:t>органі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(ОЛАФ, ФРОНТЕКС).</a:t>
            </a:r>
          </a:p>
          <a:p>
            <a:r>
              <a:rPr lang="ru-RU" dirty="0" err="1"/>
              <a:t>Міжнародне</a:t>
            </a:r>
            <a:r>
              <a:rPr lang="ru-RU" dirty="0"/>
              <a:t> і </a:t>
            </a:r>
            <a:r>
              <a:rPr lang="ru-RU" dirty="0" err="1"/>
              <a:t>національне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організованою</a:t>
            </a:r>
            <a:r>
              <a:rPr lang="ru-RU" dirty="0"/>
              <a:t> </a:t>
            </a:r>
            <a:r>
              <a:rPr lang="ru-RU" dirty="0" err="1"/>
              <a:t>злочинністю</a:t>
            </a:r>
            <a:r>
              <a:rPr lang="ru-RU" dirty="0"/>
              <a:t>.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32123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B849E9-CFE3-4899-B82B-FB7161C3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13122"/>
            <a:ext cx="8911687" cy="1791878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Кримінологічна</a:t>
            </a:r>
            <a:r>
              <a:rPr lang="ru-RU" dirty="0"/>
              <a:t> характеристика </a:t>
            </a:r>
            <a:r>
              <a:rPr lang="ru-RU" dirty="0" err="1"/>
              <a:t>кримінальних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, </a:t>
            </a:r>
            <a:r>
              <a:rPr lang="ru-RU" dirty="0" err="1"/>
              <a:t>вчинюваних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організованих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.</a:t>
            </a:r>
            <a:br>
              <a:rPr lang="ru-RU" dirty="0"/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E799D7D-3D26-49AC-9950-E6D54A056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94408"/>
            <a:ext cx="8915400" cy="3874417"/>
          </a:xfrm>
        </p:spPr>
        <p:txBody>
          <a:bodyPr>
            <a:noAutofit/>
          </a:bodyPr>
          <a:lstStyle/>
          <a:p>
            <a:r>
              <a:rPr lang="ru-RU" sz="1400" b="1" u="sng" dirty="0" err="1"/>
              <a:t>Організована</a:t>
            </a:r>
            <a:r>
              <a:rPr lang="ru-RU" sz="1400" b="1" u="sng" dirty="0"/>
              <a:t> </a:t>
            </a:r>
            <a:r>
              <a:rPr lang="ru-RU" sz="1400" b="1" u="sng" dirty="0" err="1"/>
              <a:t>злочинність</a:t>
            </a:r>
            <a:r>
              <a:rPr lang="ru-RU" sz="1400" b="1" u="sng" dirty="0"/>
              <a:t>  </a:t>
            </a:r>
            <a:r>
              <a:rPr lang="ru-RU" sz="1400" dirty="0"/>
              <a:t>сумною </a:t>
            </a:r>
            <a:r>
              <a:rPr lang="ru-RU" sz="1400" dirty="0" err="1"/>
              <a:t>реальністю</a:t>
            </a:r>
            <a:r>
              <a:rPr lang="ru-RU" sz="1400" dirty="0"/>
              <a:t> </a:t>
            </a:r>
            <a:r>
              <a:rPr lang="ru-RU" sz="1400" dirty="0" err="1"/>
              <a:t>сучасного</a:t>
            </a:r>
            <a:r>
              <a:rPr lang="ru-RU" sz="1400" dirty="0"/>
              <a:t> </a:t>
            </a:r>
            <a:r>
              <a:rPr lang="ru-RU" sz="1400" dirty="0" err="1"/>
              <a:t>життя</a:t>
            </a:r>
            <a:r>
              <a:rPr lang="ru-RU" sz="1400" dirty="0"/>
              <a:t> </a:t>
            </a:r>
            <a:r>
              <a:rPr lang="ru-RU" sz="1400" dirty="0" err="1"/>
              <a:t>багатьох</a:t>
            </a:r>
            <a:r>
              <a:rPr lang="ru-RU" sz="1400" dirty="0"/>
              <a:t> </a:t>
            </a:r>
            <a:r>
              <a:rPr lang="ru-RU" sz="1400" dirty="0" err="1"/>
              <a:t>країн</a:t>
            </a:r>
            <a:r>
              <a:rPr lang="ru-RU" sz="1400" dirty="0"/>
              <a:t> </a:t>
            </a:r>
            <a:r>
              <a:rPr lang="ru-RU" sz="1400" dirty="0" err="1"/>
              <a:t>світу</a:t>
            </a:r>
            <a:r>
              <a:rPr lang="ru-RU" sz="1400" dirty="0"/>
              <a:t>, у тому </a:t>
            </a:r>
            <a:r>
              <a:rPr lang="ru-RU" sz="1400" dirty="0" err="1"/>
              <a:t>числі</a:t>
            </a:r>
            <a:r>
              <a:rPr lang="ru-RU" sz="1400" dirty="0"/>
              <a:t> і </a:t>
            </a:r>
            <a:r>
              <a:rPr lang="ru-RU" sz="1400" dirty="0" err="1"/>
              <a:t>України</a:t>
            </a:r>
            <a:r>
              <a:rPr lang="ru-RU" sz="1400" dirty="0"/>
              <a:t>. Нею </a:t>
            </a:r>
            <a:r>
              <a:rPr lang="ru-RU" sz="1400" dirty="0" err="1"/>
              <a:t>уражені</a:t>
            </a:r>
            <a:r>
              <a:rPr lang="ru-RU" sz="1400" dirty="0"/>
              <a:t> практично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регіони</a:t>
            </a:r>
            <a:r>
              <a:rPr lang="ru-RU" sz="1400" dirty="0"/>
              <a:t>,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галузі</a:t>
            </a:r>
            <a:r>
              <a:rPr lang="ru-RU" sz="1400" dirty="0"/>
              <a:t> </a:t>
            </a:r>
            <a:r>
              <a:rPr lang="ru-RU" sz="1400" dirty="0" err="1"/>
              <a:t>господарства</a:t>
            </a:r>
            <a:r>
              <a:rPr lang="ru-RU" sz="1400" dirty="0"/>
              <a:t> і </a:t>
            </a:r>
            <a:r>
              <a:rPr lang="ru-RU" sz="1400" dirty="0" err="1"/>
              <a:t>сфери</a:t>
            </a:r>
            <a:r>
              <a:rPr lang="ru-RU" sz="1400" dirty="0"/>
              <a:t> </a:t>
            </a:r>
            <a:r>
              <a:rPr lang="ru-RU" sz="1400" dirty="0" err="1"/>
              <a:t>управління</a:t>
            </a:r>
            <a:r>
              <a:rPr lang="ru-RU" sz="1400" dirty="0"/>
              <a:t> </a:t>
            </a:r>
            <a:r>
              <a:rPr lang="ru-RU" sz="1400" dirty="0" err="1"/>
              <a:t>країною</a:t>
            </a:r>
            <a:r>
              <a:rPr lang="ru-RU" sz="1400" dirty="0"/>
              <a:t>. </a:t>
            </a:r>
            <a:r>
              <a:rPr lang="ru-RU" sz="1400" dirty="0" err="1"/>
              <a:t>Організована</a:t>
            </a:r>
            <a:r>
              <a:rPr lang="ru-RU" sz="1400" dirty="0"/>
              <a:t> </a:t>
            </a:r>
            <a:r>
              <a:rPr lang="ru-RU" sz="1400" dirty="0" err="1"/>
              <a:t>злочинність</a:t>
            </a:r>
            <a:r>
              <a:rPr lang="ru-RU" sz="1400" dirty="0"/>
              <a:t> </a:t>
            </a:r>
            <a:r>
              <a:rPr lang="ru-RU" sz="1400" dirty="0" err="1"/>
              <a:t>являє</a:t>
            </a:r>
            <a:r>
              <a:rPr lang="ru-RU" sz="1400" dirty="0"/>
              <a:t> собою </a:t>
            </a:r>
            <a:r>
              <a:rPr lang="ru-RU" sz="1400" dirty="0" err="1"/>
              <a:t>відповідним</a:t>
            </a:r>
            <a:r>
              <a:rPr lang="ru-RU" sz="1400" dirty="0"/>
              <a:t> чином </a:t>
            </a:r>
            <a:r>
              <a:rPr lang="ru-RU" sz="1400" dirty="0" err="1"/>
              <a:t>згуртоване</a:t>
            </a:r>
            <a:r>
              <a:rPr lang="ru-RU" sz="1400" dirty="0"/>
              <a:t> </a:t>
            </a:r>
            <a:r>
              <a:rPr lang="ru-RU" sz="1400" dirty="0" err="1"/>
              <a:t>кримінальне</a:t>
            </a:r>
            <a:r>
              <a:rPr lang="ru-RU" sz="1400" dirty="0"/>
              <a:t> </a:t>
            </a:r>
            <a:r>
              <a:rPr lang="ru-RU" sz="1400" dirty="0" err="1"/>
              <a:t>середовище</a:t>
            </a:r>
            <a:r>
              <a:rPr lang="ru-RU" sz="1400" dirty="0"/>
              <a:t> для </a:t>
            </a:r>
            <a:r>
              <a:rPr lang="ru-RU" sz="1400" dirty="0" err="1"/>
              <a:t>ведення</a:t>
            </a:r>
            <a:r>
              <a:rPr lang="ru-RU" sz="1400" dirty="0"/>
              <a:t> </a:t>
            </a:r>
            <a:r>
              <a:rPr lang="ru-RU" sz="1400" dirty="0" err="1"/>
              <a:t>кримінального</a:t>
            </a:r>
            <a:r>
              <a:rPr lang="ru-RU" sz="1400" dirty="0"/>
              <a:t> </a:t>
            </a:r>
            <a:r>
              <a:rPr lang="ru-RU" sz="1400" dirty="0" err="1"/>
              <a:t>протиправного</a:t>
            </a:r>
            <a:r>
              <a:rPr lang="ru-RU" sz="1400" dirty="0"/>
              <a:t> способу </a:t>
            </a:r>
            <a:r>
              <a:rPr lang="ru-RU" sz="1400" dirty="0" err="1"/>
              <a:t>життя</a:t>
            </a:r>
            <a:r>
              <a:rPr lang="ru-RU" sz="1400" dirty="0"/>
              <a:t> в </a:t>
            </a:r>
            <a:r>
              <a:rPr lang="ru-RU" sz="1400" dirty="0" err="1"/>
              <a:t>умовах</a:t>
            </a:r>
            <a:r>
              <a:rPr lang="ru-RU" sz="1400" dirty="0"/>
              <a:t> </a:t>
            </a:r>
            <a:r>
              <a:rPr lang="ru-RU" sz="1400" dirty="0" err="1"/>
              <a:t>глибокої</a:t>
            </a:r>
            <a:r>
              <a:rPr lang="ru-RU" sz="1400" dirty="0"/>
              <a:t> </a:t>
            </a:r>
            <a:r>
              <a:rPr lang="ru-RU" sz="1400" dirty="0" err="1"/>
              <a:t>конспірації</a:t>
            </a:r>
            <a:r>
              <a:rPr lang="ru-RU" sz="1400" dirty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err="1"/>
              <a:t>тривалого</a:t>
            </a:r>
            <a:r>
              <a:rPr lang="ru-RU" sz="1400" dirty="0"/>
              <a:t> часу. </a:t>
            </a:r>
            <a:r>
              <a:rPr lang="ru-RU" sz="1400" dirty="0" err="1"/>
              <a:t>Організована</a:t>
            </a:r>
            <a:r>
              <a:rPr lang="ru-RU" sz="1400" dirty="0"/>
              <a:t> </a:t>
            </a:r>
            <a:r>
              <a:rPr lang="ru-RU" sz="1400" dirty="0" err="1"/>
              <a:t>злочинність</a:t>
            </a:r>
            <a:r>
              <a:rPr lang="ru-RU" sz="1400" dirty="0"/>
              <a:t> не </a:t>
            </a:r>
            <a:r>
              <a:rPr lang="ru-RU" sz="1400" dirty="0" err="1"/>
              <a:t>вписується</a:t>
            </a:r>
            <a:r>
              <a:rPr lang="ru-RU" sz="1400" dirty="0"/>
              <a:t> в рамки </a:t>
            </a:r>
            <a:r>
              <a:rPr lang="ru-RU" sz="1400" dirty="0" err="1"/>
              <a:t>групової</a:t>
            </a:r>
            <a:r>
              <a:rPr lang="ru-RU" sz="1400" dirty="0"/>
              <a:t> та </a:t>
            </a:r>
            <a:r>
              <a:rPr lang="ru-RU" sz="1400" dirty="0" err="1"/>
              <a:t>рецидивної</a:t>
            </a:r>
            <a:r>
              <a:rPr lang="ru-RU" sz="1400" dirty="0"/>
              <a:t> </a:t>
            </a:r>
            <a:r>
              <a:rPr lang="ru-RU" sz="1400" dirty="0" err="1"/>
              <a:t>злочинності</a:t>
            </a:r>
            <a:r>
              <a:rPr lang="ru-RU" sz="1400" dirty="0"/>
              <a:t>, </a:t>
            </a:r>
            <a:r>
              <a:rPr lang="ru-RU" sz="1400" dirty="0" err="1"/>
              <a:t>відомої</a:t>
            </a:r>
            <a:r>
              <a:rPr lang="ru-RU" sz="1400" dirty="0"/>
              <a:t> чинному </a:t>
            </a:r>
            <a:r>
              <a:rPr lang="ru-RU" sz="1400" dirty="0" err="1"/>
              <a:t>законодавству</a:t>
            </a:r>
            <a:r>
              <a:rPr lang="ru-RU" sz="1400" dirty="0"/>
              <a:t>. </a:t>
            </a:r>
          </a:p>
          <a:p>
            <a:r>
              <a:rPr lang="ru-RU" sz="1400" dirty="0"/>
              <a:t>За </a:t>
            </a:r>
            <a:r>
              <a:rPr lang="ru-RU" sz="1400" dirty="0" err="1"/>
              <a:t>своєю</a:t>
            </a:r>
            <a:r>
              <a:rPr lang="ru-RU" sz="1400" dirty="0"/>
              <a:t> </a:t>
            </a:r>
            <a:r>
              <a:rPr lang="ru-RU" sz="1400" dirty="0" err="1"/>
              <a:t>суттю</a:t>
            </a:r>
            <a:r>
              <a:rPr lang="ru-RU" sz="1400" dirty="0"/>
              <a:t> –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надзвичайно</a:t>
            </a:r>
            <a:r>
              <a:rPr lang="ru-RU" sz="1400" dirty="0"/>
              <a:t> </a:t>
            </a:r>
            <a:r>
              <a:rPr lang="ru-RU" sz="1400" dirty="0" err="1"/>
              <a:t>негативне</a:t>
            </a:r>
            <a:r>
              <a:rPr lang="ru-RU" sz="1400" dirty="0"/>
              <a:t> </a:t>
            </a:r>
            <a:r>
              <a:rPr lang="ru-RU" sz="1400" dirty="0" err="1"/>
              <a:t>самостійне</a:t>
            </a:r>
            <a:r>
              <a:rPr lang="ru-RU" sz="1400" dirty="0"/>
              <a:t> </a:t>
            </a:r>
            <a:r>
              <a:rPr lang="ru-RU" sz="1400" dirty="0" err="1"/>
              <a:t>явище</a:t>
            </a:r>
            <a:r>
              <a:rPr lang="ru-RU" sz="1400" dirty="0"/>
              <a:t>, яке </a:t>
            </a:r>
            <a:r>
              <a:rPr lang="ru-RU" sz="1400" dirty="0" err="1"/>
              <a:t>виникло</a:t>
            </a:r>
            <a:r>
              <a:rPr lang="ru-RU" sz="1400" dirty="0"/>
              <a:t> в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самої</a:t>
            </a:r>
            <a:r>
              <a:rPr lang="ru-RU" sz="1400" dirty="0"/>
              <a:t> </a:t>
            </a:r>
            <a:r>
              <a:rPr lang="ru-RU" sz="1400" dirty="0" err="1"/>
              <a:t>злочинності</a:t>
            </a:r>
            <a:r>
              <a:rPr lang="ru-RU" sz="1400" dirty="0"/>
              <a:t>. Вона є не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інше</a:t>
            </a:r>
            <a:r>
              <a:rPr lang="ru-RU" sz="1400" dirty="0"/>
              <a:t>, як </a:t>
            </a:r>
            <a:r>
              <a:rPr lang="ru-RU" sz="1400" dirty="0" err="1"/>
              <a:t>злиття</a:t>
            </a:r>
            <a:r>
              <a:rPr lang="ru-RU" sz="1400" dirty="0"/>
              <a:t> </a:t>
            </a:r>
            <a:r>
              <a:rPr lang="ru-RU" sz="1400" dirty="0" err="1"/>
              <a:t>різних</a:t>
            </a:r>
            <a:r>
              <a:rPr lang="ru-RU" sz="1400" dirty="0"/>
              <a:t> </a:t>
            </a:r>
            <a:r>
              <a:rPr lang="ru-RU" sz="1400" dirty="0" err="1"/>
              <a:t>видів</a:t>
            </a:r>
            <a:r>
              <a:rPr lang="ru-RU" sz="1400" dirty="0"/>
              <a:t> </a:t>
            </a:r>
            <a:r>
              <a:rPr lang="ru-RU" sz="1400" dirty="0" err="1"/>
              <a:t>злочинів</a:t>
            </a:r>
            <a:r>
              <a:rPr lang="ru-RU" sz="1400" dirty="0"/>
              <a:t> в </a:t>
            </a:r>
            <a:r>
              <a:rPr lang="ru-RU" sz="1400" dirty="0" err="1"/>
              <a:t>єдину</a:t>
            </a:r>
            <a:r>
              <a:rPr lang="ru-RU" sz="1400" dirty="0"/>
              <a:t> </a:t>
            </a:r>
            <a:r>
              <a:rPr lang="ru-RU" sz="1400" dirty="0" err="1"/>
              <a:t>кримінальну</a:t>
            </a:r>
            <a:r>
              <a:rPr lang="ru-RU" sz="1400" dirty="0"/>
              <a:t> </a:t>
            </a:r>
            <a:r>
              <a:rPr lang="ru-RU" sz="1400" dirty="0" err="1"/>
              <a:t>діяльність</a:t>
            </a:r>
            <a:r>
              <a:rPr lang="ru-RU" sz="1400" dirty="0"/>
              <a:t>. При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окремі</a:t>
            </a:r>
            <a:r>
              <a:rPr lang="ru-RU" sz="1400" dirty="0"/>
              <a:t> </a:t>
            </a:r>
            <a:r>
              <a:rPr lang="ru-RU" sz="1400" dirty="0" err="1"/>
              <a:t>суспільне</a:t>
            </a:r>
            <a:r>
              <a:rPr lang="ru-RU" sz="1400" dirty="0"/>
              <a:t> </a:t>
            </a:r>
            <a:r>
              <a:rPr lang="ru-RU" sz="1400" dirty="0" err="1"/>
              <a:t>небезпечні</a:t>
            </a:r>
            <a:r>
              <a:rPr lang="ru-RU" sz="1400" dirty="0"/>
              <a:t> </a:t>
            </a:r>
            <a:r>
              <a:rPr lang="ru-RU" sz="1400" dirty="0" err="1"/>
              <a:t>діяння</a:t>
            </a:r>
            <a:r>
              <a:rPr lang="ru-RU" sz="1400" dirty="0"/>
              <a:t> є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певними</a:t>
            </a:r>
            <a:r>
              <a:rPr lang="ru-RU" sz="1400" dirty="0"/>
              <a:t> </a:t>
            </a:r>
            <a:r>
              <a:rPr lang="ru-RU" sz="1400" dirty="0" err="1"/>
              <a:t>операціями</a:t>
            </a:r>
            <a:r>
              <a:rPr lang="ru-RU" sz="1400" dirty="0"/>
              <a:t>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складної</a:t>
            </a:r>
            <a:r>
              <a:rPr lang="ru-RU" sz="1400" dirty="0"/>
              <a:t> </a:t>
            </a:r>
            <a:r>
              <a:rPr lang="ru-RU" sz="1400" dirty="0" err="1"/>
              <a:t>злочинної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. Тут є система </a:t>
            </a:r>
            <a:r>
              <a:rPr lang="ru-RU" sz="1400" dirty="0" err="1"/>
              <a:t>багаторівневих</a:t>
            </a:r>
            <a:r>
              <a:rPr lang="ru-RU" sz="1400" dirty="0"/>
              <a:t>, </a:t>
            </a:r>
            <a:r>
              <a:rPr lang="ru-RU" sz="1400" dirty="0" err="1"/>
              <a:t>усталених</a:t>
            </a:r>
            <a:r>
              <a:rPr lang="ru-RU" sz="1400" dirty="0"/>
              <a:t> </a:t>
            </a:r>
            <a:r>
              <a:rPr lang="ru-RU" sz="1400" dirty="0" err="1"/>
              <a:t>злочинних</a:t>
            </a:r>
            <a:r>
              <a:rPr lang="ru-RU" sz="1400" dirty="0"/>
              <a:t> </a:t>
            </a:r>
            <a:r>
              <a:rPr lang="ru-RU" sz="1400" dirty="0" err="1"/>
              <a:t>зв'язків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ведуть</a:t>
            </a:r>
            <a:r>
              <a:rPr lang="ru-RU" sz="1400" dirty="0"/>
              <a:t> до </a:t>
            </a:r>
            <a:r>
              <a:rPr lang="ru-RU" sz="1400" dirty="0" err="1"/>
              <a:t>концентрації</a:t>
            </a:r>
            <a:r>
              <a:rPr lang="ru-RU" sz="1400" dirty="0"/>
              <a:t> </a:t>
            </a:r>
            <a:r>
              <a:rPr lang="ru-RU" sz="1400" dirty="0" err="1"/>
              <a:t>злочинності</a:t>
            </a:r>
            <a:r>
              <a:rPr lang="ru-RU" sz="1400" dirty="0"/>
              <a:t>. </a:t>
            </a:r>
            <a:r>
              <a:rPr lang="ru-RU" sz="1400" dirty="0" err="1"/>
              <a:t>Стрижень</a:t>
            </a:r>
            <a:r>
              <a:rPr lang="ru-RU" sz="1400" dirty="0"/>
              <a:t> </a:t>
            </a:r>
            <a:r>
              <a:rPr lang="ru-RU" sz="1400" dirty="0" err="1"/>
              <a:t>організованої</a:t>
            </a:r>
            <a:r>
              <a:rPr lang="ru-RU" sz="1400" dirty="0"/>
              <a:t> </a:t>
            </a:r>
            <a:r>
              <a:rPr lang="ru-RU" sz="1400" dirty="0" err="1"/>
              <a:t>злочинності</a:t>
            </a:r>
            <a:r>
              <a:rPr lang="ru-RU" sz="1400" dirty="0"/>
              <a:t> становить </a:t>
            </a:r>
            <a:r>
              <a:rPr lang="ru-RU" sz="1400" dirty="0" err="1"/>
              <a:t>корислива</a:t>
            </a:r>
            <a:r>
              <a:rPr lang="ru-RU" sz="1400" dirty="0"/>
              <a:t> </a:t>
            </a:r>
            <a:r>
              <a:rPr lang="ru-RU" sz="1400" dirty="0" err="1"/>
              <a:t>мотивація</a:t>
            </a:r>
            <a:r>
              <a:rPr lang="ru-RU" sz="1400" dirty="0"/>
              <a:t> </a:t>
            </a:r>
            <a:r>
              <a:rPr lang="ru-RU" sz="1400" dirty="0" err="1"/>
              <a:t>поведінки</a:t>
            </a:r>
            <a:r>
              <a:rPr lang="ru-RU" sz="1400" dirty="0"/>
              <a:t>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 та </a:t>
            </a:r>
            <a:r>
              <a:rPr lang="ru-RU" sz="1400" dirty="0" err="1"/>
              <a:t>соціальних</a:t>
            </a:r>
            <a:r>
              <a:rPr lang="ru-RU" sz="1400" dirty="0"/>
              <a:t> </a:t>
            </a:r>
            <a:r>
              <a:rPr lang="ru-RU" sz="1400" dirty="0" err="1"/>
              <a:t>груп</a:t>
            </a:r>
            <a:r>
              <a:rPr lang="ru-RU" sz="1400" dirty="0"/>
              <a:t>. Мета </a:t>
            </a:r>
            <a:r>
              <a:rPr lang="ru-RU" sz="1400" dirty="0" err="1"/>
              <a:t>організованої</a:t>
            </a:r>
            <a:r>
              <a:rPr lang="ru-RU" sz="1400" dirty="0"/>
              <a:t> </a:t>
            </a:r>
            <a:r>
              <a:rPr lang="ru-RU" sz="1400" dirty="0" err="1"/>
              <a:t>злочинності</a:t>
            </a:r>
            <a:r>
              <a:rPr lang="ru-RU" sz="1400" dirty="0"/>
              <a:t> </a:t>
            </a:r>
            <a:r>
              <a:rPr lang="ru-RU" sz="1400" dirty="0" err="1"/>
              <a:t>полягає</a:t>
            </a:r>
            <a:r>
              <a:rPr lang="ru-RU" sz="1400" dirty="0"/>
              <a:t> в </a:t>
            </a:r>
            <a:r>
              <a:rPr lang="ru-RU" sz="1400" dirty="0" err="1"/>
              <a:t>одержанні</a:t>
            </a:r>
            <a:r>
              <a:rPr lang="ru-RU" sz="1400" dirty="0"/>
              <a:t> за будь-яку </a:t>
            </a:r>
            <a:r>
              <a:rPr lang="ru-RU" sz="1400" dirty="0" err="1"/>
              <a:t>ціну</a:t>
            </a:r>
            <a:r>
              <a:rPr lang="ru-RU" sz="1400" dirty="0"/>
              <a:t> </a:t>
            </a:r>
            <a:r>
              <a:rPr lang="ru-RU" sz="1400" dirty="0" err="1"/>
              <a:t>постійного</a:t>
            </a:r>
            <a:r>
              <a:rPr lang="ru-RU" sz="1400" dirty="0"/>
              <a:t> та максимального </a:t>
            </a:r>
            <a:r>
              <a:rPr lang="ru-RU" sz="1400" dirty="0" err="1"/>
              <a:t>прибутку</a:t>
            </a:r>
            <a:r>
              <a:rPr lang="ru-RU" sz="1400" dirty="0"/>
              <a:t>. </a:t>
            </a:r>
            <a:r>
              <a:rPr lang="ru-RU" sz="1400" dirty="0" err="1"/>
              <a:t>Організована</a:t>
            </a:r>
            <a:r>
              <a:rPr lang="ru-RU" sz="1400" dirty="0"/>
              <a:t> </a:t>
            </a:r>
            <a:r>
              <a:rPr lang="ru-RU" sz="1400" dirty="0" err="1"/>
              <a:t>злочинна</a:t>
            </a:r>
            <a:r>
              <a:rPr lang="ru-RU" sz="1400" dirty="0"/>
              <a:t> </a:t>
            </a:r>
            <a:r>
              <a:rPr lang="ru-RU" sz="1400" dirty="0" err="1"/>
              <a:t>діяльність</a:t>
            </a:r>
            <a:r>
              <a:rPr lang="ru-RU" sz="1400" dirty="0"/>
              <a:t> </a:t>
            </a:r>
            <a:r>
              <a:rPr lang="ru-RU" sz="1400" dirty="0" err="1"/>
              <a:t>здійснюється</a:t>
            </a:r>
            <a:r>
              <a:rPr lang="ru-RU" sz="1400" dirty="0"/>
              <a:t> в </a:t>
            </a:r>
            <a:r>
              <a:rPr lang="ru-RU" sz="1400" dirty="0" err="1"/>
              <a:t>галузі</a:t>
            </a:r>
            <a:r>
              <a:rPr lang="ru-RU" sz="1400" dirty="0"/>
              <a:t> </a:t>
            </a:r>
            <a:r>
              <a:rPr lang="ru-RU" sz="1400" dirty="0" err="1"/>
              <a:t>економіки</a:t>
            </a:r>
            <a:r>
              <a:rPr lang="ru-RU" sz="1400" dirty="0"/>
              <a:t>, </a:t>
            </a:r>
            <a:r>
              <a:rPr lang="ru-RU" sz="1400" dirty="0" err="1"/>
              <a:t>фінансовобанківській</a:t>
            </a:r>
            <a:r>
              <a:rPr lang="ru-RU" sz="1400" dirty="0"/>
              <a:t> </a:t>
            </a:r>
            <a:r>
              <a:rPr lang="ru-RU" sz="1400" dirty="0" err="1"/>
              <a:t>сфері</a:t>
            </a:r>
            <a:r>
              <a:rPr lang="ru-RU" sz="1400" dirty="0"/>
              <a:t>, </a:t>
            </a:r>
            <a:r>
              <a:rPr lang="ru-RU" sz="1400" dirty="0" err="1"/>
              <a:t>системі</a:t>
            </a:r>
            <a:r>
              <a:rPr lang="ru-RU" sz="1400" dirty="0"/>
              <a:t> </a:t>
            </a:r>
            <a:r>
              <a:rPr lang="ru-RU" sz="1400" dirty="0" err="1"/>
              <a:t>зовнішньоекономічної</a:t>
            </a:r>
            <a:r>
              <a:rPr lang="ru-RU" sz="1400" dirty="0"/>
              <a:t>, </a:t>
            </a:r>
            <a:r>
              <a:rPr lang="ru-RU" sz="1400" dirty="0" err="1"/>
              <a:t>торгівлі</a:t>
            </a:r>
            <a:r>
              <a:rPr lang="ru-RU" sz="1400" dirty="0"/>
              <a:t>, </a:t>
            </a:r>
            <a:r>
              <a:rPr lang="ru-RU" sz="1400" dirty="0" err="1"/>
              <a:t>різного</a:t>
            </a:r>
            <a:r>
              <a:rPr lang="ru-RU" sz="1400" dirty="0"/>
              <a:t> роду </a:t>
            </a:r>
            <a:r>
              <a:rPr lang="ru-RU" sz="1400" dirty="0" err="1"/>
              <a:t>посередницьких</a:t>
            </a:r>
            <a:r>
              <a:rPr lang="ru-RU" sz="1400" dirty="0"/>
              <a:t> </a:t>
            </a:r>
            <a:r>
              <a:rPr lang="ru-RU" sz="1400" dirty="0" err="1"/>
              <a:t>підприємницьких</a:t>
            </a:r>
            <a:r>
              <a:rPr lang="ru-RU" sz="1400" dirty="0"/>
              <a:t> структур, </a:t>
            </a:r>
            <a:r>
              <a:rPr lang="ru-RU" sz="1400" dirty="0" err="1"/>
              <a:t>підпільному</a:t>
            </a:r>
            <a:r>
              <a:rPr lang="ru-RU" sz="1400" dirty="0"/>
              <a:t> </a:t>
            </a:r>
            <a:r>
              <a:rPr lang="ru-RU" sz="1400" dirty="0" err="1"/>
              <a:t>виготовленні</a:t>
            </a:r>
            <a:r>
              <a:rPr lang="ru-RU" sz="1400" dirty="0"/>
              <a:t> та </a:t>
            </a:r>
            <a:r>
              <a:rPr lang="ru-RU" sz="1400" dirty="0" err="1"/>
              <a:t>збуті</a:t>
            </a:r>
            <a:r>
              <a:rPr lang="ru-RU" sz="1400" dirty="0"/>
              <a:t> спиртово-</a:t>
            </a:r>
            <a:r>
              <a:rPr lang="ru-RU" sz="1400" dirty="0" err="1"/>
              <a:t>горілчаних</a:t>
            </a:r>
            <a:r>
              <a:rPr lang="ru-RU" sz="1400" dirty="0"/>
              <a:t> </a:t>
            </a:r>
            <a:r>
              <a:rPr lang="ru-RU" sz="1400" dirty="0" err="1"/>
              <a:t>виробів</a:t>
            </a:r>
            <a:r>
              <a:rPr lang="ru-RU" sz="1400" dirty="0"/>
              <a:t>, </a:t>
            </a:r>
            <a:r>
              <a:rPr lang="ru-RU" sz="1400" dirty="0" err="1"/>
              <a:t>наркобізнесі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.</a:t>
            </a:r>
            <a:endParaRPr lang="aa-ET" sz="1400" dirty="0"/>
          </a:p>
        </p:txBody>
      </p:sp>
    </p:spTree>
    <p:extLst>
      <p:ext uri="{BB962C8B-B14F-4D97-AF65-F5344CB8AC3E}">
        <p14:creationId xmlns:p14="http://schemas.microsoft.com/office/powerpoint/2010/main" val="2263608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4D38AE-C95D-4F6D-AB0A-07228C143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9050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Причини та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організованих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 </a:t>
            </a:r>
            <a:r>
              <a:rPr lang="ru-RU" dirty="0" err="1"/>
              <a:t>кримінальних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.</a:t>
            </a:r>
            <a:endParaRPr lang="aa-ET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C2F43A92-5033-48E5-AF95-08BC2D2AB4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92925" y="1159206"/>
            <a:ext cx="898298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aa-ET" dirty="0"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aa-ET" dirty="0"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aa-ET" b="1" dirty="0">
                <a:latin typeface="+mj-lt"/>
              </a:rPr>
              <a:t>Судова статистика свідчить, що серед усіх щорічно реєстрованих в Україні злочинів понад 30 % групові, тобто вчинені групами. </a:t>
            </a:r>
            <a:endParaRPr lang="en-US" altLang="aa-ET" b="1" dirty="0">
              <a:latin typeface="+mj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aa-ET" dirty="0">
              <a:latin typeface="+mj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aa-ET" dirty="0">
                <a:latin typeface="+mj-lt"/>
              </a:rPr>
              <a:t>Тільки в </a:t>
            </a:r>
            <a:r>
              <a:rPr lang="uk-UA" altLang="aa-ET" b="1" dirty="0">
                <a:latin typeface="+mj-lt"/>
              </a:rPr>
              <a:t>2001</a:t>
            </a:r>
            <a:r>
              <a:rPr lang="uk-UA" altLang="aa-ET" dirty="0">
                <a:latin typeface="+mj-lt"/>
              </a:rPr>
              <a:t> р. в Україні за вчинення злочинів групами засуджено 69301 особа або 42,6 % від загальної кількості засуджених; за вчинення злочинів організованими групами 953 особи або 1,4 % від кількості осіб, засуджених за вчинення групових злочинів.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aa-ET" dirty="0">
                <a:latin typeface="+mj-lt"/>
              </a:rPr>
              <a:t>Злочинні групи можуть розрізнятися за ступенем їх </a:t>
            </a:r>
            <a:endParaRPr lang="en-US" altLang="aa-ET" dirty="0">
              <a:latin typeface="+mj-lt"/>
            </a:endParaRPr>
          </a:p>
          <a:p>
            <a:pPr defTabSz="914400">
              <a:buClrTx/>
            </a:pPr>
            <a:r>
              <a:rPr lang="uk-UA" altLang="aa-ET" dirty="0">
                <a:latin typeface="+mj-lt"/>
              </a:rPr>
              <a:t>Організованості</a:t>
            </a:r>
            <a:endParaRPr lang="en-US" altLang="aa-ET" dirty="0">
              <a:latin typeface="+mj-lt"/>
            </a:endParaRPr>
          </a:p>
          <a:p>
            <a:pPr defTabSz="914400">
              <a:buClrTx/>
            </a:pPr>
            <a:r>
              <a:rPr lang="uk-UA" altLang="aa-ET" dirty="0">
                <a:latin typeface="+mj-lt"/>
              </a:rPr>
              <a:t>стійкості </a:t>
            </a:r>
            <a:endParaRPr lang="en-US" altLang="aa-ET" dirty="0">
              <a:latin typeface="+mj-lt"/>
            </a:endParaRPr>
          </a:p>
          <a:p>
            <a:pPr defTabSz="914400">
              <a:buClrTx/>
            </a:pPr>
            <a:r>
              <a:rPr lang="uk-UA" altLang="aa-ET" dirty="0">
                <a:latin typeface="+mj-lt"/>
              </a:rPr>
              <a:t>складності ієрархічної структури. </a:t>
            </a:r>
            <a:endParaRPr lang="en-US" altLang="aa-ET" dirty="0">
              <a:latin typeface="+mj-lt"/>
            </a:endParaRPr>
          </a:p>
          <a:p>
            <a:pPr defTabSz="914400">
              <a:buClrTx/>
            </a:pPr>
            <a:endParaRPr lang="en-US" altLang="aa-ET" dirty="0">
              <a:latin typeface="+mj-lt"/>
            </a:endParaRPr>
          </a:p>
          <a:p>
            <a:pPr marL="0" indent="0" algn="ctr" defTabSz="914400">
              <a:buClrTx/>
              <a:buNone/>
            </a:pPr>
            <a:r>
              <a:rPr lang="uk-UA" altLang="aa-ET" dirty="0">
                <a:latin typeface="+mj-lt"/>
              </a:rPr>
              <a:t>Найбільш небезпечними злочинними групами є організовані групи та злочинні організації, які є активним елементом організованої злочинної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204259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471EBD-BD9C-4959-8242-EEFA6858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1F1A17"/>
                </a:solidFill>
                <a:effectLst/>
              </a:rPr>
              <a:t>У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структурі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організованих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груп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можуть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бути особи,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які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здійснюють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функції</a:t>
            </a:r>
            <a:r>
              <a:rPr lang="ru-RU" b="0" i="0" dirty="0">
                <a:solidFill>
                  <a:srgbClr val="1F1A17"/>
                </a:solidFill>
                <a:effectLst/>
              </a:rPr>
              <a:t>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B2B56AC-8080-426F-BC37-118527702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лідера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; </a:t>
            </a:r>
            <a:endParaRPr lang="en-US" b="1" i="0" dirty="0">
              <a:solidFill>
                <a:srgbClr val="1F1A17"/>
              </a:solidFill>
              <a:effectLst/>
              <a:latin typeface="+mj-lt"/>
            </a:endParaRPr>
          </a:p>
          <a:p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ідеологічного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забезпечення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; </a:t>
            </a:r>
            <a:endParaRPr lang="en-US" b="1" i="0" dirty="0">
              <a:solidFill>
                <a:srgbClr val="1F1A17"/>
              </a:solidFill>
              <a:effectLst/>
              <a:latin typeface="+mj-lt"/>
            </a:endParaRPr>
          </a:p>
          <a:p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охорони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лідера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; </a:t>
            </a:r>
            <a:endParaRPr lang="en-US" b="1" i="0" dirty="0">
              <a:solidFill>
                <a:srgbClr val="1F1A17"/>
              </a:solidFill>
              <a:effectLst/>
              <a:latin typeface="+mj-lt"/>
            </a:endParaRPr>
          </a:p>
          <a:p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бойовиків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; </a:t>
            </a:r>
            <a:endParaRPr lang="en-US" b="1" i="0" dirty="0">
              <a:solidFill>
                <a:srgbClr val="1F1A17"/>
              </a:solidFill>
              <a:effectLst/>
              <a:latin typeface="+mj-lt"/>
            </a:endParaRPr>
          </a:p>
          <a:p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забезпечення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дисципліни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; </a:t>
            </a:r>
            <a:endParaRPr lang="en-US" b="1" i="0" dirty="0">
              <a:solidFill>
                <a:srgbClr val="1F1A17"/>
              </a:solidFill>
              <a:effectLst/>
              <a:latin typeface="+mj-lt"/>
            </a:endParaRPr>
          </a:p>
          <a:p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переслідування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осіб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,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які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намагаються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припинити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злочинну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діяльність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;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реалізації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викраденого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; </a:t>
            </a:r>
            <a:endParaRPr lang="en-US" b="1" i="0" dirty="0">
              <a:solidFill>
                <a:srgbClr val="1F1A17"/>
              </a:solidFill>
              <a:effectLst/>
              <a:latin typeface="+mj-lt"/>
            </a:endParaRPr>
          </a:p>
          <a:p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підтримання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зв</a:t>
            </a:r>
            <a:r>
              <a:rPr lang="en-US" b="1" dirty="0">
                <a:solidFill>
                  <a:srgbClr val="1F1A17"/>
                </a:solidFill>
                <a:latin typeface="+mj-lt"/>
              </a:rPr>
              <a:t>’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язків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із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корумпованими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представниками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1" i="0" dirty="0" err="1">
                <a:solidFill>
                  <a:srgbClr val="1F1A17"/>
                </a:solidFill>
                <a:effectLst/>
                <a:latin typeface="+mj-lt"/>
              </a:rPr>
              <a:t>владних</a:t>
            </a:r>
            <a:r>
              <a:rPr lang="ru-RU" b="1" i="0" dirty="0">
                <a:solidFill>
                  <a:srgbClr val="1F1A17"/>
                </a:solidFill>
                <a:effectLst/>
                <a:latin typeface="+mj-lt"/>
              </a:rPr>
              <a:t> структур.</a:t>
            </a:r>
            <a:endParaRPr lang="aa-ET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697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0A2D92-B5E0-4320-B091-C4D8A9DD3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07390"/>
            <a:ext cx="8911687" cy="1498862"/>
          </a:xfrm>
        </p:spPr>
        <p:txBody>
          <a:bodyPr>
            <a:normAutofit fontScale="90000"/>
          </a:bodyPr>
          <a:lstStyle/>
          <a:p>
            <a:r>
              <a:rPr lang="ru-RU" b="0" i="0" dirty="0" err="1">
                <a:solidFill>
                  <a:srgbClr val="1F1A17"/>
                </a:solidFill>
                <a:effectLst/>
              </a:rPr>
              <a:t>Організованими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злочинними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групами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можуть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вчинятися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різні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злочини</a:t>
            </a:r>
            <a:r>
              <a:rPr lang="ru-RU" b="0" i="0" dirty="0">
                <a:solidFill>
                  <a:srgbClr val="1F1A17"/>
                </a:solidFill>
                <a:effectLst/>
              </a:rPr>
              <a:t>.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Залежно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від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сфери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злочинної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діяльності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розрізняють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злочинні</a:t>
            </a:r>
            <a:r>
              <a:rPr lang="ru-RU" b="0" i="0" dirty="0">
                <a:solidFill>
                  <a:srgbClr val="1F1A17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</a:rPr>
              <a:t>групи</a:t>
            </a:r>
            <a:r>
              <a:rPr lang="ru-RU" b="0" i="0" dirty="0">
                <a:solidFill>
                  <a:srgbClr val="1F1A17"/>
                </a:solidFill>
                <a:effectLst/>
              </a:rPr>
              <a:t>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D425DF-30A2-4964-B36E-EA4F40533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667786"/>
            <a:ext cx="8915400" cy="3243436"/>
          </a:xfrm>
        </p:spPr>
        <p:txBody>
          <a:bodyPr/>
          <a:lstStyle/>
          <a:p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з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обмеженою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сферою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злочинної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діяльності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(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наприклад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шахрайство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з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фінансовими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ресурсами); </a:t>
            </a:r>
            <a:endParaRPr lang="en-US" b="0" i="0" dirty="0">
              <a:solidFill>
                <a:srgbClr val="1F1A17"/>
              </a:solidFill>
              <a:effectLst/>
              <a:latin typeface="+mj-lt"/>
            </a:endParaRPr>
          </a:p>
          <a:p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з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універсальною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злочинною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діяльністю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(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кілька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видів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злочинної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діяльності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пов</a:t>
            </a:r>
            <a:r>
              <a:rPr lang="en-US" b="0" i="0" dirty="0">
                <a:solidFill>
                  <a:srgbClr val="1F1A17"/>
                </a:solidFill>
                <a:effectLst/>
                <a:latin typeface="+mj-lt"/>
              </a:rPr>
              <a:t>’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язаних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поміж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собою). </a:t>
            </a:r>
            <a:endParaRPr lang="en-US" b="0" i="0" dirty="0">
              <a:solidFill>
                <a:srgbClr val="1F1A17"/>
              </a:solidFill>
              <a:effectLst/>
              <a:latin typeface="+mj-lt"/>
            </a:endParaRPr>
          </a:p>
          <a:p>
            <a:endParaRPr lang="en-US" dirty="0">
              <a:solidFill>
                <a:srgbClr val="1F1A17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Злочинні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групи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можуть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відрізнятися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вузькою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спеціалізацією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і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зосереджувати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свою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діяльність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на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якій-небудь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сфері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;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діяльність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інших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може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мати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розповсюдженість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у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кількох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галузях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характеризуватися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1F1A17"/>
                </a:solidFill>
                <a:effectLst/>
                <a:latin typeface="+mj-lt"/>
              </a:rPr>
              <a:t>універсальністю</a:t>
            </a:r>
            <a:r>
              <a:rPr lang="ru-RU" b="0" i="0" dirty="0">
                <a:solidFill>
                  <a:srgbClr val="1F1A17"/>
                </a:solidFill>
                <a:effectLst/>
                <a:latin typeface="+mj-lt"/>
              </a:rPr>
              <a:t>.</a:t>
            </a:r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793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00EB1B-BE97-4558-A9AF-242342B93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263951"/>
            <a:ext cx="9873775" cy="933253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err="1"/>
              <a:t>Спеціалізовані</a:t>
            </a:r>
            <a:r>
              <a:rPr lang="ru-RU" sz="1800" b="1" dirty="0"/>
              <a:t> </a:t>
            </a:r>
            <a:r>
              <a:rPr lang="ru-RU" sz="1800" b="1" dirty="0" err="1"/>
              <a:t>органи</a:t>
            </a:r>
            <a:r>
              <a:rPr lang="ru-RU" sz="1800" b="1" dirty="0"/>
              <a:t> і установи </a:t>
            </a:r>
            <a:r>
              <a:rPr lang="ru-RU" sz="1800" b="1" dirty="0" err="1"/>
              <a:t>із</a:t>
            </a:r>
            <a:r>
              <a:rPr lang="ru-RU" sz="1800" b="1" dirty="0"/>
              <a:t> </a:t>
            </a:r>
            <a:r>
              <a:rPr lang="ru-RU" sz="1800" b="1" dirty="0" err="1"/>
              <a:t>запобігання</a:t>
            </a:r>
            <a:r>
              <a:rPr lang="ru-RU" sz="1800" b="1" dirty="0"/>
              <a:t> та </a:t>
            </a:r>
            <a:r>
              <a:rPr lang="ru-RU" sz="1800" b="1" dirty="0" err="1"/>
              <a:t>попередження</a:t>
            </a:r>
            <a:r>
              <a:rPr lang="ru-RU" sz="1800" b="1" dirty="0"/>
              <a:t> </a:t>
            </a:r>
            <a:r>
              <a:rPr lang="ru-RU" sz="1800" b="1" dirty="0" err="1"/>
              <a:t>транснаціональній</a:t>
            </a:r>
            <a:r>
              <a:rPr lang="ru-RU" sz="1800" b="1" dirty="0"/>
              <a:t> </a:t>
            </a:r>
            <a:r>
              <a:rPr lang="ru-RU" sz="1800" b="1" dirty="0" err="1"/>
              <a:t>злочинності</a:t>
            </a:r>
            <a:r>
              <a:rPr lang="ru-RU" sz="1800" b="1" dirty="0"/>
              <a:t>. </a:t>
            </a:r>
            <a:r>
              <a:rPr lang="ru-RU" sz="1800" b="1" dirty="0" err="1"/>
              <a:t>Діяльність</a:t>
            </a:r>
            <a:r>
              <a:rPr lang="ru-RU" sz="1800" b="1" dirty="0"/>
              <a:t> </a:t>
            </a:r>
            <a:r>
              <a:rPr lang="ru-RU" sz="1800" b="1" dirty="0" err="1"/>
              <a:t>Європолу</a:t>
            </a:r>
            <a:r>
              <a:rPr lang="ru-RU" sz="1800" b="1" dirty="0"/>
              <a:t> у </a:t>
            </a:r>
            <a:r>
              <a:rPr lang="ru-RU" sz="1800" b="1" dirty="0" err="1"/>
              <a:t>протидії</a:t>
            </a:r>
            <a:r>
              <a:rPr lang="ru-RU" sz="1800" b="1" dirty="0"/>
              <a:t> </a:t>
            </a:r>
            <a:r>
              <a:rPr lang="ru-RU" sz="1800" b="1" dirty="0" err="1"/>
              <a:t>транснаціональній</a:t>
            </a:r>
            <a:r>
              <a:rPr lang="ru-RU" sz="1800" b="1" dirty="0"/>
              <a:t> </a:t>
            </a:r>
            <a:r>
              <a:rPr lang="ru-RU" sz="1800" b="1" dirty="0" err="1"/>
              <a:t>злочинності</a:t>
            </a:r>
            <a:r>
              <a:rPr lang="ru-RU" sz="1800" b="1" dirty="0"/>
              <a:t>. </a:t>
            </a:r>
            <a:r>
              <a:rPr lang="ru-RU" sz="1800" b="1" dirty="0" err="1"/>
              <a:t>Значення</a:t>
            </a:r>
            <a:r>
              <a:rPr lang="ru-RU" sz="1800" b="1" dirty="0"/>
              <a:t> </a:t>
            </a:r>
            <a:r>
              <a:rPr lang="ru-RU" sz="1800" b="1" dirty="0" err="1"/>
              <a:t>Євроюсту</a:t>
            </a:r>
            <a:r>
              <a:rPr lang="ru-RU" sz="1800" b="1" dirty="0"/>
              <a:t> у </a:t>
            </a:r>
            <a:r>
              <a:rPr lang="ru-RU" sz="1800" b="1" dirty="0" err="1"/>
              <a:t>протидії</a:t>
            </a:r>
            <a:r>
              <a:rPr lang="ru-RU" sz="1800" b="1" dirty="0"/>
              <a:t> </a:t>
            </a:r>
            <a:r>
              <a:rPr lang="ru-RU" sz="1800" b="1" dirty="0" err="1"/>
              <a:t>транснаціональній</a:t>
            </a:r>
            <a:r>
              <a:rPr lang="ru-RU" sz="1800" b="1" dirty="0"/>
              <a:t> </a:t>
            </a:r>
            <a:r>
              <a:rPr lang="ru-RU" sz="1800" b="1" dirty="0" err="1"/>
              <a:t>злочинності</a:t>
            </a:r>
            <a:r>
              <a:rPr lang="ru-RU" sz="1800" b="1" dirty="0"/>
              <a:t>. </a:t>
            </a:r>
            <a:r>
              <a:rPr lang="ru-RU" sz="1800" b="1" dirty="0" err="1"/>
              <a:t>Інші</a:t>
            </a:r>
            <a:r>
              <a:rPr lang="ru-RU" sz="1800" b="1" dirty="0"/>
              <a:t> </a:t>
            </a:r>
            <a:r>
              <a:rPr lang="ru-RU" sz="1800" b="1" dirty="0" err="1"/>
              <a:t>європейські</a:t>
            </a:r>
            <a:r>
              <a:rPr lang="ru-RU" sz="1800" b="1" dirty="0"/>
              <a:t> </a:t>
            </a:r>
            <a:r>
              <a:rPr lang="ru-RU" sz="1800" b="1" dirty="0" err="1"/>
              <a:t>наднаціональні</a:t>
            </a:r>
            <a:r>
              <a:rPr lang="ru-RU" sz="1800" b="1" dirty="0"/>
              <a:t> </a:t>
            </a:r>
            <a:r>
              <a:rPr lang="ru-RU" sz="1800" b="1" dirty="0" err="1"/>
              <a:t>правоохоронні</a:t>
            </a:r>
            <a:r>
              <a:rPr lang="ru-RU" sz="1800" b="1" dirty="0"/>
              <a:t> </a:t>
            </a:r>
            <a:r>
              <a:rPr lang="ru-RU" sz="1800" b="1" dirty="0" err="1"/>
              <a:t>органі</a:t>
            </a:r>
            <a:r>
              <a:rPr lang="ru-RU" sz="1800" b="1" dirty="0"/>
              <a:t>, </a:t>
            </a:r>
            <a:r>
              <a:rPr lang="ru-RU" sz="1800" b="1" dirty="0" err="1"/>
              <a:t>їх</a:t>
            </a:r>
            <a:r>
              <a:rPr lang="ru-RU" sz="1800" b="1" dirty="0"/>
              <a:t> </a:t>
            </a:r>
            <a:r>
              <a:rPr lang="ru-RU" sz="1800" b="1" dirty="0" err="1"/>
              <a:t>основні</a:t>
            </a:r>
            <a:r>
              <a:rPr lang="ru-RU" sz="1800" b="1" dirty="0"/>
              <a:t> </a:t>
            </a:r>
            <a:r>
              <a:rPr lang="ru-RU" sz="1800" b="1" dirty="0" err="1"/>
              <a:t>функції</a:t>
            </a:r>
            <a:endParaRPr lang="aa-ET" sz="1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BBCAE71-EA54-42E1-8CF8-25996085D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Frontex</a:t>
            </a:r>
            <a:r>
              <a:rPr lang="en-US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—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</a:rPr>
              <a:t>агентство 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</a:rPr>
              <a:t>Європейського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</a:rPr>
              <a:t> Союзу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яке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займається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охороною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зовнішніх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кордонів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агентство є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відповідальним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координацію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діяльності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національних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прикордонних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служб та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забезпечує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надійність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кордонів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</a:rPr>
              <a:t>країн-членів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</a:rPr>
              <a:t>ЄС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іншими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країнами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Штаб-квартира агентства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знаходиться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 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</a:rPr>
              <a:t>Варшаві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Frontex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був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заснований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відповідним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регламентом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</a:rPr>
              <a:t>Ради ЄС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Агентство почало справно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працювати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</a:rPr>
              <a:t>3 </a:t>
            </a:r>
            <a:r>
              <a:rPr lang="ru-RU" dirty="0" err="1">
                <a:solidFill>
                  <a:srgbClr val="0645AD"/>
                </a:solidFill>
                <a:latin typeface="Arial" panose="020B0604020202020204" pitchFamily="34" charset="0"/>
              </a:rPr>
              <a:t>жовтня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</a:rPr>
              <a:t>2005 року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та стало першим з агентств ЄС, яке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базується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одній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нових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країн-членів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ЄС з </a:t>
            </a:r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</a:rPr>
              <a:t>2004 року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47470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5650F9-3777-4451-B6FB-4A7A3D0E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3069" y="624110"/>
            <a:ext cx="9581544" cy="1509490"/>
          </a:xfrm>
        </p:spPr>
        <p:txBody>
          <a:bodyPr>
            <a:noAutofit/>
          </a:bodyPr>
          <a:lstStyle/>
          <a:p>
            <a:pPr algn="ctr"/>
            <a:r>
              <a:rPr lang="en-US" sz="1800" i="0" u="sng" dirty="0">
                <a:solidFill>
                  <a:srgbClr val="202122"/>
                </a:solidFill>
                <a:effectLst/>
              </a:rPr>
              <a:t>Frontex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сприяє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,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координує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 і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розвиває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управління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європейськими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 кордонами у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відповідності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 з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основним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 законом ЄС права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застосування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концепції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 Комплексного </a:t>
            </a:r>
            <a:r>
              <a:rPr lang="ru-RU" sz="1800" i="0" u="sng" dirty="0" err="1">
                <a:solidFill>
                  <a:srgbClr val="202122"/>
                </a:solidFill>
                <a:effectLst/>
              </a:rPr>
              <a:t>Управління</a:t>
            </a:r>
            <a:r>
              <a:rPr lang="ru-RU" sz="1800" i="0" u="sng" dirty="0">
                <a:solidFill>
                  <a:srgbClr val="202122"/>
                </a:solidFill>
                <a:effectLst/>
              </a:rPr>
              <a:t> Кордонами</a:t>
            </a:r>
            <a:r>
              <a:rPr lang="ru-RU" sz="1600" b="0" i="0" u="sng" dirty="0">
                <a:solidFill>
                  <a:srgbClr val="202122"/>
                </a:solidFill>
                <a:effectLst/>
              </a:rPr>
              <a:t>. </a:t>
            </a:r>
            <a:endParaRPr lang="aa-ET" sz="1600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307446-2A18-48D7-AB81-6E261BE75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3703"/>
            <a:ext cx="8915400" cy="4996205"/>
          </a:xfrm>
        </p:spPr>
        <p:txBody>
          <a:bodyPr>
            <a:normAutofit fontScale="5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Спільна</a:t>
            </a:r>
            <a:r>
              <a:rPr lang="ru-RU" sz="2200" b="1" i="1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діяльність</a:t>
            </a:r>
            <a:r>
              <a:rPr lang="ru-RU" sz="2200" b="1" i="0" dirty="0">
                <a:solidFill>
                  <a:srgbClr val="202122"/>
                </a:solidFill>
                <a:effectLst/>
                <a:latin typeface="+mj-lt"/>
              </a:rPr>
              <a:t> 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— 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+mj-lt"/>
              </a:rPr>
              <a:t>Frontex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планує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координує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реалізує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оцінює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спільні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операції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що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проводяться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з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різними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державами — членами,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їх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персоналом та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обладнанням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на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зовнішніх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кордонах (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морських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наземних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повітряних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).</a:t>
            </a:r>
          </a:p>
          <a:p>
            <a:pPr algn="l">
              <a:buFont typeface="+mj-lt"/>
              <a:buAutoNum type="arabicPeriod"/>
            </a:pP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Навчання</a:t>
            </a:r>
            <a:r>
              <a:rPr lang="ru-RU" sz="2200" b="1" i="0" dirty="0">
                <a:solidFill>
                  <a:srgbClr val="202122"/>
                </a:solidFill>
                <a:effectLst/>
                <a:latin typeface="+mj-lt"/>
              </a:rPr>
              <a:t> 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— 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+mj-lt"/>
              </a:rPr>
              <a:t>Frontex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відповідає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за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розробку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загальних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стандартів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навчання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спеціальних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інструментів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. Вони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включають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в себе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єдину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основну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навчальну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програму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яка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забезпечує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початковий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рівень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підготовки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обґрунтування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для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прикордонників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по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всій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території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Союзу,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середнього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та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високого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рівня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підготовки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для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більш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старших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офіцерів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Аналіз</a:t>
            </a:r>
            <a:r>
              <a:rPr lang="ru-RU" sz="2200" b="1" i="1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ризику</a:t>
            </a:r>
            <a:r>
              <a:rPr lang="ru-RU" sz="2200" b="1" i="0" dirty="0">
                <a:solidFill>
                  <a:srgbClr val="202122"/>
                </a:solidFill>
                <a:effectLst/>
                <a:latin typeface="+mj-lt"/>
              </a:rPr>
              <a:t> 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— 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+mj-lt"/>
              </a:rPr>
              <a:t>Frontex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аналізує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інформацію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про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поточну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ситуацію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на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зовнішніх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кордонах.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Ці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дані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збираються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з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пунктів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перетину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кордону та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інших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оперативних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джерел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інформації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також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з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інформаційних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джерел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держав —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членів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включаючи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засоби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масової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інформації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та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наукові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дослідження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Дослідження</a:t>
            </a:r>
            <a:r>
              <a:rPr lang="ru-RU" sz="2200" b="1" i="0" dirty="0">
                <a:solidFill>
                  <a:srgbClr val="202122"/>
                </a:solidFill>
                <a:effectLst/>
                <a:latin typeface="+mj-lt"/>
              </a:rPr>
              <a:t> 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— 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+mj-lt"/>
              </a:rPr>
              <a:t>Frontex 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служить платформою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об'єднання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європейського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прикордонного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контролю персоналу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наукових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досліджень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промисловості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щоб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подолати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розрив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між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технічним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прогресом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і потребами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органів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прикордонного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контролю.</a:t>
            </a:r>
          </a:p>
          <a:p>
            <a:pPr algn="l">
              <a:buFont typeface="+mj-lt"/>
              <a:buAutoNum type="arabicPeriod"/>
            </a:pP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Забезпечення</a:t>
            </a:r>
            <a:r>
              <a:rPr lang="ru-RU" sz="2200" b="1" i="1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швидкого</a:t>
            </a:r>
            <a:r>
              <a:rPr lang="ru-RU" sz="2200" b="1" i="1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реагування</a:t>
            </a:r>
            <a:r>
              <a:rPr lang="ru-RU" sz="2200" b="1" i="0" dirty="0">
                <a:solidFill>
                  <a:srgbClr val="202122"/>
                </a:solidFill>
                <a:effectLst/>
                <a:latin typeface="+mj-lt"/>
              </a:rPr>
              <a:t> 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— 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+mj-lt"/>
              </a:rPr>
              <a:t>Frontex 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створив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об'єднаний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ресурс у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вигляді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Європейської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Прикордонної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команди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(ЄПК)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обширну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базу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даних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доступного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обладнання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яка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об'єднує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фахівців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людських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технічних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ресурсів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на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всій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території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ЄС.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Ці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команди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знаходяться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в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повній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готовності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в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разі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кризової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ситуації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на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зовнішніх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кордонах.</a:t>
            </a:r>
          </a:p>
          <a:p>
            <a:pPr algn="l">
              <a:buFont typeface="+mj-lt"/>
              <a:buAutoNum type="arabicPeriod"/>
            </a:pP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Допомога</a:t>
            </a:r>
            <a:r>
              <a:rPr lang="ru-RU" sz="2200" b="1" i="1" dirty="0">
                <a:solidFill>
                  <a:srgbClr val="202122"/>
                </a:solidFill>
                <a:effectLst/>
                <a:latin typeface="+mj-lt"/>
              </a:rPr>
              <a:t> державам </a:t>
            </a:r>
            <a:r>
              <a:rPr lang="ru-RU" sz="2200" b="0" i="1" dirty="0">
                <a:solidFill>
                  <a:srgbClr val="202122"/>
                </a:solidFill>
                <a:effectLst/>
                <a:latin typeface="+mj-lt"/>
              </a:rPr>
              <a:t>— членам у </a:t>
            </a:r>
            <a:r>
              <a:rPr lang="ru-RU" sz="2200" b="0" i="1" dirty="0" err="1">
                <a:solidFill>
                  <a:srgbClr val="202122"/>
                </a:solidFill>
                <a:effectLst/>
                <a:latin typeface="+mj-lt"/>
              </a:rPr>
              <a:t>спільних</a:t>
            </a:r>
            <a:r>
              <a:rPr lang="ru-RU" sz="2200" b="0" i="1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1" dirty="0" err="1">
                <a:solidFill>
                  <a:srgbClr val="202122"/>
                </a:solidFill>
                <a:effectLst/>
                <a:latin typeface="+mj-lt"/>
              </a:rPr>
              <a:t>операціях</a:t>
            </a:r>
            <a:r>
              <a:rPr lang="ru-RU" sz="2200" b="0" i="1" dirty="0">
                <a:solidFill>
                  <a:srgbClr val="202122"/>
                </a:solidFill>
                <a:effectLst/>
                <a:latin typeface="+mj-lt"/>
              </a:rPr>
              <a:t> -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 коли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держави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 — члени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приймають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рішення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повернути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іноземних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громадян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які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незаконно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перебувають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на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чужій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території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та не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змогли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піти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добровільно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+mj-lt"/>
              </a:rPr>
              <a:t>Frontex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допомагає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їм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координуючи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свої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зусилля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для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забезпечення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максимальної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ефективності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рентабельності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також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забезпечення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що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повага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основних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прав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людської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гідності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репатріантів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підтримується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на кожному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етапі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Інформаційні</a:t>
            </a:r>
            <a:r>
              <a:rPr lang="ru-RU" sz="2200" b="1" i="1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системи</a:t>
            </a:r>
            <a:r>
              <a:rPr lang="ru-RU" sz="2200" b="1" i="1" dirty="0">
                <a:solidFill>
                  <a:srgbClr val="202122"/>
                </a:solidFill>
                <a:effectLst/>
                <a:latin typeface="+mj-lt"/>
              </a:rPr>
              <a:t> і </a:t>
            </a: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середовища</a:t>
            </a:r>
            <a:r>
              <a:rPr lang="ru-RU" sz="2200" b="1" i="1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обміну</a:t>
            </a:r>
            <a:r>
              <a:rPr lang="ru-RU" sz="2200" b="1" i="1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1" i="1" dirty="0" err="1">
                <a:solidFill>
                  <a:srgbClr val="202122"/>
                </a:solidFill>
                <a:effectLst/>
                <a:latin typeface="+mj-lt"/>
              </a:rPr>
              <a:t>інформацією</a:t>
            </a:r>
            <a:r>
              <a:rPr lang="ru-RU" sz="2200" b="1" i="0" dirty="0">
                <a:solidFill>
                  <a:srgbClr val="202122"/>
                </a:solidFill>
                <a:effectLst/>
                <a:latin typeface="+mj-lt"/>
              </a:rPr>
              <a:t> 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—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інформація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про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нові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ризики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поточне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положення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справ на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зовнішніх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кордонах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основі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аналізу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ризиків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і так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званої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"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ситуаційної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обізнаності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" для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органів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прикордонного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контролю в ЄС. 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+mj-lt"/>
              </a:rPr>
              <a:t>Frontex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розвиває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функціонування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інформаційних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систем,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що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дозволяють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обмін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такою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інформацією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, в тому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числі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інформаційних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і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координаційних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мереж,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створених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за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рішеннями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Європейської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системи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</a:t>
            </a:r>
            <a:r>
              <a:rPr lang="ru-RU" sz="2200" b="0" i="0" dirty="0" err="1">
                <a:solidFill>
                  <a:srgbClr val="202122"/>
                </a:solidFill>
                <a:effectLst/>
                <a:latin typeface="+mj-lt"/>
              </a:rPr>
              <a:t>спостереження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+mj-lt"/>
              </a:rPr>
              <a:t> за кордоном.</a:t>
            </a:r>
          </a:p>
          <a:p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333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BFF9BF-4A2E-4AF3-8C2D-FE6483775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Міжнародне</a:t>
            </a:r>
            <a:r>
              <a:rPr lang="ru-RU" dirty="0"/>
              <a:t> і </a:t>
            </a:r>
            <a:r>
              <a:rPr lang="ru-RU" dirty="0" err="1"/>
              <a:t>національне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організованою</a:t>
            </a:r>
            <a:r>
              <a:rPr lang="ru-RU" dirty="0"/>
              <a:t> </a:t>
            </a:r>
            <a:r>
              <a:rPr lang="ru-RU" dirty="0" err="1"/>
              <a:t>злочинністю</a:t>
            </a:r>
            <a:r>
              <a:rPr lang="ru-RU" dirty="0"/>
              <a:t>.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A1C4DC-67CC-4D83-B283-30A5DD649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100" b="1" i="0" u="none" strike="noStrike" dirty="0" err="1">
                <a:solidFill>
                  <a:srgbClr val="333333"/>
                </a:solidFill>
                <a:effectLst/>
                <a:latin typeface="+mj-lt"/>
              </a:rPr>
              <a:t>Стаття</a:t>
            </a:r>
            <a:r>
              <a:rPr lang="ru-RU" sz="1100" b="1" i="0" u="none" strike="noStrike" dirty="0">
                <a:solidFill>
                  <a:srgbClr val="333333"/>
                </a:solidFill>
                <a:effectLst/>
                <a:latin typeface="+mj-lt"/>
              </a:rPr>
              <a:t> 5.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 Система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органів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здійснюють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боротьбу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з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організованою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злочинністю</a:t>
            </a:r>
            <a:endParaRPr lang="ru-RU" sz="1100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just"/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1. Систему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державних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органів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здійснюють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боротьбу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з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організованою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злочинністю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становлять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:</a:t>
            </a:r>
          </a:p>
          <a:p>
            <a:pPr algn="just"/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а)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спеціально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створені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для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боротьби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з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організованою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злочинністю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державні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б)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державні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беруть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участь у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боротьбі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з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організованою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злочинністю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в межах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виконання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покладених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на них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інших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основних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функцій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  <a:p>
            <a:pPr algn="just"/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2. До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державних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органів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спеціально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створених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для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боротьби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з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організованою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злочинністю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, належать:</a:t>
            </a:r>
          </a:p>
          <a:p>
            <a:pPr algn="just"/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3. До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державних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органів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які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беруть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участь у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боротьбі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з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організованою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злочинністю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, належать:</a:t>
            </a:r>
          </a:p>
          <a:p>
            <a:pPr algn="just"/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а)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Національної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поліції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і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Служби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безпеки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б)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прокуратури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в)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доходів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і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зборів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Державної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прикордонної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служби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та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органи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державного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фінансового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контролю;</a:t>
            </a:r>
          </a:p>
          <a:p>
            <a:pPr algn="just"/>
            <a:r>
              <a:rPr lang="ru-RU" sz="1100" b="0" i="1" u="none" strike="noStrike" dirty="0">
                <a:solidFill>
                  <a:srgbClr val="333333"/>
                </a:solidFill>
                <a:effectLst/>
                <a:latin typeface="+mj-lt"/>
              </a:rPr>
              <a:t>{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е)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розвідувальний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орган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Міністерства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оборони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;</a:t>
            </a:r>
          </a:p>
          <a:p>
            <a:pPr algn="just"/>
            <a:r>
              <a:rPr lang="ru-RU" sz="1100" b="0" i="1" u="none" strike="noStrike" dirty="0">
                <a:solidFill>
                  <a:srgbClr val="333333"/>
                </a:solidFill>
                <a:effectLst/>
                <a:latin typeface="+mj-lt"/>
              </a:rPr>
              <a:t>{</a:t>
            </a:r>
            <a:r>
              <a:rPr lang="ru-RU" sz="1100" b="0" i="1" u="none" strike="noStrike" dirty="0" err="1">
                <a:solidFill>
                  <a:srgbClr val="333333"/>
                </a:solidFill>
                <a:effectLst/>
                <a:latin typeface="+mj-lt"/>
              </a:rPr>
              <a:t>Частину</a:t>
            </a:r>
            <a:r>
              <a:rPr lang="ru-RU" sz="1100" b="0" i="1" u="none" strike="noStrike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1" u="none" strike="noStrike" dirty="0" err="1">
                <a:solidFill>
                  <a:srgbClr val="333333"/>
                </a:solidFill>
                <a:effectLst/>
                <a:latin typeface="+mj-lt"/>
              </a:rPr>
              <a:t>третю</a:t>
            </a:r>
            <a:r>
              <a:rPr lang="ru-RU" sz="1100" b="0" i="1" u="none" strike="noStrike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1" u="none" strike="noStrike" dirty="0" err="1">
                <a:solidFill>
                  <a:srgbClr val="333333"/>
                </a:solidFill>
                <a:effectLst/>
                <a:latin typeface="+mj-lt"/>
              </a:rPr>
              <a:t>статті</a:t>
            </a:r>
            <a:r>
              <a:rPr lang="ru-RU" sz="1100" b="0" i="1" u="none" strike="noStrike" dirty="0">
                <a:solidFill>
                  <a:srgbClr val="333333"/>
                </a:solidFill>
                <a:effectLst/>
                <a:latin typeface="+mj-lt"/>
              </a:rPr>
              <a:t> 5 </a:t>
            </a:r>
            <a:r>
              <a:rPr lang="ru-RU" sz="1100" b="0" i="1" u="none" strike="noStrike" dirty="0" err="1">
                <a:solidFill>
                  <a:srgbClr val="333333"/>
                </a:solidFill>
                <a:effectLst/>
                <a:latin typeface="+mj-lt"/>
              </a:rPr>
              <a:t>доповнено</a:t>
            </a:r>
            <a:r>
              <a:rPr lang="ru-RU" sz="1100" b="0" i="1" u="none" strike="noStrike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1" u="none" strike="noStrike" dirty="0" err="1">
                <a:solidFill>
                  <a:srgbClr val="333333"/>
                </a:solidFill>
                <a:effectLst/>
                <a:latin typeface="+mj-lt"/>
              </a:rPr>
              <a:t>підпунктом</a:t>
            </a:r>
            <a:r>
              <a:rPr lang="ru-RU" sz="1100" b="0" i="1" u="none" strike="noStrike" dirty="0">
                <a:solidFill>
                  <a:srgbClr val="333333"/>
                </a:solidFill>
                <a:effectLst/>
                <a:latin typeface="+mj-lt"/>
              </a:rPr>
              <a:t> "ж" </a:t>
            </a:r>
            <a:r>
              <a:rPr lang="ru-RU" sz="1100" b="0" i="1" u="none" strike="noStrike" dirty="0" err="1">
                <a:solidFill>
                  <a:srgbClr val="333333"/>
                </a:solidFill>
                <a:effectLst/>
                <a:latin typeface="+mj-lt"/>
              </a:rPr>
              <a:t>згідно</a:t>
            </a:r>
            <a:r>
              <a:rPr lang="ru-RU" sz="1100" b="0" i="1" u="none" strike="noStrike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1" u="none" strike="noStrike" dirty="0" err="1">
                <a:solidFill>
                  <a:srgbClr val="333333"/>
                </a:solidFill>
                <a:effectLst/>
                <a:latin typeface="+mj-lt"/>
              </a:rPr>
              <a:t>із</a:t>
            </a:r>
            <a:r>
              <a:rPr lang="ru-RU" sz="1100" b="0" i="1" u="none" strike="noStrike" dirty="0">
                <a:solidFill>
                  <a:srgbClr val="333333"/>
                </a:solidFill>
                <a:effectLst/>
                <a:latin typeface="+mj-lt"/>
              </a:rPr>
              <a:t> Законом }</a:t>
            </a:r>
            <a:endParaRPr lang="ru-RU" sz="1100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just"/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з) Бюро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економічної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безпеки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ru-RU" sz="1100" b="0" i="0" dirty="0" err="1">
                <a:solidFill>
                  <a:srgbClr val="333333"/>
                </a:solidFill>
                <a:effectLst/>
                <a:latin typeface="+mj-lt"/>
              </a:rPr>
              <a:t>України</a:t>
            </a:r>
            <a:r>
              <a:rPr lang="ru-RU" sz="11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968984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585</Words>
  <Application>Microsoft Office PowerPoint</Application>
  <PresentationFormat>Широкоэкранный</PresentationFormat>
  <Paragraphs>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Легкий дым</vt:lpstr>
      <vt:lpstr>Тема 4 КРИМІНОЛОГІЧНА ХАРАКТЕРИСТИКА ТРАНСНАЦІОНАЛЬНОЇ ОРГАНІЗОВАНОЇ ЗЛОЧИННОСТІ</vt:lpstr>
      <vt:lpstr>План:</vt:lpstr>
      <vt:lpstr>Кримінологічна характеристика кримінальних правопорушень, вчинюваних учасниками організованих злочинних угруповань. </vt:lpstr>
      <vt:lpstr>Причини та умови вчинення учасниками організованих злочинних угруповань кримінальних правопорушень.</vt:lpstr>
      <vt:lpstr>У структурі організованих груп можуть бути особи, які здійснюють функції:</vt:lpstr>
      <vt:lpstr>Організованими злочинними групами можуть вчинятися різні злочини. Залежно від сфери злочинної діяльності розрізняють злочинні групи:</vt:lpstr>
      <vt:lpstr>Спеціалізовані органи і установи із запобігання та попередження транснаціональній злочинності. Діяльність Європолу у протидії транснаціональній злочинності. Значення Євроюсту у протидії транснаціональній злочинності. Інші європейські наднаціональні правоохоронні органі, їх основні функції</vt:lpstr>
      <vt:lpstr>Frontex сприяє, координує і розвиває управління європейськими кордонами у відповідності з основним законом ЄС права застосування концепції Комплексного Управління Кордонами. </vt:lpstr>
      <vt:lpstr>Міжнародне і національне законодавство у сфері боротьби з організованою злочинністю.</vt:lpstr>
      <vt:lpstr>Міжнародне співробітництво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КРИМІНОЛОГІЧНА ХАРАКТЕРИСТИКА ТРАНСНАЦІОНАЛЬНОЇ ОРГАНІЗОВАНОЇ ЗЛОЧИННОСТІ</dc:title>
  <dc:creator>izikatochka415@gmail.com</dc:creator>
  <cp:lastModifiedBy>user</cp:lastModifiedBy>
  <cp:revision>5</cp:revision>
  <dcterms:created xsi:type="dcterms:W3CDTF">2022-01-26T14:42:32Z</dcterms:created>
  <dcterms:modified xsi:type="dcterms:W3CDTF">2022-02-18T09:19:32Z</dcterms:modified>
</cp:coreProperties>
</file>