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sldIdLst>
    <p:sldId id="256" r:id="rId2"/>
    <p:sldId id="271" r:id="rId3"/>
    <p:sldId id="265" r:id="rId4"/>
    <p:sldId id="281" r:id="rId5"/>
    <p:sldId id="282" r:id="rId6"/>
    <p:sldId id="273" r:id="rId7"/>
    <p:sldId id="263" r:id="rId8"/>
    <p:sldId id="272" r:id="rId9"/>
    <p:sldId id="266" r:id="rId10"/>
    <p:sldId id="278" r:id="rId11"/>
    <p:sldId id="275" r:id="rId12"/>
    <p:sldId id="279" r:id="rId13"/>
    <p:sldId id="283" r:id="rId14"/>
    <p:sldId id="284" r:id="rId15"/>
    <p:sldId id="280" r:id="rId16"/>
    <p:sldId id="285" r:id="rId17"/>
    <p:sldId id="286" r:id="rId18"/>
    <p:sldId id="28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autoAdjust="0"/>
  </p:normalViewPr>
  <p:slideViewPr>
    <p:cSldViewPr snapToGrid="0">
      <p:cViewPr varScale="1">
        <p:scale>
          <a:sx n="115" d="100"/>
          <a:sy n="115" d="100"/>
        </p:scale>
        <p:origin x="132" y="12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8000"/>
            </a:lvl1pPr>
          </a:lstStyle>
          <a:p>
            <a:r>
              <a:rPr lang="ru-RU"/>
              <a:t>Образец заголовка</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63A1C593-65D0-4073-BCC9-577B9352EA97}" type="datetimeFigureOut">
              <a:rPr lang="en-US" smtClean="0"/>
              <a:t>6/4/2022</a:t>
            </a:fld>
            <a:endParaRPr lang="en-US" dirty="0"/>
          </a:p>
        </p:txBody>
      </p:sp>
      <p:sp>
        <p:nvSpPr>
          <p:cNvPr id="8" name="Slide Number Placeholder 7"/>
          <p:cNvSpPr>
            <a:spLocks noGrp="1"/>
          </p:cNvSpPr>
          <p:nvPr>
            <p:ph type="sldNum" sz="quarter" idx="11"/>
          </p:nvPr>
        </p:nvSpPr>
        <p:spPr/>
        <p:txBody>
          <a:bodyPr/>
          <a:lstStyle/>
          <a:p>
            <a:fld id="{9B618960-8005-486C-9A75-10CB2AAC16F9}"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6/4/2022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6/4/2022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3A1C593-65D0-4073-BCC9-577B9352EA97}" type="datetimeFigureOut">
              <a:rPr lang="en-US" smtClean="0"/>
              <a:t>6/4/2022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a:t>Образец заголовка</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3A1C593-65D0-4073-BCC9-577B9352EA97}" type="datetimeFigureOut">
              <a:rPr lang="en-US" smtClean="0"/>
              <a:t>6/4/2022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dirty="0"/>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3A1C593-65D0-4073-BCC9-577B9352EA97}" type="datetimeFigureOut">
              <a:rPr lang="en-US" smtClean="0"/>
              <a:t>6/4/2022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dirty="0"/>
          </a:p>
        </p:txBody>
      </p:sp>
      <p:sp>
        <p:nvSpPr>
          <p:cNvPr id="9" name="Content Placeholder 8"/>
          <p:cNvSpPr>
            <a:spLocks noGrp="1"/>
          </p:cNvSpPr>
          <p:nvPr>
            <p:ph sz="quarter" idx="13"/>
          </p:nvPr>
        </p:nvSpPr>
        <p:spPr>
          <a:xfrm>
            <a:off x="487680" y="1600200"/>
            <a:ext cx="5388864" cy="452628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7" name="Date Placeholder 6"/>
          <p:cNvSpPr>
            <a:spLocks noGrp="1"/>
          </p:cNvSpPr>
          <p:nvPr>
            <p:ph type="dt" sz="half" idx="10"/>
          </p:nvPr>
        </p:nvSpPr>
        <p:spPr/>
        <p:txBody>
          <a:bodyPr/>
          <a:lstStyle/>
          <a:p>
            <a:fld id="{63A1C593-65D0-4073-BCC9-577B9352EA97}" type="datetimeFigureOut">
              <a:rPr lang="en-US" smtClean="0"/>
              <a:t>6/4/2022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dirty="0"/>
          </a:p>
        </p:txBody>
      </p:sp>
      <p:sp>
        <p:nvSpPr>
          <p:cNvPr id="11" name="Content Placeholder 10"/>
          <p:cNvSpPr>
            <a:spLocks noGrp="1"/>
          </p:cNvSpPr>
          <p:nvPr>
            <p:ph sz="quarter" idx="13"/>
          </p:nvPr>
        </p:nvSpPr>
        <p:spPr>
          <a:xfrm>
            <a:off x="609600" y="2212848"/>
            <a:ext cx="5388864" cy="391363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3" name="Content Placeholder 12"/>
          <p:cNvSpPr>
            <a:spLocks noGrp="1"/>
          </p:cNvSpPr>
          <p:nvPr>
            <p:ph sz="quarter" idx="14"/>
          </p:nvPr>
        </p:nvSpPr>
        <p:spPr>
          <a:xfrm>
            <a:off x="6230112" y="2212849"/>
            <a:ext cx="5388864" cy="3913187"/>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3A1C593-65D0-4073-BCC9-577B9352EA97}" type="datetimeFigureOut">
              <a:rPr lang="en-US" smtClean="0"/>
              <a:t>6/4/2022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6/4/2022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a:t>Образец заголовка</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3A1C593-65D0-4073-BCC9-577B9352EA97}" type="datetimeFigureOut">
              <a:rPr lang="en-US" smtClean="0"/>
              <a:t>6/4/2022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ru-RU"/>
              <a:t>Образец заголовка</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a:t>Вставка рисунка</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3A1C593-65D0-4073-BCC9-577B9352EA97}" type="datetimeFigureOut">
              <a:rPr lang="en-US" smtClean="0"/>
              <a:t>6/4/2022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ru-RU"/>
              <a:t>Образец заголовка</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63A1C593-65D0-4073-BCC9-577B9352EA97}" type="datetimeFigureOut">
              <a:rPr lang="en-US" smtClean="0"/>
              <a:t>6/4/2022</a:t>
            </a:fld>
            <a:endParaRPr lang="en-US" dirty="0"/>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9B618960-8005-486C-9A75-10CB2AAC16F9}" type="slidenum">
              <a:rPr lang="en-US" smtClean="0"/>
              <a:t>‹#›</a:t>
            </a:fld>
            <a:endParaRPr lang="en-US" dirty="0"/>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zakon.rada.gov.ua/laws/show/1126-2020-%D1%80#Text"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244" y="1230284"/>
            <a:ext cx="10312400" cy="3672378"/>
          </a:xfrm>
        </p:spPr>
        <p:txBody>
          <a:bodyPr/>
          <a:lstStyle/>
          <a:p>
            <a:r>
              <a:rPr lang="ru-RU" sz="7000" b="1" dirty="0"/>
              <a:t>«Трасна</a:t>
            </a:r>
            <a:r>
              <a:rPr lang="uk-UA" sz="7000" b="1" dirty="0" err="1"/>
              <a:t>ціональна</a:t>
            </a:r>
            <a:r>
              <a:rPr lang="uk-UA" sz="7000" b="1" dirty="0"/>
              <a:t> і організована злочинність»</a:t>
            </a:r>
            <a:endParaRPr lang="en-US" sz="7000" b="1" dirty="0"/>
          </a:p>
        </p:txBody>
      </p:sp>
    </p:spTree>
    <p:extLst>
      <p:ext uri="{BB962C8B-B14F-4D97-AF65-F5344CB8AC3E}">
        <p14:creationId xmlns:p14="http://schemas.microsoft.com/office/powerpoint/2010/main" val="3072013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257695"/>
            <a:ext cx="10972800" cy="4838007"/>
          </a:xfrm>
        </p:spPr>
        <p:txBody>
          <a:bodyPr>
            <a:noAutofit/>
          </a:bodyPr>
          <a:lstStyle/>
          <a:p>
            <a:pPr marL="0" indent="0">
              <a:buNone/>
            </a:pPr>
            <a:r>
              <a:rPr lang="ru-RU" sz="1600" dirty="0">
                <a:solidFill>
                  <a:schemeClr val="tx1"/>
                </a:solidFill>
                <a:latin typeface="+mn-lt"/>
              </a:rPr>
              <a:t>До </a:t>
            </a:r>
            <a:r>
              <a:rPr lang="ru-RU" sz="1600" dirty="0" err="1">
                <a:solidFill>
                  <a:schemeClr val="tx1"/>
                </a:solidFill>
                <a:latin typeface="+mn-lt"/>
              </a:rPr>
              <a:t>державних</a:t>
            </a:r>
            <a:r>
              <a:rPr lang="ru-RU" sz="1600" dirty="0">
                <a:solidFill>
                  <a:schemeClr val="tx1"/>
                </a:solidFill>
                <a:latin typeface="+mn-lt"/>
              </a:rPr>
              <a:t> </a:t>
            </a:r>
            <a:r>
              <a:rPr lang="ru-RU" sz="1600" dirty="0" err="1">
                <a:solidFill>
                  <a:schemeClr val="tx1"/>
                </a:solidFill>
                <a:latin typeface="+mn-lt"/>
              </a:rPr>
              <a:t>органів</a:t>
            </a:r>
            <a:r>
              <a:rPr lang="ru-RU" sz="1600" dirty="0">
                <a:solidFill>
                  <a:schemeClr val="tx1"/>
                </a:solidFill>
                <a:latin typeface="+mn-lt"/>
              </a:rPr>
              <a:t>, </a:t>
            </a:r>
            <a:r>
              <a:rPr lang="ru-RU" sz="1600" b="1" dirty="0" err="1">
                <a:solidFill>
                  <a:schemeClr val="tx1"/>
                </a:solidFill>
                <a:latin typeface="+mn-lt"/>
              </a:rPr>
              <a:t>спеціально</a:t>
            </a:r>
            <a:r>
              <a:rPr lang="ru-RU" sz="1600" b="1" dirty="0">
                <a:solidFill>
                  <a:schemeClr val="tx1"/>
                </a:solidFill>
                <a:latin typeface="+mn-lt"/>
              </a:rPr>
              <a:t> </a:t>
            </a:r>
            <a:r>
              <a:rPr lang="ru-RU" sz="1600" b="1" dirty="0" err="1">
                <a:solidFill>
                  <a:schemeClr val="tx1"/>
                </a:solidFill>
                <a:latin typeface="+mn-lt"/>
              </a:rPr>
              <a:t>створених</a:t>
            </a:r>
            <a:r>
              <a:rPr lang="ru-RU" sz="1600" b="1" dirty="0">
                <a:solidFill>
                  <a:schemeClr val="tx1"/>
                </a:solidFill>
                <a:latin typeface="+mn-lt"/>
              </a:rPr>
              <a:t> </a:t>
            </a:r>
            <a:r>
              <a:rPr lang="ru-RU" sz="1600" dirty="0">
                <a:solidFill>
                  <a:schemeClr val="tx1"/>
                </a:solidFill>
                <a:latin typeface="+mn-lt"/>
              </a:rPr>
              <a:t>для </a:t>
            </a:r>
            <a:r>
              <a:rPr lang="ru-RU" sz="1600" dirty="0" err="1">
                <a:solidFill>
                  <a:schemeClr val="tx1"/>
                </a:solidFill>
                <a:latin typeface="+mn-lt"/>
              </a:rPr>
              <a:t>боротьби</a:t>
            </a:r>
            <a:r>
              <a:rPr lang="ru-RU" sz="1600" dirty="0">
                <a:solidFill>
                  <a:schemeClr val="tx1"/>
                </a:solidFill>
                <a:latin typeface="+mn-lt"/>
              </a:rPr>
              <a:t> з </a:t>
            </a:r>
            <a:r>
              <a:rPr lang="ru-RU" sz="1600" dirty="0" err="1">
                <a:solidFill>
                  <a:schemeClr val="tx1"/>
                </a:solidFill>
                <a:latin typeface="+mn-lt"/>
              </a:rPr>
              <a:t>організованою</a:t>
            </a:r>
            <a:r>
              <a:rPr lang="ru-RU" sz="1600" dirty="0">
                <a:solidFill>
                  <a:schemeClr val="tx1"/>
                </a:solidFill>
                <a:latin typeface="+mn-lt"/>
              </a:rPr>
              <a:t> </a:t>
            </a:r>
            <a:r>
              <a:rPr lang="ru-RU" sz="1600" dirty="0" err="1">
                <a:solidFill>
                  <a:schemeClr val="tx1"/>
                </a:solidFill>
                <a:latin typeface="+mn-lt"/>
              </a:rPr>
              <a:t>злочинністю</a:t>
            </a:r>
            <a:r>
              <a:rPr lang="ru-RU" sz="1600" dirty="0">
                <a:solidFill>
                  <a:schemeClr val="tx1"/>
                </a:solidFill>
                <a:latin typeface="+mn-lt"/>
              </a:rPr>
              <a:t>, належать:</a:t>
            </a:r>
          </a:p>
          <a:p>
            <a:pPr marL="0" indent="0">
              <a:buNone/>
            </a:pPr>
            <a:r>
              <a:rPr lang="ru-RU" sz="1600" dirty="0">
                <a:solidFill>
                  <a:schemeClr val="tx1"/>
                </a:solidFill>
                <a:latin typeface="+mn-lt"/>
              </a:rPr>
              <a:t>а) </a:t>
            </a:r>
            <a:r>
              <a:rPr lang="ru-RU" sz="1600" dirty="0" err="1">
                <a:solidFill>
                  <a:schemeClr val="tx1"/>
                </a:solidFill>
                <a:latin typeface="+mn-lt"/>
              </a:rPr>
              <a:t>Координаційний</a:t>
            </a:r>
            <a:r>
              <a:rPr lang="ru-RU" sz="1600" dirty="0">
                <a:solidFill>
                  <a:schemeClr val="tx1"/>
                </a:solidFill>
                <a:latin typeface="+mn-lt"/>
              </a:rPr>
              <a:t> </a:t>
            </a:r>
            <a:r>
              <a:rPr lang="ru-RU" sz="1600" dirty="0" err="1">
                <a:solidFill>
                  <a:schemeClr val="tx1"/>
                </a:solidFill>
                <a:latin typeface="+mn-lt"/>
              </a:rPr>
              <a:t>комітет</a:t>
            </a:r>
            <a:r>
              <a:rPr lang="ru-RU" sz="1600" dirty="0">
                <a:solidFill>
                  <a:schemeClr val="tx1"/>
                </a:solidFill>
                <a:latin typeface="+mn-lt"/>
              </a:rPr>
              <a:t> по </a:t>
            </a:r>
            <a:r>
              <a:rPr lang="ru-RU" sz="1600" dirty="0" err="1">
                <a:solidFill>
                  <a:schemeClr val="tx1"/>
                </a:solidFill>
                <a:latin typeface="+mn-lt"/>
              </a:rPr>
              <a:t>боротьбі</a:t>
            </a:r>
            <a:r>
              <a:rPr lang="ru-RU" sz="1600" dirty="0">
                <a:solidFill>
                  <a:schemeClr val="tx1"/>
                </a:solidFill>
                <a:latin typeface="+mn-lt"/>
              </a:rPr>
              <a:t> з </a:t>
            </a:r>
            <a:r>
              <a:rPr lang="ru-RU" sz="1600" dirty="0" err="1">
                <a:solidFill>
                  <a:schemeClr val="tx1"/>
                </a:solidFill>
                <a:latin typeface="+mn-lt"/>
              </a:rPr>
              <a:t>корупцією</a:t>
            </a:r>
            <a:r>
              <a:rPr lang="ru-RU" sz="1600" dirty="0">
                <a:solidFill>
                  <a:schemeClr val="tx1"/>
                </a:solidFill>
                <a:latin typeface="+mn-lt"/>
              </a:rPr>
              <a:t> і </a:t>
            </a:r>
            <a:r>
              <a:rPr lang="ru-RU" sz="1600" dirty="0" err="1">
                <a:solidFill>
                  <a:schemeClr val="tx1"/>
                </a:solidFill>
                <a:latin typeface="+mn-lt"/>
              </a:rPr>
              <a:t>організованою</a:t>
            </a:r>
            <a:r>
              <a:rPr lang="ru-RU" sz="1600" dirty="0">
                <a:solidFill>
                  <a:schemeClr val="tx1"/>
                </a:solidFill>
                <a:latin typeface="+mn-lt"/>
              </a:rPr>
              <a:t> </a:t>
            </a:r>
            <a:r>
              <a:rPr lang="ru-RU" sz="1600" dirty="0" err="1">
                <a:solidFill>
                  <a:schemeClr val="tx1"/>
                </a:solidFill>
                <a:latin typeface="+mn-lt"/>
              </a:rPr>
              <a:t>злочинністю</a:t>
            </a:r>
            <a:r>
              <a:rPr lang="ru-RU" sz="1600" dirty="0">
                <a:solidFill>
                  <a:schemeClr val="tx1"/>
                </a:solidFill>
                <a:latin typeface="+mn-lt"/>
              </a:rPr>
              <a:t> при </a:t>
            </a:r>
            <a:r>
              <a:rPr lang="ru-RU" sz="1600" dirty="0" err="1">
                <a:solidFill>
                  <a:schemeClr val="tx1"/>
                </a:solidFill>
                <a:latin typeface="+mn-lt"/>
              </a:rPr>
              <a:t>Президенті</a:t>
            </a:r>
            <a:r>
              <a:rPr lang="ru-RU" sz="1600" dirty="0">
                <a:solidFill>
                  <a:schemeClr val="tx1"/>
                </a:solidFill>
                <a:latin typeface="+mn-lt"/>
              </a:rPr>
              <a:t> </a:t>
            </a:r>
            <a:r>
              <a:rPr lang="ru-RU" sz="1600" dirty="0" err="1">
                <a:solidFill>
                  <a:schemeClr val="tx1"/>
                </a:solidFill>
                <a:latin typeface="+mn-lt"/>
              </a:rPr>
              <a:t>України</a:t>
            </a:r>
            <a:r>
              <a:rPr lang="ru-RU" sz="1600" dirty="0">
                <a:solidFill>
                  <a:schemeClr val="tx1"/>
                </a:solidFill>
                <a:latin typeface="+mn-lt"/>
              </a:rPr>
              <a:t>.</a:t>
            </a:r>
          </a:p>
          <a:p>
            <a:pPr marL="0" indent="0">
              <a:buNone/>
            </a:pPr>
            <a:r>
              <a:rPr lang="ru-RU" sz="1600" dirty="0">
                <a:solidFill>
                  <a:schemeClr val="tx1"/>
                </a:solidFill>
                <a:latin typeface="+mn-lt"/>
              </a:rPr>
              <a:t>В </a:t>
            </a:r>
            <a:r>
              <a:rPr lang="ru-RU" sz="1600" dirty="0" err="1">
                <a:solidFill>
                  <a:schemeClr val="tx1"/>
                </a:solidFill>
                <a:latin typeface="+mn-lt"/>
              </a:rPr>
              <a:t>разі</a:t>
            </a:r>
            <a:r>
              <a:rPr lang="ru-RU" sz="1600" dirty="0">
                <a:solidFill>
                  <a:schemeClr val="tx1"/>
                </a:solidFill>
                <a:latin typeface="+mn-lt"/>
              </a:rPr>
              <a:t> </a:t>
            </a:r>
            <a:r>
              <a:rPr lang="ru-RU" sz="1600" dirty="0" err="1">
                <a:solidFill>
                  <a:schemeClr val="tx1"/>
                </a:solidFill>
                <a:latin typeface="+mn-lt"/>
              </a:rPr>
              <a:t>необхідності</a:t>
            </a:r>
            <a:r>
              <a:rPr lang="ru-RU" sz="1600" dirty="0">
                <a:solidFill>
                  <a:schemeClr val="tx1"/>
                </a:solidFill>
                <a:latin typeface="+mn-lt"/>
              </a:rPr>
              <a:t> Верховною Радою </a:t>
            </a:r>
            <a:r>
              <a:rPr lang="ru-RU" sz="1600" dirty="0" err="1">
                <a:solidFill>
                  <a:schemeClr val="tx1"/>
                </a:solidFill>
                <a:latin typeface="+mn-lt"/>
              </a:rPr>
              <a:t>України</a:t>
            </a:r>
            <a:r>
              <a:rPr lang="ru-RU" sz="1600" dirty="0">
                <a:solidFill>
                  <a:schemeClr val="tx1"/>
                </a:solidFill>
                <a:latin typeface="+mn-lt"/>
              </a:rPr>
              <a:t> на </a:t>
            </a:r>
            <a:r>
              <a:rPr lang="ru-RU" sz="1600" dirty="0" err="1">
                <a:solidFill>
                  <a:schemeClr val="tx1"/>
                </a:solidFill>
                <a:latin typeface="+mn-lt"/>
              </a:rPr>
              <a:t>постійній</a:t>
            </a:r>
            <a:r>
              <a:rPr lang="ru-RU" sz="1600" dirty="0">
                <a:solidFill>
                  <a:schemeClr val="tx1"/>
                </a:solidFill>
                <a:latin typeface="+mn-lt"/>
              </a:rPr>
              <a:t> </a:t>
            </a:r>
            <a:r>
              <a:rPr lang="ru-RU" sz="1600" dirty="0" err="1">
                <a:solidFill>
                  <a:schemeClr val="tx1"/>
                </a:solidFill>
                <a:latin typeface="+mn-lt"/>
              </a:rPr>
              <a:t>або</a:t>
            </a:r>
            <a:r>
              <a:rPr lang="ru-RU" sz="1600" dirty="0">
                <a:solidFill>
                  <a:schemeClr val="tx1"/>
                </a:solidFill>
                <a:latin typeface="+mn-lt"/>
              </a:rPr>
              <a:t> </a:t>
            </a:r>
            <a:r>
              <a:rPr lang="ru-RU" sz="1600" dirty="0" err="1">
                <a:solidFill>
                  <a:schemeClr val="tx1"/>
                </a:solidFill>
                <a:latin typeface="+mn-lt"/>
              </a:rPr>
              <a:t>тимчасовій</a:t>
            </a:r>
            <a:r>
              <a:rPr lang="ru-RU" sz="1600" dirty="0">
                <a:solidFill>
                  <a:schemeClr val="tx1"/>
                </a:solidFill>
                <a:latin typeface="+mn-lt"/>
              </a:rPr>
              <a:t> </a:t>
            </a:r>
            <a:r>
              <a:rPr lang="ru-RU" sz="1600" dirty="0" err="1">
                <a:solidFill>
                  <a:schemeClr val="tx1"/>
                </a:solidFill>
                <a:latin typeface="+mn-lt"/>
              </a:rPr>
              <a:t>основі</a:t>
            </a:r>
            <a:r>
              <a:rPr lang="ru-RU" sz="1600" dirty="0">
                <a:solidFill>
                  <a:schemeClr val="tx1"/>
                </a:solidFill>
                <a:latin typeface="+mn-lt"/>
              </a:rPr>
              <a:t> </a:t>
            </a:r>
            <a:r>
              <a:rPr lang="ru-RU" sz="1600" dirty="0" err="1">
                <a:solidFill>
                  <a:schemeClr val="tx1"/>
                </a:solidFill>
                <a:latin typeface="+mn-lt"/>
              </a:rPr>
              <a:t>можуть</a:t>
            </a:r>
            <a:r>
              <a:rPr lang="ru-RU" sz="1600" dirty="0">
                <a:solidFill>
                  <a:schemeClr val="tx1"/>
                </a:solidFill>
                <a:latin typeface="+mn-lt"/>
              </a:rPr>
              <a:t> бути </a:t>
            </a:r>
            <a:r>
              <a:rPr lang="ru-RU" sz="1600" dirty="0" err="1">
                <a:solidFill>
                  <a:schemeClr val="tx1"/>
                </a:solidFill>
                <a:latin typeface="+mn-lt"/>
              </a:rPr>
              <a:t>створені</a:t>
            </a:r>
            <a:r>
              <a:rPr lang="ru-RU" sz="1600" dirty="0">
                <a:solidFill>
                  <a:schemeClr val="tx1"/>
                </a:solidFill>
                <a:latin typeface="+mn-lt"/>
              </a:rPr>
              <a:t> й </a:t>
            </a:r>
            <a:r>
              <a:rPr lang="ru-RU" sz="1600" dirty="0" err="1">
                <a:solidFill>
                  <a:schemeClr val="tx1"/>
                </a:solidFill>
                <a:latin typeface="+mn-lt"/>
              </a:rPr>
              <a:t>інші</a:t>
            </a:r>
            <a:r>
              <a:rPr lang="ru-RU" sz="1600" dirty="0">
                <a:solidFill>
                  <a:schemeClr val="tx1"/>
                </a:solidFill>
                <a:latin typeface="+mn-lt"/>
              </a:rPr>
              <a:t> </a:t>
            </a:r>
            <a:r>
              <a:rPr lang="ru-RU" sz="1600" dirty="0" err="1">
                <a:solidFill>
                  <a:schemeClr val="tx1"/>
                </a:solidFill>
                <a:latin typeface="+mn-lt"/>
              </a:rPr>
              <a:t>спеціальні</a:t>
            </a:r>
            <a:r>
              <a:rPr lang="ru-RU" sz="1600" dirty="0">
                <a:solidFill>
                  <a:schemeClr val="tx1"/>
                </a:solidFill>
                <a:latin typeface="+mn-lt"/>
              </a:rPr>
              <a:t> </a:t>
            </a:r>
            <a:r>
              <a:rPr lang="ru-RU" sz="1600" dirty="0" err="1">
                <a:solidFill>
                  <a:schemeClr val="tx1"/>
                </a:solidFill>
                <a:latin typeface="+mn-lt"/>
              </a:rPr>
              <a:t>органи</a:t>
            </a:r>
            <a:r>
              <a:rPr lang="ru-RU" sz="1600" dirty="0">
                <a:solidFill>
                  <a:schemeClr val="tx1"/>
                </a:solidFill>
                <a:latin typeface="+mn-lt"/>
              </a:rPr>
              <a:t> для </a:t>
            </a:r>
            <a:r>
              <a:rPr lang="ru-RU" sz="1600" dirty="0" err="1">
                <a:solidFill>
                  <a:schemeClr val="tx1"/>
                </a:solidFill>
                <a:latin typeface="+mn-lt"/>
              </a:rPr>
              <a:t>боротьби</a:t>
            </a:r>
            <a:r>
              <a:rPr lang="ru-RU" sz="1600" dirty="0">
                <a:solidFill>
                  <a:schemeClr val="tx1"/>
                </a:solidFill>
                <a:latin typeface="+mn-lt"/>
              </a:rPr>
              <a:t> з </a:t>
            </a:r>
            <a:r>
              <a:rPr lang="ru-RU" sz="1600" dirty="0" err="1">
                <a:solidFill>
                  <a:schemeClr val="tx1"/>
                </a:solidFill>
                <a:latin typeface="+mn-lt"/>
              </a:rPr>
              <a:t>організованою</a:t>
            </a:r>
            <a:r>
              <a:rPr lang="ru-RU" sz="1600" dirty="0">
                <a:solidFill>
                  <a:schemeClr val="tx1"/>
                </a:solidFill>
                <a:latin typeface="+mn-lt"/>
              </a:rPr>
              <a:t> </a:t>
            </a:r>
            <a:r>
              <a:rPr lang="ru-RU" sz="1600" dirty="0" err="1">
                <a:solidFill>
                  <a:schemeClr val="tx1"/>
                </a:solidFill>
                <a:latin typeface="+mn-lt"/>
              </a:rPr>
              <a:t>злочинністю</a:t>
            </a:r>
            <a:r>
              <a:rPr lang="ru-RU" sz="1600" dirty="0">
                <a:solidFill>
                  <a:schemeClr val="tx1"/>
                </a:solidFill>
                <a:latin typeface="+mn-lt"/>
              </a:rPr>
              <a:t>.</a:t>
            </a:r>
          </a:p>
          <a:p>
            <a:pPr marL="0" indent="0">
              <a:buNone/>
            </a:pPr>
            <a:endParaRPr lang="ru-RU" sz="1600" dirty="0">
              <a:solidFill>
                <a:schemeClr val="tx1"/>
              </a:solidFill>
              <a:latin typeface="+mn-lt"/>
            </a:endParaRPr>
          </a:p>
          <a:p>
            <a:pPr marL="0" indent="0">
              <a:buNone/>
            </a:pPr>
            <a:r>
              <a:rPr lang="ru-RU" sz="1600" dirty="0">
                <a:solidFill>
                  <a:schemeClr val="tx1"/>
                </a:solidFill>
                <a:latin typeface="+mn-lt"/>
              </a:rPr>
              <a:t>До </a:t>
            </a:r>
            <a:r>
              <a:rPr lang="ru-RU" sz="1600" dirty="0" err="1">
                <a:solidFill>
                  <a:schemeClr val="tx1"/>
                </a:solidFill>
                <a:latin typeface="+mn-lt"/>
              </a:rPr>
              <a:t>державних</a:t>
            </a:r>
            <a:r>
              <a:rPr lang="ru-RU" sz="1600" dirty="0">
                <a:solidFill>
                  <a:schemeClr val="tx1"/>
                </a:solidFill>
                <a:latin typeface="+mn-lt"/>
              </a:rPr>
              <a:t> </a:t>
            </a:r>
            <a:r>
              <a:rPr lang="ru-RU" sz="1600" dirty="0" err="1">
                <a:solidFill>
                  <a:schemeClr val="tx1"/>
                </a:solidFill>
                <a:latin typeface="+mn-lt"/>
              </a:rPr>
              <a:t>органів</a:t>
            </a:r>
            <a:r>
              <a:rPr lang="ru-RU" sz="1600" dirty="0">
                <a:solidFill>
                  <a:schemeClr val="tx1"/>
                </a:solidFill>
                <a:latin typeface="+mn-lt"/>
              </a:rPr>
              <a:t>, </a:t>
            </a:r>
            <a:r>
              <a:rPr lang="ru-RU" sz="1600" b="1" dirty="0" err="1">
                <a:solidFill>
                  <a:schemeClr val="tx1"/>
                </a:solidFill>
                <a:latin typeface="+mn-lt"/>
              </a:rPr>
              <a:t>які</a:t>
            </a:r>
            <a:r>
              <a:rPr lang="ru-RU" sz="1600" b="1" dirty="0">
                <a:solidFill>
                  <a:schemeClr val="tx1"/>
                </a:solidFill>
                <a:latin typeface="+mn-lt"/>
              </a:rPr>
              <a:t> </a:t>
            </a:r>
            <a:r>
              <a:rPr lang="ru-RU" sz="1600" b="1" dirty="0" err="1">
                <a:solidFill>
                  <a:schemeClr val="tx1"/>
                </a:solidFill>
                <a:latin typeface="+mn-lt"/>
              </a:rPr>
              <a:t>беруть</a:t>
            </a:r>
            <a:r>
              <a:rPr lang="ru-RU" sz="1600" b="1" dirty="0">
                <a:solidFill>
                  <a:schemeClr val="tx1"/>
                </a:solidFill>
                <a:latin typeface="+mn-lt"/>
              </a:rPr>
              <a:t> участь у </a:t>
            </a:r>
            <a:r>
              <a:rPr lang="ru-RU" sz="1600" b="1" dirty="0" err="1">
                <a:solidFill>
                  <a:schemeClr val="tx1"/>
                </a:solidFill>
                <a:latin typeface="+mn-lt"/>
              </a:rPr>
              <a:t>боротьбі</a:t>
            </a:r>
            <a:r>
              <a:rPr lang="ru-RU" sz="1600" b="1" dirty="0">
                <a:solidFill>
                  <a:schemeClr val="tx1"/>
                </a:solidFill>
                <a:latin typeface="+mn-lt"/>
              </a:rPr>
              <a:t> </a:t>
            </a:r>
            <a:r>
              <a:rPr lang="ru-RU" sz="1600" dirty="0">
                <a:solidFill>
                  <a:schemeClr val="tx1"/>
                </a:solidFill>
                <a:latin typeface="+mn-lt"/>
              </a:rPr>
              <a:t>з </a:t>
            </a:r>
            <a:r>
              <a:rPr lang="ru-RU" sz="1600" dirty="0" err="1">
                <a:solidFill>
                  <a:schemeClr val="tx1"/>
                </a:solidFill>
                <a:latin typeface="+mn-lt"/>
              </a:rPr>
              <a:t>організованою</a:t>
            </a:r>
            <a:r>
              <a:rPr lang="ru-RU" sz="1600" dirty="0">
                <a:solidFill>
                  <a:schemeClr val="tx1"/>
                </a:solidFill>
                <a:latin typeface="+mn-lt"/>
              </a:rPr>
              <a:t> </a:t>
            </a:r>
            <a:r>
              <a:rPr lang="ru-RU" sz="1600" dirty="0" err="1">
                <a:solidFill>
                  <a:schemeClr val="tx1"/>
                </a:solidFill>
                <a:latin typeface="+mn-lt"/>
              </a:rPr>
              <a:t>злочинністю</a:t>
            </a:r>
            <a:r>
              <a:rPr lang="ru-RU" sz="1600" dirty="0">
                <a:solidFill>
                  <a:schemeClr val="tx1"/>
                </a:solidFill>
                <a:latin typeface="+mn-lt"/>
              </a:rPr>
              <a:t>, належать:</a:t>
            </a:r>
          </a:p>
          <a:p>
            <a:pPr marL="0" indent="0">
              <a:buNone/>
            </a:pPr>
            <a:r>
              <a:rPr lang="ru-RU" sz="1600" dirty="0">
                <a:solidFill>
                  <a:schemeClr val="tx1"/>
                </a:solidFill>
                <a:latin typeface="+mn-lt"/>
              </a:rPr>
              <a:t>а) </a:t>
            </a:r>
            <a:r>
              <a:rPr lang="ru-RU" sz="1600" dirty="0" err="1">
                <a:solidFill>
                  <a:schemeClr val="tx1"/>
                </a:solidFill>
                <a:latin typeface="+mn-lt"/>
              </a:rPr>
              <a:t>органи</a:t>
            </a:r>
            <a:r>
              <a:rPr lang="ru-RU" sz="1600" dirty="0">
                <a:solidFill>
                  <a:schemeClr val="tx1"/>
                </a:solidFill>
                <a:latin typeface="+mn-lt"/>
              </a:rPr>
              <a:t> </a:t>
            </a:r>
            <a:r>
              <a:rPr lang="ru-RU" sz="1600" dirty="0" err="1">
                <a:solidFill>
                  <a:schemeClr val="tx1"/>
                </a:solidFill>
                <a:latin typeface="+mn-lt"/>
              </a:rPr>
              <a:t>Національної</a:t>
            </a:r>
            <a:r>
              <a:rPr lang="ru-RU" sz="1600" dirty="0">
                <a:solidFill>
                  <a:schemeClr val="tx1"/>
                </a:solidFill>
                <a:latin typeface="+mn-lt"/>
              </a:rPr>
              <a:t> </a:t>
            </a:r>
            <a:r>
              <a:rPr lang="ru-RU" sz="1600" dirty="0" err="1">
                <a:solidFill>
                  <a:schemeClr val="tx1"/>
                </a:solidFill>
                <a:latin typeface="+mn-lt"/>
              </a:rPr>
              <a:t>поліції</a:t>
            </a:r>
            <a:r>
              <a:rPr lang="ru-RU" sz="1600" dirty="0">
                <a:solidFill>
                  <a:schemeClr val="tx1"/>
                </a:solidFill>
                <a:latin typeface="+mn-lt"/>
              </a:rPr>
              <a:t> і </a:t>
            </a:r>
            <a:r>
              <a:rPr lang="ru-RU" sz="1600" dirty="0" err="1">
                <a:solidFill>
                  <a:schemeClr val="tx1"/>
                </a:solidFill>
                <a:latin typeface="+mn-lt"/>
              </a:rPr>
              <a:t>Служби</a:t>
            </a:r>
            <a:r>
              <a:rPr lang="ru-RU" sz="1600" dirty="0">
                <a:solidFill>
                  <a:schemeClr val="tx1"/>
                </a:solidFill>
                <a:latin typeface="+mn-lt"/>
              </a:rPr>
              <a:t> </a:t>
            </a:r>
            <a:r>
              <a:rPr lang="ru-RU" sz="1600" dirty="0" err="1">
                <a:solidFill>
                  <a:schemeClr val="tx1"/>
                </a:solidFill>
                <a:latin typeface="+mn-lt"/>
              </a:rPr>
              <a:t>безпеки</a:t>
            </a:r>
            <a:r>
              <a:rPr lang="ru-RU" sz="1600" dirty="0">
                <a:solidFill>
                  <a:schemeClr val="tx1"/>
                </a:solidFill>
                <a:latin typeface="+mn-lt"/>
              </a:rPr>
              <a:t> </a:t>
            </a:r>
            <a:r>
              <a:rPr lang="ru-RU" sz="1600" dirty="0" err="1">
                <a:solidFill>
                  <a:schemeClr val="tx1"/>
                </a:solidFill>
                <a:latin typeface="+mn-lt"/>
              </a:rPr>
              <a:t>України</a:t>
            </a:r>
            <a:r>
              <a:rPr lang="ru-RU" sz="1600" dirty="0">
                <a:solidFill>
                  <a:schemeClr val="tx1"/>
                </a:solidFill>
                <a:latin typeface="+mn-lt"/>
              </a:rPr>
              <a:t>;</a:t>
            </a:r>
          </a:p>
          <a:p>
            <a:pPr marL="0" indent="0">
              <a:buNone/>
            </a:pPr>
            <a:r>
              <a:rPr lang="ru-RU" sz="1600" dirty="0">
                <a:solidFill>
                  <a:schemeClr val="tx1"/>
                </a:solidFill>
                <a:latin typeface="+mn-lt"/>
              </a:rPr>
              <a:t>б) </a:t>
            </a:r>
            <a:r>
              <a:rPr lang="ru-RU" sz="1600" dirty="0" err="1">
                <a:solidFill>
                  <a:schemeClr val="tx1"/>
                </a:solidFill>
                <a:latin typeface="+mn-lt"/>
              </a:rPr>
              <a:t>органи</a:t>
            </a:r>
            <a:r>
              <a:rPr lang="ru-RU" sz="1600" dirty="0">
                <a:solidFill>
                  <a:schemeClr val="tx1"/>
                </a:solidFill>
                <a:latin typeface="+mn-lt"/>
              </a:rPr>
              <a:t> </a:t>
            </a:r>
            <a:r>
              <a:rPr lang="ru-RU" sz="1600" dirty="0" err="1">
                <a:solidFill>
                  <a:schemeClr val="tx1"/>
                </a:solidFill>
                <a:latin typeface="+mn-lt"/>
              </a:rPr>
              <a:t>прокуратури</a:t>
            </a:r>
            <a:r>
              <a:rPr lang="ru-RU" sz="1600" dirty="0">
                <a:solidFill>
                  <a:schemeClr val="tx1"/>
                </a:solidFill>
                <a:latin typeface="+mn-lt"/>
              </a:rPr>
              <a:t> </a:t>
            </a:r>
            <a:r>
              <a:rPr lang="ru-RU" sz="1600" dirty="0" err="1">
                <a:solidFill>
                  <a:schemeClr val="tx1"/>
                </a:solidFill>
                <a:latin typeface="+mn-lt"/>
              </a:rPr>
              <a:t>України</a:t>
            </a:r>
            <a:r>
              <a:rPr lang="ru-RU" sz="1600" dirty="0">
                <a:solidFill>
                  <a:schemeClr val="tx1"/>
                </a:solidFill>
                <a:latin typeface="+mn-lt"/>
              </a:rPr>
              <a:t>;</a:t>
            </a:r>
          </a:p>
          <a:p>
            <a:pPr marL="0" indent="0">
              <a:buNone/>
            </a:pPr>
            <a:r>
              <a:rPr lang="ru-RU" sz="1600" dirty="0">
                <a:solidFill>
                  <a:schemeClr val="tx1"/>
                </a:solidFill>
                <a:latin typeface="+mn-lt"/>
              </a:rPr>
              <a:t>в) </a:t>
            </a:r>
            <a:r>
              <a:rPr lang="ru-RU" sz="1600" dirty="0" err="1">
                <a:solidFill>
                  <a:schemeClr val="tx1"/>
                </a:solidFill>
                <a:latin typeface="+mn-lt"/>
              </a:rPr>
              <a:t>органи</a:t>
            </a:r>
            <a:r>
              <a:rPr lang="ru-RU" sz="1600" dirty="0">
                <a:solidFill>
                  <a:schemeClr val="tx1"/>
                </a:solidFill>
                <a:latin typeface="+mn-lt"/>
              </a:rPr>
              <a:t> </a:t>
            </a:r>
            <a:r>
              <a:rPr lang="ru-RU" sz="1600" dirty="0" err="1">
                <a:solidFill>
                  <a:schemeClr val="tx1"/>
                </a:solidFill>
                <a:latin typeface="+mn-lt"/>
              </a:rPr>
              <a:t>доходів</a:t>
            </a:r>
            <a:r>
              <a:rPr lang="ru-RU" sz="1600" dirty="0">
                <a:solidFill>
                  <a:schemeClr val="tx1"/>
                </a:solidFill>
                <a:latin typeface="+mn-lt"/>
              </a:rPr>
              <a:t> і </a:t>
            </a:r>
            <a:r>
              <a:rPr lang="ru-RU" sz="1600" dirty="0" err="1">
                <a:solidFill>
                  <a:schemeClr val="tx1"/>
                </a:solidFill>
                <a:latin typeface="+mn-lt"/>
              </a:rPr>
              <a:t>зборів</a:t>
            </a:r>
            <a:r>
              <a:rPr lang="ru-RU" sz="1600" dirty="0">
                <a:solidFill>
                  <a:schemeClr val="tx1"/>
                </a:solidFill>
                <a:latin typeface="+mn-lt"/>
              </a:rPr>
              <a:t>, </a:t>
            </a:r>
            <a:r>
              <a:rPr lang="ru-RU" sz="1600" dirty="0" err="1">
                <a:solidFill>
                  <a:schemeClr val="tx1"/>
                </a:solidFill>
                <a:latin typeface="+mn-lt"/>
              </a:rPr>
              <a:t>органи</a:t>
            </a:r>
            <a:r>
              <a:rPr lang="ru-RU" sz="1600" dirty="0">
                <a:solidFill>
                  <a:schemeClr val="tx1"/>
                </a:solidFill>
                <a:latin typeface="+mn-lt"/>
              </a:rPr>
              <a:t> </a:t>
            </a:r>
            <a:r>
              <a:rPr lang="ru-RU" sz="1600" dirty="0" err="1">
                <a:solidFill>
                  <a:schemeClr val="tx1"/>
                </a:solidFill>
                <a:latin typeface="+mn-lt"/>
              </a:rPr>
              <a:t>Державної</a:t>
            </a:r>
            <a:r>
              <a:rPr lang="ru-RU" sz="1600" dirty="0">
                <a:solidFill>
                  <a:schemeClr val="tx1"/>
                </a:solidFill>
                <a:latin typeface="+mn-lt"/>
              </a:rPr>
              <a:t> </a:t>
            </a:r>
            <a:r>
              <a:rPr lang="ru-RU" sz="1600" dirty="0" err="1">
                <a:solidFill>
                  <a:schemeClr val="tx1"/>
                </a:solidFill>
                <a:latin typeface="+mn-lt"/>
              </a:rPr>
              <a:t>прикордонної</a:t>
            </a:r>
            <a:r>
              <a:rPr lang="ru-RU" sz="1600" dirty="0">
                <a:solidFill>
                  <a:schemeClr val="tx1"/>
                </a:solidFill>
                <a:latin typeface="+mn-lt"/>
              </a:rPr>
              <a:t> </a:t>
            </a:r>
            <a:r>
              <a:rPr lang="ru-RU" sz="1600" dirty="0" err="1">
                <a:solidFill>
                  <a:schemeClr val="tx1"/>
                </a:solidFill>
                <a:latin typeface="+mn-lt"/>
              </a:rPr>
              <a:t>служби</a:t>
            </a:r>
            <a:r>
              <a:rPr lang="ru-RU" sz="1600" dirty="0">
                <a:solidFill>
                  <a:schemeClr val="tx1"/>
                </a:solidFill>
                <a:latin typeface="+mn-lt"/>
              </a:rPr>
              <a:t> </a:t>
            </a:r>
            <a:r>
              <a:rPr lang="ru-RU" sz="1600" dirty="0" err="1">
                <a:solidFill>
                  <a:schemeClr val="tx1"/>
                </a:solidFill>
                <a:latin typeface="+mn-lt"/>
              </a:rPr>
              <a:t>України</a:t>
            </a:r>
            <a:r>
              <a:rPr lang="ru-RU" sz="1600" dirty="0">
                <a:solidFill>
                  <a:schemeClr val="tx1"/>
                </a:solidFill>
                <a:latin typeface="+mn-lt"/>
              </a:rPr>
              <a:t> та </a:t>
            </a:r>
            <a:r>
              <a:rPr lang="ru-RU" sz="1600" dirty="0" err="1">
                <a:solidFill>
                  <a:schemeClr val="tx1"/>
                </a:solidFill>
                <a:latin typeface="+mn-lt"/>
              </a:rPr>
              <a:t>органи</a:t>
            </a:r>
            <a:r>
              <a:rPr lang="ru-RU" sz="1600" dirty="0">
                <a:solidFill>
                  <a:schemeClr val="tx1"/>
                </a:solidFill>
                <a:latin typeface="+mn-lt"/>
              </a:rPr>
              <a:t> державного </a:t>
            </a:r>
            <a:r>
              <a:rPr lang="ru-RU" sz="1600" dirty="0" err="1">
                <a:solidFill>
                  <a:schemeClr val="tx1"/>
                </a:solidFill>
                <a:latin typeface="+mn-lt"/>
              </a:rPr>
              <a:t>фінансового</a:t>
            </a:r>
            <a:r>
              <a:rPr lang="ru-RU" sz="1600" dirty="0">
                <a:solidFill>
                  <a:schemeClr val="tx1"/>
                </a:solidFill>
                <a:latin typeface="+mn-lt"/>
              </a:rPr>
              <a:t> контролю;</a:t>
            </a:r>
          </a:p>
          <a:p>
            <a:pPr marL="0" indent="0">
              <a:buNone/>
            </a:pPr>
            <a:r>
              <a:rPr lang="ru-RU" sz="1600" dirty="0">
                <a:solidFill>
                  <a:schemeClr val="tx1"/>
                </a:solidFill>
                <a:latin typeface="+mn-lt"/>
              </a:rPr>
              <a:t>д) </a:t>
            </a:r>
            <a:r>
              <a:rPr lang="ru-RU" sz="1600" dirty="0" err="1">
                <a:solidFill>
                  <a:schemeClr val="tx1"/>
                </a:solidFill>
                <a:latin typeface="+mn-lt"/>
              </a:rPr>
              <a:t>органи</a:t>
            </a:r>
            <a:r>
              <a:rPr lang="ru-RU" sz="1600" dirty="0">
                <a:solidFill>
                  <a:schemeClr val="tx1"/>
                </a:solidFill>
                <a:latin typeface="+mn-lt"/>
              </a:rPr>
              <a:t> і установи </a:t>
            </a:r>
            <a:r>
              <a:rPr lang="ru-RU" sz="1600" dirty="0" err="1">
                <a:solidFill>
                  <a:schemeClr val="tx1"/>
                </a:solidFill>
                <a:latin typeface="+mn-lt"/>
              </a:rPr>
              <a:t>виконання</a:t>
            </a:r>
            <a:r>
              <a:rPr lang="ru-RU" sz="1600" dirty="0">
                <a:solidFill>
                  <a:schemeClr val="tx1"/>
                </a:solidFill>
                <a:latin typeface="+mn-lt"/>
              </a:rPr>
              <a:t> </a:t>
            </a:r>
            <a:r>
              <a:rPr lang="ru-RU" sz="1600" dirty="0" err="1">
                <a:solidFill>
                  <a:schemeClr val="tx1"/>
                </a:solidFill>
                <a:latin typeface="+mn-lt"/>
              </a:rPr>
              <a:t>покарань</a:t>
            </a:r>
            <a:r>
              <a:rPr lang="ru-RU" sz="1600" dirty="0">
                <a:solidFill>
                  <a:schemeClr val="tx1"/>
                </a:solidFill>
                <a:latin typeface="+mn-lt"/>
              </a:rPr>
              <a:t> та </a:t>
            </a:r>
            <a:r>
              <a:rPr lang="ru-RU" sz="1600" dirty="0" err="1">
                <a:solidFill>
                  <a:schemeClr val="tx1"/>
                </a:solidFill>
                <a:latin typeface="+mn-lt"/>
              </a:rPr>
              <a:t>слідчі</a:t>
            </a:r>
            <a:r>
              <a:rPr lang="ru-RU" sz="1600" dirty="0">
                <a:solidFill>
                  <a:schemeClr val="tx1"/>
                </a:solidFill>
                <a:latin typeface="+mn-lt"/>
              </a:rPr>
              <a:t> </a:t>
            </a:r>
            <a:r>
              <a:rPr lang="ru-RU" sz="1600" dirty="0" err="1">
                <a:solidFill>
                  <a:schemeClr val="tx1"/>
                </a:solidFill>
                <a:latin typeface="+mn-lt"/>
              </a:rPr>
              <a:t>ізолятори</a:t>
            </a:r>
            <a:r>
              <a:rPr lang="ru-RU" sz="1600" dirty="0">
                <a:solidFill>
                  <a:schemeClr val="tx1"/>
                </a:solidFill>
                <a:latin typeface="+mn-lt"/>
              </a:rPr>
              <a:t>;</a:t>
            </a:r>
          </a:p>
          <a:p>
            <a:pPr marL="0" indent="0">
              <a:buNone/>
            </a:pPr>
            <a:r>
              <a:rPr lang="ru-RU" sz="1600" dirty="0">
                <a:solidFill>
                  <a:schemeClr val="tx1"/>
                </a:solidFill>
                <a:latin typeface="+mn-lt"/>
              </a:rPr>
              <a:t>е) </a:t>
            </a:r>
            <a:r>
              <a:rPr lang="ru-RU" sz="1600" dirty="0" err="1">
                <a:solidFill>
                  <a:schemeClr val="tx1"/>
                </a:solidFill>
                <a:latin typeface="+mn-lt"/>
              </a:rPr>
              <a:t>розвідувальний</a:t>
            </a:r>
            <a:r>
              <a:rPr lang="ru-RU" sz="1600" dirty="0">
                <a:solidFill>
                  <a:schemeClr val="tx1"/>
                </a:solidFill>
                <a:latin typeface="+mn-lt"/>
              </a:rPr>
              <a:t> орган </a:t>
            </a:r>
            <a:r>
              <a:rPr lang="ru-RU" sz="1600" dirty="0" err="1">
                <a:solidFill>
                  <a:schemeClr val="tx1"/>
                </a:solidFill>
                <a:latin typeface="+mn-lt"/>
              </a:rPr>
              <a:t>Міністерства</a:t>
            </a:r>
            <a:r>
              <a:rPr lang="ru-RU" sz="1600" dirty="0">
                <a:solidFill>
                  <a:schemeClr val="tx1"/>
                </a:solidFill>
                <a:latin typeface="+mn-lt"/>
              </a:rPr>
              <a:t> оборони </a:t>
            </a:r>
            <a:r>
              <a:rPr lang="ru-RU" sz="1600" dirty="0" err="1">
                <a:solidFill>
                  <a:schemeClr val="tx1"/>
                </a:solidFill>
                <a:latin typeface="+mn-lt"/>
              </a:rPr>
              <a:t>України</a:t>
            </a:r>
            <a:r>
              <a:rPr lang="ru-RU" sz="1600" dirty="0">
                <a:solidFill>
                  <a:schemeClr val="tx1"/>
                </a:solidFill>
                <a:latin typeface="+mn-lt"/>
              </a:rPr>
              <a:t>;</a:t>
            </a:r>
          </a:p>
          <a:p>
            <a:pPr marL="0" indent="0">
              <a:buNone/>
            </a:pPr>
            <a:r>
              <a:rPr lang="ru-RU" sz="1600" dirty="0">
                <a:solidFill>
                  <a:schemeClr val="tx1"/>
                </a:solidFill>
                <a:latin typeface="+mn-lt"/>
              </a:rPr>
              <a:t>є) Служба </a:t>
            </a:r>
            <a:r>
              <a:rPr lang="ru-RU" sz="1600" dirty="0" err="1">
                <a:solidFill>
                  <a:schemeClr val="tx1"/>
                </a:solidFill>
                <a:latin typeface="+mn-lt"/>
              </a:rPr>
              <a:t>зовнішньої</a:t>
            </a:r>
            <a:r>
              <a:rPr lang="ru-RU" sz="1600" dirty="0">
                <a:solidFill>
                  <a:schemeClr val="tx1"/>
                </a:solidFill>
                <a:latin typeface="+mn-lt"/>
              </a:rPr>
              <a:t> </a:t>
            </a:r>
            <a:r>
              <a:rPr lang="ru-RU" sz="1600" dirty="0" err="1">
                <a:solidFill>
                  <a:schemeClr val="tx1"/>
                </a:solidFill>
                <a:latin typeface="+mn-lt"/>
              </a:rPr>
              <a:t>розвідки</a:t>
            </a:r>
            <a:r>
              <a:rPr lang="ru-RU" sz="1600" dirty="0">
                <a:solidFill>
                  <a:schemeClr val="tx1"/>
                </a:solidFill>
                <a:latin typeface="+mn-lt"/>
              </a:rPr>
              <a:t> </a:t>
            </a:r>
            <a:r>
              <a:rPr lang="ru-RU" sz="1600" dirty="0" err="1">
                <a:solidFill>
                  <a:schemeClr val="tx1"/>
                </a:solidFill>
                <a:latin typeface="+mn-lt"/>
              </a:rPr>
              <a:t>України</a:t>
            </a:r>
            <a:r>
              <a:rPr lang="ru-RU" sz="1600" dirty="0">
                <a:solidFill>
                  <a:schemeClr val="tx1"/>
                </a:solidFill>
                <a:latin typeface="+mn-lt"/>
              </a:rPr>
              <a:t>;</a:t>
            </a:r>
          </a:p>
          <a:p>
            <a:pPr marL="0" indent="0">
              <a:buNone/>
            </a:pPr>
            <a:r>
              <a:rPr lang="ru-RU" sz="1600" dirty="0">
                <a:solidFill>
                  <a:schemeClr val="tx1"/>
                </a:solidFill>
                <a:latin typeface="+mn-lt"/>
              </a:rPr>
              <a:t>ж) </a:t>
            </a:r>
            <a:r>
              <a:rPr lang="ru-RU" sz="1600" dirty="0" err="1">
                <a:solidFill>
                  <a:schemeClr val="tx1"/>
                </a:solidFill>
                <a:latin typeface="+mn-lt"/>
              </a:rPr>
              <a:t>Національне</a:t>
            </a:r>
            <a:r>
              <a:rPr lang="ru-RU" sz="1600" dirty="0">
                <a:solidFill>
                  <a:schemeClr val="tx1"/>
                </a:solidFill>
                <a:latin typeface="+mn-lt"/>
              </a:rPr>
              <a:t> </a:t>
            </a:r>
            <a:r>
              <a:rPr lang="ru-RU" sz="1600" dirty="0" err="1">
                <a:solidFill>
                  <a:schemeClr val="tx1"/>
                </a:solidFill>
                <a:latin typeface="+mn-lt"/>
              </a:rPr>
              <a:t>антикорупційне</a:t>
            </a:r>
            <a:r>
              <a:rPr lang="ru-RU" sz="1600" dirty="0">
                <a:solidFill>
                  <a:schemeClr val="tx1"/>
                </a:solidFill>
                <a:latin typeface="+mn-lt"/>
              </a:rPr>
              <a:t> бюро </a:t>
            </a:r>
            <a:r>
              <a:rPr lang="ru-RU" sz="1600" dirty="0" err="1">
                <a:solidFill>
                  <a:schemeClr val="tx1"/>
                </a:solidFill>
                <a:latin typeface="+mn-lt"/>
              </a:rPr>
              <a:t>України</a:t>
            </a:r>
            <a:r>
              <a:rPr lang="ru-RU" sz="1600" dirty="0">
                <a:solidFill>
                  <a:schemeClr val="tx1"/>
                </a:solidFill>
                <a:latin typeface="+mn-lt"/>
              </a:rPr>
              <a:t>;</a:t>
            </a:r>
          </a:p>
          <a:p>
            <a:pPr marL="0" indent="0">
              <a:buNone/>
            </a:pPr>
            <a:r>
              <a:rPr lang="ru-RU" sz="1600" dirty="0">
                <a:solidFill>
                  <a:schemeClr val="tx1"/>
                </a:solidFill>
                <a:latin typeface="+mn-lt"/>
              </a:rPr>
              <a:t>з) Бюро </a:t>
            </a:r>
            <a:r>
              <a:rPr lang="ru-RU" sz="1600" dirty="0" err="1">
                <a:solidFill>
                  <a:schemeClr val="tx1"/>
                </a:solidFill>
                <a:latin typeface="+mn-lt"/>
              </a:rPr>
              <a:t>економічної</a:t>
            </a:r>
            <a:r>
              <a:rPr lang="ru-RU" sz="1600" dirty="0">
                <a:solidFill>
                  <a:schemeClr val="tx1"/>
                </a:solidFill>
                <a:latin typeface="+mn-lt"/>
              </a:rPr>
              <a:t> </a:t>
            </a:r>
            <a:r>
              <a:rPr lang="ru-RU" sz="1600" dirty="0" err="1">
                <a:solidFill>
                  <a:schemeClr val="tx1"/>
                </a:solidFill>
                <a:latin typeface="+mn-lt"/>
              </a:rPr>
              <a:t>безпеки</a:t>
            </a:r>
            <a:r>
              <a:rPr lang="ru-RU" sz="1600" dirty="0">
                <a:solidFill>
                  <a:schemeClr val="tx1"/>
                </a:solidFill>
                <a:latin typeface="+mn-lt"/>
              </a:rPr>
              <a:t> </a:t>
            </a:r>
            <a:r>
              <a:rPr lang="ru-RU" sz="1600" dirty="0" err="1">
                <a:solidFill>
                  <a:schemeClr val="tx1"/>
                </a:solidFill>
                <a:latin typeface="+mn-lt"/>
              </a:rPr>
              <a:t>України</a:t>
            </a:r>
            <a:r>
              <a:rPr lang="ru-RU" sz="1600" dirty="0">
                <a:solidFill>
                  <a:schemeClr val="tx1"/>
                </a:solidFill>
                <a:latin typeface="+mn-lt"/>
              </a:rPr>
              <a:t>.</a:t>
            </a:r>
          </a:p>
          <a:p>
            <a:pPr marL="0" indent="0">
              <a:buNone/>
            </a:pPr>
            <a:endParaRPr lang="ru-RU" sz="1600" dirty="0">
              <a:solidFill>
                <a:schemeClr val="tx1"/>
              </a:solidFill>
              <a:latin typeface="+mn-lt"/>
            </a:endParaRPr>
          </a:p>
          <a:p>
            <a:pPr marL="0" indent="0">
              <a:buNone/>
            </a:pPr>
            <a:endParaRPr lang="uk-UA" sz="1600" dirty="0">
              <a:solidFill>
                <a:schemeClr val="tx1"/>
              </a:solidFill>
              <a:latin typeface="+mn-lt"/>
            </a:endParaRPr>
          </a:p>
        </p:txBody>
      </p:sp>
    </p:spTree>
    <p:extLst>
      <p:ext uri="{BB962C8B-B14F-4D97-AF65-F5344CB8AC3E}">
        <p14:creationId xmlns:p14="http://schemas.microsoft.com/office/powerpoint/2010/main" val="2464231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3520" y="133004"/>
            <a:ext cx="11744960" cy="939338"/>
          </a:xfrm>
        </p:spPr>
        <p:txBody>
          <a:bodyPr/>
          <a:lstStyle/>
          <a:p>
            <a:pPr>
              <a:lnSpc>
                <a:spcPct val="100000"/>
              </a:lnSpc>
            </a:pPr>
            <a:r>
              <a:rPr lang="ru-RU" sz="3000" dirty="0" err="1"/>
              <a:t>Основними</a:t>
            </a:r>
            <a:r>
              <a:rPr lang="ru-RU" sz="3000" dirty="0"/>
              <a:t> </a:t>
            </a:r>
            <a:r>
              <a:rPr lang="ru-RU" sz="3000" dirty="0" err="1"/>
              <a:t>напрямами</a:t>
            </a:r>
            <a:r>
              <a:rPr lang="ru-RU" sz="3000" dirty="0"/>
              <a:t> </a:t>
            </a:r>
            <a:r>
              <a:rPr lang="ru-RU" sz="3000" dirty="0" err="1"/>
              <a:t>боротьби</a:t>
            </a:r>
            <a:r>
              <a:rPr lang="ru-RU" sz="3000" dirty="0"/>
              <a:t> з </a:t>
            </a:r>
            <a:br>
              <a:rPr lang="ru-RU" sz="3000" dirty="0"/>
            </a:br>
            <a:r>
              <a:rPr lang="ru-RU" sz="3000" dirty="0" err="1"/>
              <a:t>організованою</a:t>
            </a:r>
            <a:r>
              <a:rPr lang="ru-RU" sz="3000" dirty="0"/>
              <a:t> </a:t>
            </a:r>
            <a:r>
              <a:rPr lang="ru-RU" sz="3000" dirty="0" err="1"/>
              <a:t>злочинністю</a:t>
            </a:r>
            <a:r>
              <a:rPr lang="ru-RU" sz="3000" dirty="0"/>
              <a:t> є:</a:t>
            </a:r>
          </a:p>
        </p:txBody>
      </p:sp>
      <p:sp>
        <p:nvSpPr>
          <p:cNvPr id="3" name="Объект 2"/>
          <p:cNvSpPr>
            <a:spLocks noGrp="1"/>
          </p:cNvSpPr>
          <p:nvPr>
            <p:ph idx="1"/>
          </p:nvPr>
        </p:nvSpPr>
        <p:spPr>
          <a:xfrm>
            <a:off x="435033" y="1227226"/>
            <a:ext cx="10972800" cy="5082133"/>
          </a:xfrm>
        </p:spPr>
        <p:txBody>
          <a:bodyPr>
            <a:noAutofit/>
          </a:bodyPr>
          <a:lstStyle/>
          <a:p>
            <a:r>
              <a:rPr lang="uk-UA" sz="1700" dirty="0">
                <a:solidFill>
                  <a:schemeClr val="tx1"/>
                </a:solidFill>
                <a:latin typeface="+mn-lt"/>
              </a:rPr>
              <a:t>створення правової основи, організаційних, матеріально-технічних та інших умов для ефективної боротьби з організованою злочинністю, організація міжнародного співробітництва у цій сфері;</a:t>
            </a:r>
          </a:p>
          <a:p>
            <a:r>
              <a:rPr lang="uk-UA" sz="1700" dirty="0">
                <a:solidFill>
                  <a:schemeClr val="tx1"/>
                </a:solidFill>
                <a:latin typeface="+mn-lt"/>
              </a:rPr>
              <a:t>виявлення та усунення або нейтралізація негативних соціальних процесів і явищ, що породжують організовану злочинність та сприяють їй;</a:t>
            </a:r>
          </a:p>
          <a:p>
            <a:r>
              <a:rPr lang="uk-UA" sz="1700" dirty="0">
                <a:solidFill>
                  <a:schemeClr val="tx1"/>
                </a:solidFill>
                <a:latin typeface="+mn-lt"/>
              </a:rPr>
              <a:t>запобігання нанесенню шкоди людині, суспільству, державі;</a:t>
            </a:r>
          </a:p>
          <a:p>
            <a:r>
              <a:rPr lang="uk-UA" sz="1700" dirty="0">
                <a:solidFill>
                  <a:schemeClr val="tx1"/>
                </a:solidFill>
                <a:latin typeface="+mn-lt"/>
              </a:rPr>
              <a:t>запобігання виникненню організованих злочинних угруповань;</a:t>
            </a:r>
          </a:p>
          <a:p>
            <a:r>
              <a:rPr lang="uk-UA" sz="1700" dirty="0">
                <a:solidFill>
                  <a:schemeClr val="tx1"/>
                </a:solidFill>
                <a:latin typeface="+mn-lt"/>
              </a:rPr>
              <a:t>виявлення, розслідування, припинення і запобігання правопорушенням, вчинюваним учасниками організованих злочинних угруповань, притягнення винних до відповідальності;</a:t>
            </a:r>
          </a:p>
          <a:p>
            <a:r>
              <a:rPr lang="uk-UA" sz="1700" dirty="0">
                <a:solidFill>
                  <a:schemeClr val="tx1"/>
                </a:solidFill>
                <a:latin typeface="+mn-lt"/>
              </a:rPr>
              <a:t>забезпечення відшкодування шкоди фізичним та юридичним особам, державі;</a:t>
            </a:r>
          </a:p>
          <a:p>
            <a:r>
              <a:rPr lang="uk-UA" sz="1700" dirty="0">
                <a:solidFill>
                  <a:schemeClr val="tx1"/>
                </a:solidFill>
                <a:latin typeface="+mn-lt"/>
              </a:rPr>
              <a:t>запобігання встановленню корумпованих зв’язків з державними службовцями та посадовими особами, втягненню їх у злочинну діяльність;</a:t>
            </a:r>
          </a:p>
          <a:p>
            <a:r>
              <a:rPr lang="uk-UA" sz="1700" dirty="0">
                <a:solidFill>
                  <a:schemeClr val="tx1"/>
                </a:solidFill>
                <a:latin typeface="+mn-lt"/>
              </a:rPr>
              <a:t>протидія використанню учасниками організованих злочинних угруповань у своїх інтересах об’єднань громадян і засобів масової інформації;</a:t>
            </a:r>
          </a:p>
          <a:p>
            <a:r>
              <a:rPr lang="uk-UA" sz="1700" dirty="0">
                <a:solidFill>
                  <a:schemeClr val="tx1"/>
                </a:solidFill>
                <a:latin typeface="+mn-lt"/>
              </a:rPr>
              <a:t>запобігання легалізації коштів, здобутих злочинним шляхом, використанню суб’єктів підприємницької діяльності для реалізації злочинних намірів.</a:t>
            </a:r>
          </a:p>
        </p:txBody>
      </p:sp>
    </p:spTree>
    <p:extLst>
      <p:ext uri="{BB962C8B-B14F-4D97-AF65-F5344CB8AC3E}">
        <p14:creationId xmlns:p14="http://schemas.microsoft.com/office/powerpoint/2010/main" val="3051403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3520" y="199505"/>
            <a:ext cx="11744960" cy="1255222"/>
          </a:xfrm>
        </p:spPr>
        <p:txBody>
          <a:bodyPr/>
          <a:lstStyle/>
          <a:p>
            <a:pPr>
              <a:lnSpc>
                <a:spcPct val="100000"/>
              </a:lnSpc>
            </a:pPr>
            <a:r>
              <a:rPr lang="ru-RU" sz="3000" dirty="0"/>
              <a:t>ЗАХОДИ ЩОДО ЗАБЕЗПЕЧЕННЯ БОРОТЬБИ З ОРГАНІЗОВАНОЮ ЗЛОЧИННІСТЮ:</a:t>
            </a:r>
          </a:p>
        </p:txBody>
      </p:sp>
      <p:sp>
        <p:nvSpPr>
          <p:cNvPr id="3" name="Объект 2"/>
          <p:cNvSpPr>
            <a:spLocks noGrp="1"/>
          </p:cNvSpPr>
          <p:nvPr>
            <p:ph idx="1"/>
          </p:nvPr>
        </p:nvSpPr>
        <p:spPr>
          <a:xfrm>
            <a:off x="426720" y="1454727"/>
            <a:ext cx="11541759" cy="5270269"/>
          </a:xfrm>
        </p:spPr>
        <p:txBody>
          <a:bodyPr>
            <a:noAutofit/>
          </a:bodyPr>
          <a:lstStyle/>
          <a:p>
            <a:pPr marL="0" indent="0">
              <a:buNone/>
            </a:pPr>
            <a:r>
              <a:rPr lang="uk-UA" sz="2000" b="1" dirty="0">
                <a:solidFill>
                  <a:schemeClr val="tx1"/>
                </a:solidFill>
                <a:latin typeface="+mn-lt"/>
              </a:rPr>
              <a:t>Використання негласних співробітників:</a:t>
            </a:r>
          </a:p>
          <a:p>
            <a:pPr marL="0" indent="0">
              <a:buNone/>
            </a:pPr>
            <a:r>
              <a:rPr lang="uk-UA" sz="1800" dirty="0">
                <a:solidFill>
                  <a:schemeClr val="tx1"/>
                </a:solidFill>
                <a:latin typeface="+mn-lt"/>
              </a:rPr>
              <a:t>1. При здійсненні боротьби з організованою злочинністю, якщо інших заходів для розкриття організованої злочинності та притягнення винних до відповідальності недостатньо, можуть залучатися штатні та нештатні негласні співробітники, які вводяться під легендою прикриття в організовані злочинні угруповання в порядку, визначеному Законом України "Про оперативно-розшукову діяльність" та Кримінальним процесуальним кодексом України.</a:t>
            </a:r>
          </a:p>
          <a:p>
            <a:pPr marL="0" indent="0">
              <a:buNone/>
            </a:pPr>
            <a:r>
              <a:rPr lang="uk-UA" sz="1800" dirty="0">
                <a:solidFill>
                  <a:schemeClr val="tx1"/>
                </a:solidFill>
                <a:latin typeface="+mn-lt"/>
              </a:rPr>
              <a:t>2. Введення негласного співробітника в організовані злочинні угруповання здійснюється за наявності відомостей про організовану злочинну діяльність та на підставі письмового доручення.</a:t>
            </a:r>
          </a:p>
          <a:p>
            <a:pPr marL="0" indent="0">
              <a:buNone/>
            </a:pPr>
            <a:r>
              <a:rPr lang="uk-UA" sz="1800" dirty="0">
                <a:solidFill>
                  <a:schemeClr val="tx1"/>
                </a:solidFill>
                <a:latin typeface="+mn-lt"/>
              </a:rPr>
              <a:t>3. Для виконання доручення негласний співробітник вправі під легендою прикриття вступати в трудові, цивільно-правові та інші відносини. Шкода або збитки, завдані діями негласного співробітника під час виконання доручення, відшкодовуються за рахунок державного бюджету. Негласний співробітник не несе відповідальності за завдані ним шкоду або збитки, якщо його дії були необхідними для виконання доручення.</a:t>
            </a:r>
          </a:p>
          <a:p>
            <a:pPr marL="0" indent="0">
              <a:buNone/>
            </a:pPr>
            <a:r>
              <a:rPr lang="uk-UA" sz="1800" dirty="0">
                <a:solidFill>
                  <a:schemeClr val="tx1"/>
                </a:solidFill>
                <a:latin typeface="+mn-lt"/>
              </a:rPr>
              <a:t>4. Питання діяльності негласних співробітників, соціальні та інші гарантії для них регулюються Положенням про негласного співробітника спеціального підрозділу по боротьбі з організованою злочинністю, яке затверджується Кабінетом Міністрів України.</a:t>
            </a:r>
          </a:p>
        </p:txBody>
      </p:sp>
    </p:spTree>
    <p:extLst>
      <p:ext uri="{BB962C8B-B14F-4D97-AF65-F5344CB8AC3E}">
        <p14:creationId xmlns:p14="http://schemas.microsoft.com/office/powerpoint/2010/main" val="698750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3520" y="199505"/>
            <a:ext cx="11744960" cy="1255222"/>
          </a:xfrm>
        </p:spPr>
        <p:txBody>
          <a:bodyPr/>
          <a:lstStyle/>
          <a:p>
            <a:pPr>
              <a:lnSpc>
                <a:spcPct val="100000"/>
              </a:lnSpc>
            </a:pPr>
            <a:r>
              <a:rPr lang="ru-RU" sz="3000" dirty="0"/>
              <a:t>ЗАХОДИ ЩОДО ЗАБЕЗПЕЧЕННЯ БОРОТЬБИ З ОРГАНІЗОВАНОЮ ЗЛОЧИННІСТЮ:</a:t>
            </a:r>
          </a:p>
        </p:txBody>
      </p:sp>
      <p:sp>
        <p:nvSpPr>
          <p:cNvPr id="3" name="Объект 2"/>
          <p:cNvSpPr>
            <a:spLocks noGrp="1"/>
          </p:cNvSpPr>
          <p:nvPr>
            <p:ph idx="1"/>
          </p:nvPr>
        </p:nvSpPr>
        <p:spPr>
          <a:xfrm>
            <a:off x="426720" y="1454727"/>
            <a:ext cx="11541759" cy="5270269"/>
          </a:xfrm>
        </p:spPr>
        <p:txBody>
          <a:bodyPr>
            <a:noAutofit/>
          </a:bodyPr>
          <a:lstStyle/>
          <a:p>
            <a:pPr marL="0" indent="0">
              <a:buNone/>
            </a:pPr>
            <a:r>
              <a:rPr lang="ru-RU" sz="2000" b="1" dirty="0">
                <a:solidFill>
                  <a:schemeClr val="tx1"/>
                </a:solidFill>
                <a:latin typeface="+mn-lt"/>
              </a:rPr>
              <a:t>Використання </a:t>
            </a:r>
            <a:r>
              <a:rPr lang="ru-RU" sz="2000" b="1" dirty="0" err="1">
                <a:solidFill>
                  <a:schemeClr val="tx1"/>
                </a:solidFill>
                <a:latin typeface="+mn-lt"/>
              </a:rPr>
              <a:t>учасників</a:t>
            </a:r>
            <a:r>
              <a:rPr lang="ru-RU" sz="2000" b="1" dirty="0">
                <a:solidFill>
                  <a:schemeClr val="tx1"/>
                </a:solidFill>
                <a:latin typeface="+mn-lt"/>
              </a:rPr>
              <a:t> </a:t>
            </a:r>
            <a:r>
              <a:rPr lang="ru-RU" sz="2000" b="1" dirty="0" err="1">
                <a:solidFill>
                  <a:schemeClr val="tx1"/>
                </a:solidFill>
                <a:latin typeface="+mn-lt"/>
              </a:rPr>
              <a:t>організованих</a:t>
            </a:r>
            <a:r>
              <a:rPr lang="ru-RU" sz="2000" b="1" dirty="0">
                <a:solidFill>
                  <a:schemeClr val="tx1"/>
                </a:solidFill>
                <a:latin typeface="+mn-lt"/>
              </a:rPr>
              <a:t> </a:t>
            </a:r>
            <a:r>
              <a:rPr lang="ru-RU" sz="2000" b="1" dirty="0" err="1">
                <a:solidFill>
                  <a:schemeClr val="tx1"/>
                </a:solidFill>
                <a:latin typeface="+mn-lt"/>
              </a:rPr>
              <a:t>злочинних</a:t>
            </a:r>
            <a:r>
              <a:rPr lang="ru-RU" sz="2000" b="1" dirty="0">
                <a:solidFill>
                  <a:schemeClr val="tx1"/>
                </a:solidFill>
                <a:latin typeface="+mn-lt"/>
              </a:rPr>
              <a:t> </a:t>
            </a:r>
            <a:r>
              <a:rPr lang="ru-RU" sz="2000" b="1" dirty="0" err="1">
                <a:solidFill>
                  <a:schemeClr val="tx1"/>
                </a:solidFill>
                <a:latin typeface="+mn-lt"/>
              </a:rPr>
              <a:t>угруповань</a:t>
            </a:r>
            <a:r>
              <a:rPr lang="ru-RU" sz="2000" b="1" dirty="0">
                <a:solidFill>
                  <a:schemeClr val="tx1"/>
                </a:solidFill>
                <a:latin typeface="+mn-lt"/>
              </a:rPr>
              <a:t> у </a:t>
            </a:r>
            <a:r>
              <a:rPr lang="ru-RU" sz="2000" b="1" dirty="0" err="1">
                <a:solidFill>
                  <a:schemeClr val="tx1"/>
                </a:solidFill>
                <a:latin typeface="+mn-lt"/>
              </a:rPr>
              <a:t>боротьбі</a:t>
            </a:r>
            <a:r>
              <a:rPr lang="ru-RU" sz="2000" b="1" dirty="0">
                <a:solidFill>
                  <a:schemeClr val="tx1"/>
                </a:solidFill>
                <a:latin typeface="+mn-lt"/>
              </a:rPr>
              <a:t> з </a:t>
            </a:r>
            <a:r>
              <a:rPr lang="ru-RU" sz="2000" b="1" dirty="0" err="1">
                <a:solidFill>
                  <a:schemeClr val="tx1"/>
                </a:solidFill>
                <a:latin typeface="+mn-lt"/>
              </a:rPr>
              <a:t>організованою</a:t>
            </a:r>
            <a:r>
              <a:rPr lang="ru-RU" sz="2000" b="1" dirty="0">
                <a:solidFill>
                  <a:schemeClr val="tx1"/>
                </a:solidFill>
                <a:latin typeface="+mn-lt"/>
              </a:rPr>
              <a:t> </a:t>
            </a:r>
            <a:r>
              <a:rPr lang="ru-RU" sz="2000" b="1" dirty="0" err="1">
                <a:solidFill>
                  <a:schemeClr val="tx1"/>
                </a:solidFill>
                <a:latin typeface="+mn-lt"/>
              </a:rPr>
              <a:t>злочинністю</a:t>
            </a:r>
            <a:r>
              <a:rPr lang="uk-UA" sz="2000" b="1" dirty="0">
                <a:solidFill>
                  <a:schemeClr val="tx1"/>
                </a:solidFill>
                <a:latin typeface="+mn-lt"/>
              </a:rPr>
              <a:t>:</a:t>
            </a:r>
          </a:p>
          <a:p>
            <a:pPr marL="0" indent="0">
              <a:buNone/>
            </a:pPr>
            <a:r>
              <a:rPr lang="uk-UA" sz="1800" dirty="0">
                <a:solidFill>
                  <a:schemeClr val="tx1"/>
                </a:solidFill>
                <a:latin typeface="+mn-lt"/>
              </a:rPr>
              <a:t>1. Для здійснення заходів боротьби з організованою злочинністю учасники організованих злочинних угруповань можуть залучатися до співробітництва в порядку, визначеному Законом України "Про оперативно-розшукову діяльність" та Кримінальним процесуальним кодексом України.</a:t>
            </a:r>
          </a:p>
          <a:p>
            <a:pPr marL="0" indent="0">
              <a:buNone/>
            </a:pPr>
            <a:r>
              <a:rPr lang="uk-UA" sz="1800" dirty="0">
                <a:solidFill>
                  <a:schemeClr val="tx1"/>
                </a:solidFill>
                <a:latin typeface="+mn-lt"/>
              </a:rPr>
              <a:t>2. Учасник організованого злочинного угруповання може бути частково або повністю звільнений від кримінальної відповідальності та покарання у випадках, передбачених Кримінальним кодексом України, якщо він у процесі оперативно-розшукової діяльності, досудового розслідування чи судового провадження сприяє викриттю організованих злочинних угруповань та вчинених ними кримінальних правопорушень, притягненню винних до відповідальності, відшкодуванню шкоди фізичним чи юридичним особам або державі.</a:t>
            </a:r>
          </a:p>
        </p:txBody>
      </p:sp>
    </p:spTree>
    <p:extLst>
      <p:ext uri="{BB962C8B-B14F-4D97-AF65-F5344CB8AC3E}">
        <p14:creationId xmlns:p14="http://schemas.microsoft.com/office/powerpoint/2010/main" val="1643741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3520" y="199505"/>
            <a:ext cx="11744960" cy="1255222"/>
          </a:xfrm>
        </p:spPr>
        <p:txBody>
          <a:bodyPr/>
          <a:lstStyle/>
          <a:p>
            <a:pPr>
              <a:lnSpc>
                <a:spcPct val="100000"/>
              </a:lnSpc>
            </a:pPr>
            <a:r>
              <a:rPr lang="ru-RU" sz="3000" dirty="0"/>
              <a:t>ЗАХОДИ ЩОДО ЗАБЕЗПЕЧЕННЯ БОРОТЬБИ З ОРГАНІЗОВАНОЮ ЗЛОЧИННІСТЮ:</a:t>
            </a:r>
          </a:p>
        </p:txBody>
      </p:sp>
      <p:sp>
        <p:nvSpPr>
          <p:cNvPr id="3" name="Объект 2"/>
          <p:cNvSpPr>
            <a:spLocks noGrp="1"/>
          </p:cNvSpPr>
          <p:nvPr>
            <p:ph idx="1"/>
          </p:nvPr>
        </p:nvSpPr>
        <p:spPr>
          <a:xfrm>
            <a:off x="325120" y="1903615"/>
            <a:ext cx="11541759" cy="1388226"/>
          </a:xfrm>
        </p:spPr>
        <p:txBody>
          <a:bodyPr>
            <a:noAutofit/>
          </a:bodyPr>
          <a:lstStyle/>
          <a:p>
            <a:pPr marL="0" indent="0">
              <a:buNone/>
            </a:pPr>
            <a:r>
              <a:rPr lang="ru-RU" sz="2000" b="1" dirty="0">
                <a:solidFill>
                  <a:schemeClr val="tx1"/>
                </a:solidFill>
                <a:latin typeface="+mn-lt"/>
              </a:rPr>
              <a:t>Використання </a:t>
            </a:r>
            <a:r>
              <a:rPr lang="ru-RU" sz="2000" b="1" dirty="0" err="1">
                <a:solidFill>
                  <a:schemeClr val="tx1"/>
                </a:solidFill>
                <a:latin typeface="+mn-lt"/>
              </a:rPr>
              <a:t>спеціальних</a:t>
            </a:r>
            <a:r>
              <a:rPr lang="ru-RU" sz="2000" b="1" dirty="0">
                <a:solidFill>
                  <a:schemeClr val="tx1"/>
                </a:solidFill>
                <a:latin typeface="+mn-lt"/>
              </a:rPr>
              <a:t> </a:t>
            </a:r>
            <a:r>
              <a:rPr lang="ru-RU" sz="2000" b="1" dirty="0" err="1">
                <a:solidFill>
                  <a:schemeClr val="tx1"/>
                </a:solidFill>
                <a:latin typeface="+mn-lt"/>
              </a:rPr>
              <a:t>технічних</a:t>
            </a:r>
            <a:r>
              <a:rPr lang="ru-RU" sz="2000" b="1" dirty="0">
                <a:solidFill>
                  <a:schemeClr val="tx1"/>
                </a:solidFill>
                <a:latin typeface="+mn-lt"/>
              </a:rPr>
              <a:t> </a:t>
            </a:r>
            <a:r>
              <a:rPr lang="ru-RU" sz="2000" b="1" dirty="0" err="1">
                <a:solidFill>
                  <a:schemeClr val="tx1"/>
                </a:solidFill>
                <a:latin typeface="+mn-lt"/>
              </a:rPr>
              <a:t>засобів</a:t>
            </a:r>
            <a:r>
              <a:rPr lang="ru-RU" sz="2000" b="1" dirty="0">
                <a:solidFill>
                  <a:schemeClr val="tx1"/>
                </a:solidFill>
                <a:latin typeface="+mn-lt"/>
              </a:rPr>
              <a:t> у </a:t>
            </a:r>
            <a:r>
              <a:rPr lang="ru-RU" sz="2000" b="1" dirty="0" err="1">
                <a:solidFill>
                  <a:schemeClr val="tx1"/>
                </a:solidFill>
                <a:latin typeface="+mn-lt"/>
              </a:rPr>
              <a:t>боротьбі</a:t>
            </a:r>
            <a:r>
              <a:rPr lang="ru-RU" sz="2000" b="1" dirty="0">
                <a:solidFill>
                  <a:schemeClr val="tx1"/>
                </a:solidFill>
                <a:latin typeface="+mn-lt"/>
              </a:rPr>
              <a:t> з </a:t>
            </a:r>
            <a:r>
              <a:rPr lang="ru-RU" sz="2000" b="1" dirty="0" err="1">
                <a:solidFill>
                  <a:schemeClr val="tx1"/>
                </a:solidFill>
                <a:latin typeface="+mn-lt"/>
              </a:rPr>
              <a:t>організованою</a:t>
            </a:r>
            <a:r>
              <a:rPr lang="ru-RU" sz="2000" b="1" dirty="0">
                <a:solidFill>
                  <a:schemeClr val="tx1"/>
                </a:solidFill>
                <a:latin typeface="+mn-lt"/>
              </a:rPr>
              <a:t> </a:t>
            </a:r>
            <a:r>
              <a:rPr lang="ru-RU" sz="2000" b="1" dirty="0" err="1">
                <a:solidFill>
                  <a:schemeClr val="tx1"/>
                </a:solidFill>
                <a:latin typeface="+mn-lt"/>
              </a:rPr>
              <a:t>злочинністю</a:t>
            </a:r>
            <a:r>
              <a:rPr lang="uk-UA" sz="2000" b="1" dirty="0">
                <a:solidFill>
                  <a:schemeClr val="tx1"/>
                </a:solidFill>
                <a:latin typeface="+mn-lt"/>
              </a:rPr>
              <a:t>:</a:t>
            </a:r>
          </a:p>
          <a:p>
            <a:pPr marL="0" indent="0">
              <a:buNone/>
            </a:pPr>
            <a:r>
              <a:rPr lang="uk-UA" sz="1800" dirty="0">
                <a:solidFill>
                  <a:schemeClr val="tx1"/>
                </a:solidFill>
                <a:latin typeface="+mn-lt"/>
              </a:rPr>
              <a:t>У боротьбі з організованою злочинністю відповідним підрозділам надається право використовувати спеціальні технічні засоби у випадках та порядку, передбачених Законом України "Про оперативно-розшукову діяльність" та Кримінальним процесуальним кодексом України.</a:t>
            </a:r>
          </a:p>
        </p:txBody>
      </p:sp>
    </p:spTree>
    <p:extLst>
      <p:ext uri="{BB962C8B-B14F-4D97-AF65-F5344CB8AC3E}">
        <p14:creationId xmlns:p14="http://schemas.microsoft.com/office/powerpoint/2010/main" val="3555471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id="{464E4E1C-B4F6-473F-8842-F767C7C70CC7}"/>
              </a:ext>
            </a:extLst>
          </p:cNvPr>
          <p:cNvPicPr>
            <a:picLocks noChangeAspect="1"/>
          </p:cNvPicPr>
          <p:nvPr/>
        </p:nvPicPr>
        <p:blipFill>
          <a:blip r:embed="rId2"/>
          <a:stretch>
            <a:fillRect/>
          </a:stretch>
        </p:blipFill>
        <p:spPr>
          <a:xfrm>
            <a:off x="2121457" y="1304390"/>
            <a:ext cx="7716327" cy="2686425"/>
          </a:xfrm>
          <a:prstGeom prst="rect">
            <a:avLst/>
          </a:prstGeom>
        </p:spPr>
      </p:pic>
      <p:sp>
        <p:nvSpPr>
          <p:cNvPr id="9" name="Прямоугольник 8">
            <a:extLst>
              <a:ext uri="{FF2B5EF4-FFF2-40B4-BE49-F238E27FC236}">
                <a16:creationId xmlns:a16="http://schemas.microsoft.com/office/drawing/2014/main" id="{00425A81-EF17-4C39-99F5-AC4DFC04CBF0}"/>
              </a:ext>
            </a:extLst>
          </p:cNvPr>
          <p:cNvSpPr/>
          <p:nvPr/>
        </p:nvSpPr>
        <p:spPr>
          <a:xfrm>
            <a:off x="3006435" y="4327806"/>
            <a:ext cx="8756073" cy="369332"/>
          </a:xfrm>
          <a:prstGeom prst="rect">
            <a:avLst/>
          </a:prstGeom>
        </p:spPr>
        <p:txBody>
          <a:bodyPr wrap="square">
            <a:spAutoFit/>
          </a:bodyPr>
          <a:lstStyle/>
          <a:p>
            <a:r>
              <a:rPr lang="ru-UA" dirty="0">
                <a:hlinkClick r:id="rId3"/>
              </a:rPr>
              <a:t>https://zakon.rada.gov.ua/laws/show/1126-2020-%D1%80#Text</a:t>
            </a:r>
            <a:r>
              <a:rPr lang="uk-UA" dirty="0"/>
              <a:t> </a:t>
            </a:r>
            <a:endParaRPr lang="ru-UA" dirty="0"/>
          </a:p>
        </p:txBody>
      </p:sp>
    </p:spTree>
    <p:extLst>
      <p:ext uri="{BB962C8B-B14F-4D97-AF65-F5344CB8AC3E}">
        <p14:creationId xmlns:p14="http://schemas.microsoft.com/office/powerpoint/2010/main" val="3276027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601E969-363B-4866-BA80-F59F61979AFC}"/>
              </a:ext>
            </a:extLst>
          </p:cNvPr>
          <p:cNvSpPr/>
          <p:nvPr/>
        </p:nvSpPr>
        <p:spPr>
          <a:xfrm>
            <a:off x="604057" y="1964588"/>
            <a:ext cx="11108575" cy="1754326"/>
          </a:xfrm>
          <a:prstGeom prst="rect">
            <a:avLst/>
          </a:prstGeom>
        </p:spPr>
        <p:txBody>
          <a:bodyPr wrap="square">
            <a:spAutoFit/>
          </a:bodyPr>
          <a:lstStyle/>
          <a:p>
            <a:pPr algn="just"/>
            <a:r>
              <a:rPr lang="ru-RU" b="1" dirty="0">
                <a:solidFill>
                  <a:srgbClr val="333333"/>
                </a:solidFill>
                <a:latin typeface="Times New Roman" panose="02020603050405020304" pitchFamily="18" charset="0"/>
              </a:rPr>
              <a:t>Метою </a:t>
            </a:r>
            <a:r>
              <a:rPr lang="ru-RU" b="1" dirty="0" err="1">
                <a:solidFill>
                  <a:srgbClr val="333333"/>
                </a:solidFill>
                <a:latin typeface="Times New Roman" panose="02020603050405020304" pitchFamily="18" charset="0"/>
              </a:rPr>
              <a:t>Стратегії</a:t>
            </a:r>
            <a:r>
              <a:rPr lang="ru-RU" b="1" dirty="0">
                <a:solidFill>
                  <a:srgbClr val="333333"/>
                </a:solidFill>
                <a:latin typeface="Times New Roman" panose="02020603050405020304" pitchFamily="18" charset="0"/>
              </a:rPr>
              <a:t> є:</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формування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державної</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політики</a:t>
            </a:r>
            <a:r>
              <a:rPr lang="ru-RU" dirty="0">
                <a:solidFill>
                  <a:srgbClr val="333333"/>
                </a:solidFill>
                <a:latin typeface="Times New Roman" panose="02020603050405020304" pitchFamily="18" charset="0"/>
              </a:rPr>
              <a:t> у </a:t>
            </a:r>
            <a:r>
              <a:rPr lang="ru-RU" dirty="0" err="1">
                <a:solidFill>
                  <a:srgbClr val="333333"/>
                </a:solidFill>
                <a:latin typeface="Times New Roman" panose="02020603050405020304" pitchFamily="18" charset="0"/>
              </a:rPr>
              <a:t>сфері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боротьби</a:t>
            </a:r>
            <a:r>
              <a:rPr lang="ru-RU" dirty="0">
                <a:solidFill>
                  <a:srgbClr val="333333"/>
                </a:solidFill>
                <a:latin typeface="Times New Roman" panose="02020603050405020304" pitchFamily="18" charset="0"/>
              </a:rPr>
              <a:t> з </a:t>
            </a:r>
            <a:r>
              <a:rPr lang="ru-RU" dirty="0" err="1">
                <a:solidFill>
                  <a:srgbClr val="333333"/>
                </a:solidFill>
                <a:latin typeface="Times New Roman" panose="02020603050405020304" pitchFamily="18" charset="0"/>
              </a:rPr>
              <a:t>організованою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злочинністю</a:t>
            </a:r>
            <a:r>
              <a:rPr lang="ru-RU" dirty="0">
                <a:solidFill>
                  <a:srgbClr val="333333"/>
                </a:solidFill>
                <a:latin typeface="Times New Roman" panose="02020603050405020304" pitchFamily="18" charset="0"/>
              </a:rPr>
              <a:t> шляхом </a:t>
            </a:r>
            <a:r>
              <a:rPr lang="ru-RU" dirty="0" err="1">
                <a:solidFill>
                  <a:srgbClr val="333333"/>
                </a:solidFill>
                <a:latin typeface="Times New Roman" panose="02020603050405020304" pitchFamily="18" charset="0"/>
              </a:rPr>
              <a:t>запровадження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міжнародних</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стандартів</a:t>
            </a:r>
            <a:r>
              <a:rPr lang="ru-RU" dirty="0">
                <a:solidFill>
                  <a:srgbClr val="333333"/>
                </a:solidFill>
                <a:latin typeface="Times New Roman" panose="02020603050405020304" pitchFamily="18" charset="0"/>
              </a:rPr>
              <a:t>;</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побудова</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ефективної</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системи</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боротьби</a:t>
            </a:r>
            <a:r>
              <a:rPr lang="ru-RU" dirty="0">
                <a:solidFill>
                  <a:srgbClr val="333333"/>
                </a:solidFill>
                <a:latin typeface="Times New Roman" panose="02020603050405020304" pitchFamily="18" charset="0"/>
              </a:rPr>
              <a:t> з </a:t>
            </a:r>
            <a:r>
              <a:rPr lang="ru-RU" dirty="0" err="1">
                <a:solidFill>
                  <a:srgbClr val="333333"/>
                </a:solidFill>
                <a:latin typeface="Times New Roman" panose="02020603050405020304" pitchFamily="18" charset="0"/>
              </a:rPr>
              <a:t>організованою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злочинністю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що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складається</a:t>
            </a:r>
            <a:r>
              <a:rPr lang="ru-RU" dirty="0">
                <a:solidFill>
                  <a:srgbClr val="333333"/>
                </a:solidFill>
                <a:latin typeface="Times New Roman" panose="02020603050405020304" pitchFamily="18" charset="0"/>
              </a:rPr>
              <a:t> з </a:t>
            </a:r>
            <a:r>
              <a:rPr lang="ru-RU" dirty="0" err="1">
                <a:solidFill>
                  <a:srgbClr val="333333"/>
                </a:solidFill>
                <a:latin typeface="Times New Roman" panose="02020603050405020304" pitchFamily="18" charset="0"/>
              </a:rPr>
              <a:t>підсистем</a:t>
            </a:r>
            <a:r>
              <a:rPr lang="ru-RU" dirty="0">
                <a:solidFill>
                  <a:srgbClr val="333333"/>
                </a:solidFill>
                <a:latin typeface="Times New Roman" panose="02020603050405020304" pitchFamily="18" charset="0"/>
              </a:rPr>
              <a:t> правового, </a:t>
            </a:r>
            <a:r>
              <a:rPr lang="ru-RU" dirty="0" err="1">
                <a:solidFill>
                  <a:srgbClr val="333333"/>
                </a:solidFill>
                <a:latin typeface="Times New Roman" panose="02020603050405020304" pitchFamily="18" charset="0"/>
              </a:rPr>
              <a:t>інституційного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наукового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інформаційно-аналітичного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фінансового</a:t>
            </a:r>
            <a:r>
              <a:rPr lang="ru-RU" dirty="0">
                <a:solidFill>
                  <a:srgbClr val="333333"/>
                </a:solidFill>
                <a:latin typeface="Times New Roman" panose="02020603050405020304" pitchFamily="18" charset="0"/>
              </a:rPr>
              <a:t> та </a:t>
            </a:r>
            <a:r>
              <a:rPr lang="ru-RU" dirty="0" err="1">
                <a:solidFill>
                  <a:srgbClr val="333333"/>
                </a:solidFill>
                <a:latin typeface="Times New Roman" panose="02020603050405020304" pitchFamily="18" charset="0"/>
              </a:rPr>
              <a:t>матеріально-технічного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забезпечення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координації</a:t>
            </a:r>
            <a:r>
              <a:rPr lang="ru-RU" dirty="0">
                <a:solidFill>
                  <a:srgbClr val="333333"/>
                </a:solidFill>
                <a:latin typeface="Times New Roman" panose="02020603050405020304" pitchFamily="18" charset="0"/>
              </a:rPr>
              <a:t> та </a:t>
            </a:r>
            <a:r>
              <a:rPr lang="ru-RU" dirty="0" err="1">
                <a:solidFill>
                  <a:srgbClr val="333333"/>
                </a:solidFill>
                <a:latin typeface="Times New Roman" panose="02020603050405020304" pitchFamily="18" charset="0"/>
              </a:rPr>
              <a:t>взаємодії</a:t>
            </a:r>
            <a:r>
              <a:rPr lang="ru-RU" dirty="0">
                <a:solidFill>
                  <a:srgbClr val="333333"/>
                </a:solidFill>
                <a:latin typeface="Times New Roman" panose="02020603050405020304" pitchFamily="18" charset="0"/>
              </a:rPr>
              <a:t>, контролю, а </a:t>
            </a:r>
            <a:r>
              <a:rPr lang="ru-RU" dirty="0" err="1">
                <a:solidFill>
                  <a:srgbClr val="333333"/>
                </a:solidFill>
                <a:latin typeface="Times New Roman" panose="02020603050405020304" pitchFamily="18" charset="0"/>
              </a:rPr>
              <a:t>також</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міжнародного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співробітництва</a:t>
            </a:r>
            <a:r>
              <a:rPr lang="ru-RU" dirty="0">
                <a:solidFill>
                  <a:srgbClr val="333333"/>
                </a:solidFill>
                <a:latin typeface="Times New Roman" panose="02020603050405020304" pitchFamily="18" charset="0"/>
              </a:rPr>
              <a:t>.</a:t>
            </a:r>
            <a:endParaRPr lang="ru-RU"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3263653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601E969-363B-4866-BA80-F59F61979AFC}"/>
              </a:ext>
            </a:extLst>
          </p:cNvPr>
          <p:cNvSpPr/>
          <p:nvPr/>
        </p:nvSpPr>
        <p:spPr>
          <a:xfrm>
            <a:off x="421177" y="684428"/>
            <a:ext cx="11108575" cy="3970318"/>
          </a:xfrm>
          <a:prstGeom prst="rect">
            <a:avLst/>
          </a:prstGeom>
        </p:spPr>
        <p:txBody>
          <a:bodyPr wrap="square">
            <a:spAutoFit/>
          </a:bodyPr>
          <a:lstStyle/>
          <a:p>
            <a:pPr algn="just"/>
            <a:r>
              <a:rPr lang="ru-RU" b="1" dirty="0">
                <a:solidFill>
                  <a:srgbClr val="333333"/>
                </a:solidFill>
                <a:latin typeface="Times New Roman" panose="02020603050405020304" pitchFamily="18" charset="0"/>
              </a:rPr>
              <a:t>Формування </a:t>
            </a:r>
            <a:r>
              <a:rPr lang="ru-RU" b="1" dirty="0" err="1">
                <a:solidFill>
                  <a:srgbClr val="333333"/>
                </a:solidFill>
                <a:latin typeface="Times New Roman" panose="02020603050405020304" pitchFamily="18" charset="0"/>
              </a:rPr>
              <a:t>державної</a:t>
            </a:r>
            <a:r>
              <a:rPr lang="ru-RU" b="1" dirty="0">
                <a:solidFill>
                  <a:srgbClr val="333333"/>
                </a:solidFill>
                <a:latin typeface="Times New Roman" panose="02020603050405020304" pitchFamily="18" charset="0"/>
              </a:rPr>
              <a:t> </a:t>
            </a:r>
            <a:r>
              <a:rPr lang="ru-RU" b="1" dirty="0" err="1">
                <a:solidFill>
                  <a:srgbClr val="333333"/>
                </a:solidFill>
                <a:latin typeface="Times New Roman" panose="02020603050405020304" pitchFamily="18" charset="0"/>
              </a:rPr>
              <a:t>політики</a:t>
            </a:r>
            <a:r>
              <a:rPr lang="ru-RU" b="1" dirty="0">
                <a:solidFill>
                  <a:srgbClr val="333333"/>
                </a:solidFill>
                <a:latin typeface="Times New Roman" panose="02020603050405020304" pitchFamily="18" charset="0"/>
              </a:rPr>
              <a:t> у </a:t>
            </a:r>
            <a:r>
              <a:rPr lang="ru-RU" b="1" dirty="0" err="1">
                <a:solidFill>
                  <a:srgbClr val="333333"/>
                </a:solidFill>
                <a:latin typeface="Times New Roman" panose="02020603050405020304" pitchFamily="18" charset="0"/>
              </a:rPr>
              <a:t>сфері</a:t>
            </a:r>
            <a:r>
              <a:rPr lang="ru-RU" b="1" dirty="0">
                <a:solidFill>
                  <a:srgbClr val="333333"/>
                </a:solidFill>
                <a:latin typeface="Times New Roman" panose="02020603050405020304" pitchFamily="18" charset="0"/>
              </a:rPr>
              <a:t> </a:t>
            </a:r>
            <a:r>
              <a:rPr lang="ru-RU" b="1" dirty="0" err="1">
                <a:solidFill>
                  <a:srgbClr val="333333"/>
                </a:solidFill>
                <a:latin typeface="Times New Roman" panose="02020603050405020304" pitchFamily="18" charset="0"/>
              </a:rPr>
              <a:t>боротьби</a:t>
            </a:r>
            <a:r>
              <a:rPr lang="ru-RU" b="1" dirty="0">
                <a:solidFill>
                  <a:srgbClr val="333333"/>
                </a:solidFill>
                <a:latin typeface="Times New Roman" panose="02020603050405020304" pitchFamily="18" charset="0"/>
              </a:rPr>
              <a:t> з </a:t>
            </a:r>
            <a:r>
              <a:rPr lang="ru-RU" b="1" dirty="0" err="1">
                <a:solidFill>
                  <a:srgbClr val="333333"/>
                </a:solidFill>
                <a:latin typeface="Times New Roman" panose="02020603050405020304" pitchFamily="18" charset="0"/>
              </a:rPr>
              <a:t>організованою</a:t>
            </a:r>
            <a:r>
              <a:rPr lang="ru-RU" b="1" dirty="0">
                <a:solidFill>
                  <a:srgbClr val="333333"/>
                </a:solidFill>
                <a:latin typeface="Times New Roman" panose="02020603050405020304" pitchFamily="18" charset="0"/>
              </a:rPr>
              <a:t> </a:t>
            </a:r>
            <a:r>
              <a:rPr lang="ru-RU" b="1" dirty="0" err="1">
                <a:solidFill>
                  <a:srgbClr val="333333"/>
                </a:solidFill>
                <a:latin typeface="Times New Roman" panose="02020603050405020304" pitchFamily="18" charset="0"/>
              </a:rPr>
              <a:t>злочинністю</a:t>
            </a:r>
            <a:r>
              <a:rPr lang="ru-RU" b="1" dirty="0">
                <a:solidFill>
                  <a:srgbClr val="333333"/>
                </a:solidFill>
                <a:latin typeface="Times New Roman" panose="02020603050405020304" pitchFamily="18" charset="0"/>
              </a:rPr>
              <a:t> </a:t>
            </a:r>
            <a:r>
              <a:rPr lang="ru-RU" b="1" dirty="0" err="1">
                <a:solidFill>
                  <a:srgbClr val="333333"/>
                </a:solidFill>
                <a:latin typeface="Times New Roman" panose="02020603050405020304" pitchFamily="18" charset="0"/>
              </a:rPr>
              <a:t>передбачає</a:t>
            </a:r>
            <a:r>
              <a:rPr lang="ru-RU" b="1" dirty="0">
                <a:solidFill>
                  <a:srgbClr val="333333"/>
                </a:solidFill>
                <a:latin typeface="Times New Roman" panose="02020603050405020304" pitchFamily="18" charset="0"/>
              </a:rPr>
              <a:t>:</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визначення</a:t>
            </a:r>
            <a:r>
              <a:rPr lang="ru-RU" dirty="0">
                <a:solidFill>
                  <a:srgbClr val="333333"/>
                </a:solidFill>
                <a:latin typeface="Times New Roman" panose="02020603050405020304" pitchFamily="18" charset="0"/>
              </a:rPr>
              <a:t> на </a:t>
            </a:r>
            <a:r>
              <a:rPr lang="ru-RU" dirty="0" err="1">
                <a:solidFill>
                  <a:srgbClr val="333333"/>
                </a:solidFill>
                <a:latin typeface="Times New Roman" panose="02020603050405020304" pitchFamily="18" charset="0"/>
              </a:rPr>
              <a:t>підставі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інформації</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отриманої</a:t>
            </a:r>
            <a:r>
              <a:rPr lang="ru-RU" dirty="0">
                <a:solidFill>
                  <a:srgbClr val="333333"/>
                </a:solidFill>
                <a:latin typeface="Times New Roman" panose="02020603050405020304" pitchFamily="18" charset="0"/>
              </a:rPr>
              <a:t> в </a:t>
            </a:r>
            <a:r>
              <a:rPr lang="ru-RU" dirty="0" err="1">
                <a:solidFill>
                  <a:srgbClr val="333333"/>
                </a:solidFill>
                <a:latin typeface="Times New Roman" panose="02020603050405020304" pitchFamily="18" charset="0"/>
              </a:rPr>
              <a:t>результаті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здійснення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практичних</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заходів</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боротьби</a:t>
            </a:r>
            <a:r>
              <a:rPr lang="ru-RU" dirty="0">
                <a:solidFill>
                  <a:srgbClr val="333333"/>
                </a:solidFill>
                <a:latin typeface="Times New Roman" panose="02020603050405020304" pitchFamily="18" charset="0"/>
              </a:rPr>
              <a:t> з </a:t>
            </a:r>
            <a:r>
              <a:rPr lang="ru-RU" dirty="0" err="1">
                <a:solidFill>
                  <a:srgbClr val="333333"/>
                </a:solidFill>
                <a:latin typeface="Times New Roman" panose="02020603050405020304" pitchFamily="18" charset="0"/>
              </a:rPr>
              <a:t>організованою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злочинністю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конкретних</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напрямів</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протидії</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такій</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злочинності</a:t>
            </a:r>
            <a:r>
              <a:rPr lang="ru-RU" dirty="0">
                <a:solidFill>
                  <a:srgbClr val="333333"/>
                </a:solidFill>
                <a:latin typeface="Times New Roman" panose="02020603050405020304" pitchFamily="18" charset="0"/>
              </a:rPr>
              <a:t>;</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ідентифікацію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ризиків</a:t>
            </a:r>
            <a:r>
              <a:rPr lang="ru-RU" dirty="0">
                <a:solidFill>
                  <a:srgbClr val="333333"/>
                </a:solidFill>
                <a:latin typeface="Times New Roman" panose="02020603050405020304" pitchFamily="18" charset="0"/>
              </a:rPr>
              <a:t> і </a:t>
            </a:r>
            <a:r>
              <a:rPr lang="ru-RU" dirty="0" err="1">
                <a:solidFill>
                  <a:srgbClr val="333333"/>
                </a:solidFill>
                <a:latin typeface="Times New Roman" panose="02020603050405020304" pitchFamily="18" charset="0"/>
              </a:rPr>
              <a:t>загроз</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що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виникають</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унаслідок</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організованої</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злочинної</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діяльності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постійний</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аналіз</a:t>
            </a:r>
            <a:r>
              <a:rPr lang="ru-RU" dirty="0">
                <a:solidFill>
                  <a:srgbClr val="333333"/>
                </a:solidFill>
                <a:latin typeface="Times New Roman" panose="02020603050405020304" pitchFamily="18" charset="0"/>
              </a:rPr>
              <a:t> і </a:t>
            </a:r>
            <a:r>
              <a:rPr lang="ru-RU" dirty="0" err="1">
                <a:solidFill>
                  <a:srgbClr val="333333"/>
                </a:solidFill>
                <a:latin typeface="Times New Roman" panose="02020603050405020304" pitchFamily="18" charset="0"/>
              </a:rPr>
              <a:t>реагування</a:t>
            </a:r>
            <a:r>
              <a:rPr lang="ru-RU" dirty="0">
                <a:solidFill>
                  <a:srgbClr val="333333"/>
                </a:solidFill>
                <a:latin typeface="Times New Roman" panose="02020603050405020304" pitchFamily="18" charset="0"/>
              </a:rPr>
              <a:t> на них;</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здійснення</a:t>
            </a:r>
            <a:r>
              <a:rPr lang="ru-RU" dirty="0">
                <a:solidFill>
                  <a:srgbClr val="333333"/>
                </a:solidFill>
                <a:latin typeface="Times New Roman" panose="02020603050405020304" pitchFamily="18" charset="0"/>
              </a:rPr>
              <a:t> органами </a:t>
            </a:r>
            <a:r>
              <a:rPr lang="ru-RU" dirty="0" err="1">
                <a:solidFill>
                  <a:srgbClr val="333333"/>
                </a:solidFill>
                <a:latin typeface="Times New Roman" panose="02020603050405020304" pitchFamily="18" charset="0"/>
              </a:rPr>
              <a:t>державної</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влади</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інститутами</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громадянського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суспільства</a:t>
            </a:r>
            <a:r>
              <a:rPr lang="ru-RU" dirty="0">
                <a:solidFill>
                  <a:srgbClr val="333333"/>
                </a:solidFill>
                <a:latin typeface="Times New Roman" panose="02020603050405020304" pitchFamily="18" charset="0"/>
              </a:rPr>
              <a:t> та </a:t>
            </a:r>
            <a:r>
              <a:rPr lang="ru-RU" dirty="0" err="1">
                <a:solidFill>
                  <a:srgbClr val="333333"/>
                </a:solidFill>
                <a:latin typeface="Times New Roman" panose="02020603050405020304" pitchFamily="18" charset="0"/>
              </a:rPr>
              <a:t>іноземними</a:t>
            </a:r>
            <a:r>
              <a:rPr lang="ru-RU" dirty="0">
                <a:solidFill>
                  <a:srgbClr val="333333"/>
                </a:solidFill>
                <a:latin typeface="Times New Roman" panose="02020603050405020304" pitchFamily="18" charset="0"/>
              </a:rPr>
              <a:t> партнерами </a:t>
            </a:r>
            <a:r>
              <a:rPr lang="ru-RU" dirty="0" err="1">
                <a:solidFill>
                  <a:srgbClr val="333333"/>
                </a:solidFill>
                <a:latin typeface="Times New Roman" panose="02020603050405020304" pitchFamily="18" charset="0"/>
              </a:rPr>
              <a:t>цілеспрямованих</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перспективних</a:t>
            </a:r>
            <a:r>
              <a:rPr lang="ru-RU" dirty="0">
                <a:solidFill>
                  <a:srgbClr val="333333"/>
                </a:solidFill>
                <a:latin typeface="Times New Roman" panose="02020603050405020304" pitchFamily="18" charset="0"/>
              </a:rPr>
              <a:t> та </a:t>
            </a:r>
            <a:r>
              <a:rPr lang="ru-RU" dirty="0" err="1">
                <a:solidFill>
                  <a:srgbClr val="333333"/>
                </a:solidFill>
                <a:latin typeface="Times New Roman" panose="02020603050405020304" pitchFamily="18" charset="0"/>
              </a:rPr>
              <a:t>узгоджених</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заходів</a:t>
            </a:r>
            <a:r>
              <a:rPr lang="ru-RU" dirty="0">
                <a:solidFill>
                  <a:srgbClr val="333333"/>
                </a:solidFill>
                <a:latin typeface="Times New Roman" panose="02020603050405020304" pitchFamily="18" charset="0"/>
              </a:rPr>
              <a:t> у </a:t>
            </a:r>
            <a:r>
              <a:rPr lang="ru-RU" dirty="0" err="1">
                <a:solidFill>
                  <a:srgbClr val="333333"/>
                </a:solidFill>
                <a:latin typeface="Times New Roman" panose="02020603050405020304" pitchFamily="18" charset="0"/>
              </a:rPr>
              <a:t>сфері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боротьби</a:t>
            </a:r>
            <a:r>
              <a:rPr lang="ru-RU" dirty="0">
                <a:solidFill>
                  <a:srgbClr val="333333"/>
                </a:solidFill>
                <a:latin typeface="Times New Roman" panose="02020603050405020304" pitchFamily="18" charset="0"/>
              </a:rPr>
              <a:t> з </a:t>
            </a:r>
            <a:r>
              <a:rPr lang="ru-RU" dirty="0" err="1">
                <a:solidFill>
                  <a:srgbClr val="333333"/>
                </a:solidFill>
                <a:latin typeface="Times New Roman" panose="02020603050405020304" pitchFamily="18" charset="0"/>
              </a:rPr>
              <a:t>організованою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злочинністю</a:t>
            </a:r>
            <a:r>
              <a:rPr lang="ru-RU" dirty="0">
                <a:solidFill>
                  <a:srgbClr val="333333"/>
                </a:solidFill>
                <a:latin typeface="Times New Roman" panose="02020603050405020304" pitchFamily="18" charset="0"/>
              </a:rPr>
              <a:t>;</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забезпечення</a:t>
            </a:r>
            <a:r>
              <a:rPr lang="ru-RU" dirty="0">
                <a:solidFill>
                  <a:srgbClr val="333333"/>
                </a:solidFill>
                <a:latin typeface="Times New Roman" panose="02020603050405020304" pitchFamily="18" charset="0"/>
              </a:rPr>
              <a:t> комплексного методичного </a:t>
            </a:r>
            <a:r>
              <a:rPr lang="ru-RU" dirty="0" err="1">
                <a:solidFill>
                  <a:srgbClr val="333333"/>
                </a:solidFill>
                <a:latin typeface="Times New Roman" panose="02020603050405020304" pitchFamily="18" charset="0"/>
              </a:rPr>
              <a:t>підходу</a:t>
            </a:r>
            <a:r>
              <a:rPr lang="ru-RU" dirty="0">
                <a:solidFill>
                  <a:srgbClr val="333333"/>
                </a:solidFill>
                <a:latin typeface="Times New Roman" panose="02020603050405020304" pitchFamily="18" charset="0"/>
              </a:rPr>
              <a:t> до </a:t>
            </a:r>
            <a:r>
              <a:rPr lang="ru-RU" dirty="0" err="1">
                <a:solidFill>
                  <a:srgbClr val="333333"/>
                </a:solidFill>
                <a:latin typeface="Times New Roman" panose="02020603050405020304" pitchFamily="18" charset="0"/>
              </a:rPr>
              <a:t>боротьби</a:t>
            </a:r>
            <a:r>
              <a:rPr lang="ru-RU" dirty="0">
                <a:solidFill>
                  <a:srgbClr val="333333"/>
                </a:solidFill>
                <a:latin typeface="Times New Roman" panose="02020603050405020304" pitchFamily="18" charset="0"/>
              </a:rPr>
              <a:t> з </a:t>
            </a:r>
            <a:r>
              <a:rPr lang="ru-RU" dirty="0" err="1">
                <a:solidFill>
                  <a:srgbClr val="333333"/>
                </a:solidFill>
                <a:latin typeface="Times New Roman" panose="02020603050405020304" pitchFamily="18" charset="0"/>
              </a:rPr>
              <a:t>організованою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злочинністю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що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включає</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вжиття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заходів</a:t>
            </a:r>
            <a:r>
              <a:rPr lang="ru-RU" dirty="0">
                <a:solidFill>
                  <a:srgbClr val="333333"/>
                </a:solidFill>
                <a:latin typeface="Times New Roman" panose="02020603050405020304" pitchFamily="18" charset="0"/>
              </a:rPr>
              <a:t> до </a:t>
            </a:r>
            <a:r>
              <a:rPr lang="ru-RU" dirty="0" err="1">
                <a:solidFill>
                  <a:srgbClr val="333333"/>
                </a:solidFill>
                <a:latin typeface="Times New Roman" panose="02020603050405020304" pitchFamily="18" charset="0"/>
              </a:rPr>
              <a:t>запобігання</a:t>
            </a:r>
            <a:r>
              <a:rPr lang="ru-RU" dirty="0">
                <a:solidFill>
                  <a:srgbClr val="333333"/>
                </a:solidFill>
                <a:latin typeface="Times New Roman" panose="02020603050405020304" pitchFamily="18" charset="0"/>
              </a:rPr>
              <a:t> та </a:t>
            </a:r>
            <a:r>
              <a:rPr lang="ru-RU" dirty="0" err="1">
                <a:solidFill>
                  <a:srgbClr val="333333"/>
                </a:solidFill>
                <a:latin typeface="Times New Roman" panose="02020603050405020304" pitchFamily="18" charset="0"/>
              </a:rPr>
              <a:t>припинення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діяльності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організованих</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злочинних</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угруповань</a:t>
            </a:r>
            <a:r>
              <a:rPr lang="ru-RU" dirty="0">
                <a:solidFill>
                  <a:srgbClr val="333333"/>
                </a:solidFill>
                <a:latin typeface="Times New Roman" panose="02020603050405020304" pitchFamily="18" charset="0"/>
              </a:rPr>
              <a:t> як </a:t>
            </a:r>
            <a:r>
              <a:rPr lang="ru-RU" dirty="0" err="1">
                <a:solidFill>
                  <a:srgbClr val="333333"/>
                </a:solidFill>
                <a:latin typeface="Times New Roman" panose="02020603050405020304" pitchFamily="18" charset="0"/>
              </a:rPr>
              <a:t>стратегічного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що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намагаються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вплинути</a:t>
            </a:r>
            <a:r>
              <a:rPr lang="ru-RU" dirty="0">
                <a:solidFill>
                  <a:srgbClr val="333333"/>
                </a:solidFill>
                <a:latin typeface="Times New Roman" panose="02020603050405020304" pitchFamily="18" charset="0"/>
              </a:rPr>
              <a:t> на </a:t>
            </a:r>
            <a:r>
              <a:rPr lang="ru-RU" dirty="0" err="1">
                <a:solidFill>
                  <a:srgbClr val="333333"/>
                </a:solidFill>
                <a:latin typeface="Times New Roman" panose="02020603050405020304" pitchFamily="18" charset="0"/>
              </a:rPr>
              <a:t>загрозу</a:t>
            </a:r>
            <a:r>
              <a:rPr lang="ru-RU" dirty="0">
                <a:solidFill>
                  <a:srgbClr val="333333"/>
                </a:solidFill>
                <a:latin typeface="Times New Roman" panose="02020603050405020304" pitchFamily="18" charset="0"/>
              </a:rPr>
              <a:t>), так і оперативного (</a:t>
            </a:r>
            <a:r>
              <a:rPr lang="ru-RU" dirty="0" err="1">
                <a:solidFill>
                  <a:srgbClr val="333333"/>
                </a:solidFill>
                <a:latin typeface="Times New Roman" panose="02020603050405020304" pitchFamily="18" charset="0"/>
              </a:rPr>
              <a:t>що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намагаються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вплинути</a:t>
            </a:r>
            <a:r>
              <a:rPr lang="ru-RU" dirty="0">
                <a:solidFill>
                  <a:srgbClr val="333333"/>
                </a:solidFill>
                <a:latin typeface="Times New Roman" panose="02020603050405020304" pitchFamily="18" charset="0"/>
              </a:rPr>
              <a:t> на </a:t>
            </a:r>
            <a:r>
              <a:rPr lang="ru-RU" dirty="0" err="1">
                <a:solidFill>
                  <a:srgbClr val="333333"/>
                </a:solidFill>
                <a:latin typeface="Times New Roman" panose="02020603050405020304" pitchFamily="18" charset="0"/>
              </a:rPr>
              <a:t>конкретні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організовані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угруповання</a:t>
            </a:r>
            <a:r>
              <a:rPr lang="ru-RU" dirty="0">
                <a:solidFill>
                  <a:srgbClr val="333333"/>
                </a:solidFill>
                <a:latin typeface="Times New Roman" panose="02020603050405020304" pitchFamily="18" charset="0"/>
              </a:rPr>
              <a:t> та </a:t>
            </a:r>
            <a:r>
              <a:rPr lang="ru-RU" dirty="0" err="1">
                <a:solidFill>
                  <a:srgbClr val="333333"/>
                </a:solidFill>
                <a:latin typeface="Times New Roman" panose="02020603050405020304" pitchFamily="18" charset="0"/>
              </a:rPr>
              <a:t>їх</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учасників</a:t>
            </a:r>
            <a:r>
              <a:rPr lang="ru-RU" dirty="0">
                <a:solidFill>
                  <a:srgbClr val="333333"/>
                </a:solidFill>
                <a:latin typeface="Times New Roman" panose="02020603050405020304" pitchFamily="18" charset="0"/>
              </a:rPr>
              <a:t>) характеру;</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впровадження</a:t>
            </a:r>
            <a:r>
              <a:rPr lang="ru-RU" dirty="0">
                <a:solidFill>
                  <a:srgbClr val="333333"/>
                </a:solidFill>
                <a:latin typeface="Times New Roman" panose="02020603050405020304" pitchFamily="18" charset="0"/>
              </a:rPr>
              <a:t> в практику </a:t>
            </a:r>
            <a:r>
              <a:rPr lang="ru-RU" dirty="0" err="1">
                <a:solidFill>
                  <a:srgbClr val="333333"/>
                </a:solidFill>
                <a:latin typeface="Times New Roman" panose="02020603050405020304" pitchFamily="18" charset="0"/>
              </a:rPr>
              <a:t>трьохетапної</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моделі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формування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державної</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політики</a:t>
            </a:r>
            <a:r>
              <a:rPr lang="ru-RU" dirty="0">
                <a:solidFill>
                  <a:srgbClr val="333333"/>
                </a:solidFill>
                <a:latin typeface="Times New Roman" panose="02020603050405020304" pitchFamily="18" charset="0"/>
              </a:rPr>
              <a:t> у </a:t>
            </a:r>
            <a:r>
              <a:rPr lang="ru-RU" dirty="0" err="1">
                <a:solidFill>
                  <a:srgbClr val="333333"/>
                </a:solidFill>
                <a:latin typeface="Times New Roman" panose="02020603050405020304" pitchFamily="18" charset="0"/>
              </a:rPr>
              <a:t>сфері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боротьби</a:t>
            </a:r>
            <a:r>
              <a:rPr lang="ru-RU" dirty="0">
                <a:solidFill>
                  <a:srgbClr val="333333"/>
                </a:solidFill>
                <a:latin typeface="Times New Roman" panose="02020603050405020304" pitchFamily="18" charset="0"/>
              </a:rPr>
              <a:t> з </a:t>
            </a:r>
            <a:r>
              <a:rPr lang="ru-RU" dirty="0" err="1">
                <a:solidFill>
                  <a:srgbClr val="333333"/>
                </a:solidFill>
                <a:latin typeface="Times New Roman" panose="02020603050405020304" pitchFamily="18" charset="0"/>
              </a:rPr>
              <a:t>організованою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злочинністю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що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базується</a:t>
            </a:r>
            <a:r>
              <a:rPr lang="ru-RU" dirty="0">
                <a:solidFill>
                  <a:srgbClr val="333333"/>
                </a:solidFill>
                <a:latin typeface="Times New Roman" panose="02020603050405020304" pitchFamily="18" charset="0"/>
              </a:rPr>
              <a:t> на </a:t>
            </a:r>
            <a:r>
              <a:rPr lang="ru-RU" dirty="0" err="1">
                <a:solidFill>
                  <a:srgbClr val="333333"/>
                </a:solidFill>
                <a:latin typeface="Times New Roman" panose="02020603050405020304" pitchFamily="18" charset="0"/>
              </a:rPr>
              <a:t>прикладі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політики</a:t>
            </a:r>
            <a:r>
              <a:rPr lang="ru-RU" dirty="0">
                <a:solidFill>
                  <a:srgbClr val="333333"/>
                </a:solidFill>
                <a:latin typeface="Times New Roman" panose="02020603050405020304" pitchFamily="18" charset="0"/>
              </a:rPr>
              <a:t> ЄС </a:t>
            </a:r>
            <a:r>
              <a:rPr lang="ru-RU" dirty="0" err="1">
                <a:solidFill>
                  <a:srgbClr val="333333"/>
                </a:solidFill>
                <a:latin typeface="Times New Roman" panose="02020603050405020304" pitchFamily="18" charset="0"/>
              </a:rPr>
              <a:t>щодо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боротьби</a:t>
            </a:r>
            <a:r>
              <a:rPr lang="ru-RU" dirty="0">
                <a:solidFill>
                  <a:srgbClr val="333333"/>
                </a:solidFill>
                <a:latin typeface="Times New Roman" panose="02020603050405020304" pitchFamily="18" charset="0"/>
              </a:rPr>
              <a:t> з тяжкими </a:t>
            </a:r>
            <a:r>
              <a:rPr lang="ru-RU" dirty="0" err="1">
                <a:solidFill>
                  <a:srgbClr val="333333"/>
                </a:solidFill>
                <a:latin typeface="Times New Roman" panose="02020603050405020304" pitchFamily="18" charset="0"/>
              </a:rPr>
              <a:t>злочинами</a:t>
            </a:r>
            <a:r>
              <a:rPr lang="ru-RU" dirty="0">
                <a:solidFill>
                  <a:srgbClr val="333333"/>
                </a:solidFill>
                <a:latin typeface="Times New Roman" panose="02020603050405020304" pitchFamily="18" charset="0"/>
              </a:rPr>
              <a:t> та </a:t>
            </a:r>
            <a:r>
              <a:rPr lang="ru-RU" dirty="0" err="1">
                <a:solidFill>
                  <a:srgbClr val="333333"/>
                </a:solidFill>
                <a:latin typeface="Times New Roman" panose="02020603050405020304" pitchFamily="18" charset="0"/>
              </a:rPr>
              <a:t>організованою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злочинністю</a:t>
            </a:r>
            <a:r>
              <a:rPr lang="ru-RU" dirty="0">
                <a:solidFill>
                  <a:srgbClr val="333333"/>
                </a:solidFill>
                <a:latin typeface="Times New Roman" panose="02020603050405020304" pitchFamily="18" charset="0"/>
              </a:rPr>
              <a:t>.</a:t>
            </a:r>
            <a:endParaRPr lang="ru-RU"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1345988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1601E969-363B-4866-BA80-F59F61979AFC}"/>
              </a:ext>
            </a:extLst>
          </p:cNvPr>
          <p:cNvSpPr/>
          <p:nvPr/>
        </p:nvSpPr>
        <p:spPr>
          <a:xfrm>
            <a:off x="412864" y="1590515"/>
            <a:ext cx="11108575" cy="2862322"/>
          </a:xfrm>
          <a:prstGeom prst="rect">
            <a:avLst/>
          </a:prstGeom>
        </p:spPr>
        <p:txBody>
          <a:bodyPr wrap="square">
            <a:spAutoFit/>
          </a:bodyPr>
          <a:lstStyle/>
          <a:p>
            <a:pPr algn="just"/>
            <a:r>
              <a:rPr lang="ru-RU" b="1" dirty="0" err="1">
                <a:solidFill>
                  <a:srgbClr val="333333"/>
                </a:solidFill>
                <a:latin typeface="Times New Roman" panose="02020603050405020304" pitchFamily="18" charset="0"/>
              </a:rPr>
              <a:t>Основними</a:t>
            </a:r>
            <a:r>
              <a:rPr lang="ru-RU" b="1" dirty="0">
                <a:solidFill>
                  <a:srgbClr val="333333"/>
                </a:solidFill>
                <a:latin typeface="Times New Roman" panose="02020603050405020304" pitchFamily="18" charset="0"/>
              </a:rPr>
              <a:t> </a:t>
            </a:r>
            <a:r>
              <a:rPr lang="ru-RU" b="1" dirty="0" err="1">
                <a:solidFill>
                  <a:srgbClr val="333333"/>
                </a:solidFill>
                <a:latin typeface="Times New Roman" panose="02020603050405020304" pitchFamily="18" charset="0"/>
              </a:rPr>
              <a:t>напрямами</a:t>
            </a:r>
            <a:r>
              <a:rPr lang="ru-RU" b="1" dirty="0">
                <a:solidFill>
                  <a:srgbClr val="333333"/>
                </a:solidFill>
                <a:latin typeface="Times New Roman" panose="02020603050405020304" pitchFamily="18" charset="0"/>
              </a:rPr>
              <a:t> </a:t>
            </a:r>
            <a:r>
              <a:rPr lang="ru-RU" b="1" dirty="0" err="1">
                <a:solidFill>
                  <a:srgbClr val="333333"/>
                </a:solidFill>
                <a:latin typeface="Times New Roman" panose="02020603050405020304" pitchFamily="18" charset="0"/>
              </a:rPr>
              <a:t>реалізації</a:t>
            </a:r>
            <a:r>
              <a:rPr lang="ru-RU" b="1" dirty="0">
                <a:solidFill>
                  <a:srgbClr val="333333"/>
                </a:solidFill>
                <a:latin typeface="Times New Roman" panose="02020603050405020304" pitchFamily="18" charset="0"/>
              </a:rPr>
              <a:t> </a:t>
            </a:r>
            <a:r>
              <a:rPr lang="ru-RU" b="1" dirty="0" err="1">
                <a:solidFill>
                  <a:srgbClr val="333333"/>
                </a:solidFill>
                <a:latin typeface="Times New Roman" panose="02020603050405020304" pitchFamily="18" charset="0"/>
              </a:rPr>
              <a:t>Стратегії</a:t>
            </a:r>
            <a:r>
              <a:rPr lang="ru-RU" b="1" dirty="0">
                <a:solidFill>
                  <a:srgbClr val="333333"/>
                </a:solidFill>
                <a:latin typeface="Times New Roman" panose="02020603050405020304" pitchFamily="18" charset="0"/>
              </a:rPr>
              <a:t> є:</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удосконалення</a:t>
            </a:r>
            <a:r>
              <a:rPr lang="ru-RU" dirty="0">
                <a:solidFill>
                  <a:srgbClr val="333333"/>
                </a:solidFill>
                <a:latin typeface="Times New Roman" panose="02020603050405020304" pitchFamily="18" charset="0"/>
              </a:rPr>
              <a:t> нормативно-правового </a:t>
            </a:r>
            <a:r>
              <a:rPr lang="ru-RU" dirty="0" err="1">
                <a:solidFill>
                  <a:srgbClr val="333333"/>
                </a:solidFill>
                <a:latin typeface="Times New Roman" panose="02020603050405020304" pitchFamily="18" charset="0"/>
              </a:rPr>
              <a:t>забезпечення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боротьби</a:t>
            </a:r>
            <a:r>
              <a:rPr lang="ru-RU" dirty="0">
                <a:solidFill>
                  <a:srgbClr val="333333"/>
                </a:solidFill>
                <a:latin typeface="Times New Roman" panose="02020603050405020304" pitchFamily="18" charset="0"/>
              </a:rPr>
              <a:t> з </a:t>
            </a:r>
            <a:r>
              <a:rPr lang="ru-RU" dirty="0" err="1">
                <a:solidFill>
                  <a:srgbClr val="333333"/>
                </a:solidFill>
                <a:latin typeface="Times New Roman" panose="02020603050405020304" pitchFamily="18" charset="0"/>
              </a:rPr>
              <a:t>організованою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злочинністю</a:t>
            </a:r>
            <a:r>
              <a:rPr lang="ru-RU" dirty="0">
                <a:solidFill>
                  <a:srgbClr val="333333"/>
                </a:solidFill>
                <a:latin typeface="Times New Roman" panose="02020603050405020304" pitchFamily="18" charset="0"/>
              </a:rPr>
              <a:t>;</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формування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ефективної</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системи</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інституційного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забезпечення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боротьби</a:t>
            </a:r>
            <a:r>
              <a:rPr lang="ru-RU" dirty="0">
                <a:solidFill>
                  <a:srgbClr val="333333"/>
                </a:solidFill>
                <a:latin typeface="Times New Roman" panose="02020603050405020304" pitchFamily="18" charset="0"/>
              </a:rPr>
              <a:t> з </a:t>
            </a:r>
            <a:r>
              <a:rPr lang="ru-RU" dirty="0" err="1">
                <a:solidFill>
                  <a:srgbClr val="333333"/>
                </a:solidFill>
                <a:latin typeface="Times New Roman" panose="02020603050405020304" pitchFamily="18" charset="0"/>
              </a:rPr>
              <a:t>організованою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злочинністю</a:t>
            </a:r>
            <a:r>
              <a:rPr lang="ru-RU" dirty="0">
                <a:solidFill>
                  <a:srgbClr val="333333"/>
                </a:solidFill>
                <a:latin typeface="Times New Roman" panose="02020603050405020304" pitchFamily="18" charset="0"/>
              </a:rPr>
              <a:t>;</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запровадження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механізмів</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координації</a:t>
            </a:r>
            <a:r>
              <a:rPr lang="ru-RU" dirty="0">
                <a:solidFill>
                  <a:srgbClr val="333333"/>
                </a:solidFill>
                <a:latin typeface="Times New Roman" panose="02020603050405020304" pitchFamily="18" charset="0"/>
              </a:rPr>
              <a:t> та </a:t>
            </a:r>
            <a:r>
              <a:rPr lang="ru-RU" dirty="0" err="1">
                <a:solidFill>
                  <a:srgbClr val="333333"/>
                </a:solidFill>
                <a:latin typeface="Times New Roman" panose="02020603050405020304" pitchFamily="18" charset="0"/>
              </a:rPr>
              <a:t>взаємодії</a:t>
            </a:r>
            <a:r>
              <a:rPr lang="ru-RU" dirty="0">
                <a:solidFill>
                  <a:srgbClr val="333333"/>
                </a:solidFill>
                <a:latin typeface="Times New Roman" panose="02020603050405020304" pitchFamily="18" charset="0"/>
              </a:rPr>
              <a:t> у </a:t>
            </a:r>
            <a:r>
              <a:rPr lang="ru-RU" dirty="0" err="1">
                <a:solidFill>
                  <a:srgbClr val="333333"/>
                </a:solidFill>
                <a:latin typeface="Times New Roman" panose="02020603050405020304" pitchFamily="18" charset="0"/>
              </a:rPr>
              <a:t>сфері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боротьби</a:t>
            </a:r>
            <a:r>
              <a:rPr lang="ru-RU" dirty="0">
                <a:solidFill>
                  <a:srgbClr val="333333"/>
                </a:solidFill>
                <a:latin typeface="Times New Roman" panose="02020603050405020304" pitchFamily="18" charset="0"/>
              </a:rPr>
              <a:t> з </a:t>
            </a:r>
            <a:r>
              <a:rPr lang="ru-RU" dirty="0" err="1">
                <a:solidFill>
                  <a:srgbClr val="333333"/>
                </a:solidFill>
                <a:latin typeface="Times New Roman" panose="02020603050405020304" pitchFamily="18" charset="0"/>
              </a:rPr>
              <a:t>організованою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злочинністю</a:t>
            </a:r>
            <a:r>
              <a:rPr lang="ru-RU" dirty="0">
                <a:solidFill>
                  <a:srgbClr val="333333"/>
                </a:solidFill>
                <a:latin typeface="Times New Roman" panose="02020603050405020304" pitchFamily="18" charset="0"/>
              </a:rPr>
              <a:t>;</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запобігання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організованій</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злочинності</a:t>
            </a:r>
            <a:r>
              <a:rPr lang="ru-RU" dirty="0">
                <a:solidFill>
                  <a:srgbClr val="333333"/>
                </a:solidFill>
                <a:latin typeface="Times New Roman" panose="02020603050405020304" pitchFamily="18" charset="0"/>
              </a:rPr>
              <a:t> та </a:t>
            </a:r>
            <a:r>
              <a:rPr lang="ru-RU" dirty="0" err="1">
                <a:solidFill>
                  <a:srgbClr val="333333"/>
                </a:solidFill>
                <a:latin typeface="Times New Roman" panose="02020603050405020304" pitchFamily="18" charset="0"/>
              </a:rPr>
              <a:t>боротьба</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із</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злочинними</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організаціями</a:t>
            </a:r>
            <a:r>
              <a:rPr lang="ru-RU" dirty="0">
                <a:solidFill>
                  <a:srgbClr val="333333"/>
                </a:solidFill>
                <a:latin typeface="Times New Roman" panose="02020603050405020304" pitchFamily="18" charset="0"/>
              </a:rPr>
              <a:t> у сферах з </a:t>
            </a:r>
            <a:r>
              <a:rPr lang="ru-RU" dirty="0" err="1">
                <a:solidFill>
                  <a:srgbClr val="333333"/>
                </a:solidFill>
                <a:latin typeface="Times New Roman" panose="02020603050405020304" pitchFamily="18" charset="0"/>
              </a:rPr>
              <a:t>високим</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ризиком</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її</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прояву</a:t>
            </a:r>
            <a:r>
              <a:rPr lang="ru-RU" dirty="0">
                <a:solidFill>
                  <a:srgbClr val="333333"/>
                </a:solidFill>
                <a:latin typeface="Times New Roman" panose="02020603050405020304" pitchFamily="18" charset="0"/>
              </a:rPr>
              <a:t>;</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інформаційно-аналітичне</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наукове</a:t>
            </a:r>
            <a:r>
              <a:rPr lang="ru-RU" dirty="0">
                <a:solidFill>
                  <a:srgbClr val="333333"/>
                </a:solidFill>
                <a:latin typeface="Times New Roman" panose="02020603050405020304" pitchFamily="18" charset="0"/>
              </a:rPr>
              <a:t> та </a:t>
            </a:r>
            <a:r>
              <a:rPr lang="ru-RU" dirty="0" err="1">
                <a:solidFill>
                  <a:srgbClr val="333333"/>
                </a:solidFill>
                <a:latin typeface="Times New Roman" panose="02020603050405020304" pitchFamily="18" charset="0"/>
              </a:rPr>
              <a:t>кадрове</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забезпечення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державних</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органів</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що</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беруть</a:t>
            </a:r>
            <a:r>
              <a:rPr lang="ru-RU" dirty="0">
                <a:solidFill>
                  <a:srgbClr val="333333"/>
                </a:solidFill>
                <a:latin typeface="Times New Roman" panose="02020603050405020304" pitchFamily="18" charset="0"/>
              </a:rPr>
              <a:t> участь у </a:t>
            </a:r>
            <a:r>
              <a:rPr lang="ru-RU" dirty="0" err="1">
                <a:solidFill>
                  <a:srgbClr val="333333"/>
                </a:solidFill>
                <a:latin typeface="Times New Roman" panose="02020603050405020304" pitchFamily="18" charset="0"/>
              </a:rPr>
              <a:t>боротьбі</a:t>
            </a:r>
            <a:r>
              <a:rPr lang="ru-RU" dirty="0">
                <a:solidFill>
                  <a:srgbClr val="333333"/>
                </a:solidFill>
                <a:latin typeface="Times New Roman" panose="02020603050405020304" pitchFamily="18" charset="0"/>
              </a:rPr>
              <a:t> з </a:t>
            </a:r>
            <a:r>
              <a:rPr lang="ru-RU" dirty="0" err="1">
                <a:solidFill>
                  <a:srgbClr val="333333"/>
                </a:solidFill>
                <a:latin typeface="Times New Roman" panose="02020603050405020304" pitchFamily="18" charset="0"/>
              </a:rPr>
              <a:t>організованою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злочинністю</a:t>
            </a:r>
            <a:r>
              <a:rPr lang="ru-RU" dirty="0">
                <a:solidFill>
                  <a:srgbClr val="333333"/>
                </a:solidFill>
                <a:latin typeface="Times New Roman" panose="02020603050405020304" pitchFamily="18" charset="0"/>
              </a:rPr>
              <a:t>;</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залучення</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громадськості</a:t>
            </a:r>
            <a:r>
              <a:rPr lang="ru-RU" dirty="0">
                <a:solidFill>
                  <a:srgbClr val="333333"/>
                </a:solidFill>
                <a:latin typeface="Times New Roman" panose="02020603050405020304" pitchFamily="18" charset="0"/>
              </a:rPr>
              <a:t> до </a:t>
            </a:r>
            <a:r>
              <a:rPr lang="ru-RU" dirty="0" err="1">
                <a:solidFill>
                  <a:srgbClr val="333333"/>
                </a:solidFill>
                <a:latin typeface="Times New Roman" panose="02020603050405020304" pitchFamily="18" charset="0"/>
              </a:rPr>
              <a:t>активної</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участі</a:t>
            </a:r>
            <a:r>
              <a:rPr lang="ru-RU" dirty="0">
                <a:solidFill>
                  <a:srgbClr val="333333"/>
                </a:solidFill>
                <a:latin typeface="Times New Roman" panose="02020603050405020304" pitchFamily="18" charset="0"/>
              </a:rPr>
              <a:t> в </a:t>
            </a:r>
            <a:r>
              <a:rPr lang="ru-RU" dirty="0" err="1">
                <a:solidFill>
                  <a:srgbClr val="333333"/>
                </a:solidFill>
                <a:latin typeface="Times New Roman" panose="02020603050405020304" pitchFamily="18" charset="0"/>
              </a:rPr>
              <a:t>боротьбі</a:t>
            </a:r>
            <a:r>
              <a:rPr lang="ru-RU" dirty="0">
                <a:solidFill>
                  <a:srgbClr val="333333"/>
                </a:solidFill>
                <a:latin typeface="Times New Roman" panose="02020603050405020304" pitchFamily="18" charset="0"/>
              </a:rPr>
              <a:t> з </a:t>
            </a:r>
            <a:r>
              <a:rPr lang="ru-RU" dirty="0" err="1">
                <a:solidFill>
                  <a:srgbClr val="333333"/>
                </a:solidFill>
                <a:latin typeface="Times New Roman" panose="02020603050405020304" pitchFamily="18" charset="0"/>
              </a:rPr>
              <a:t>організованою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злочинністю</a:t>
            </a:r>
            <a:r>
              <a:rPr lang="ru-RU" dirty="0">
                <a:solidFill>
                  <a:srgbClr val="333333"/>
                </a:solidFill>
                <a:latin typeface="Times New Roman" panose="02020603050405020304" pitchFamily="18" charset="0"/>
              </a:rPr>
              <a:t>;</a:t>
            </a:r>
          </a:p>
          <a:p>
            <a:pPr marL="285750" indent="-285750" algn="just">
              <a:buFont typeface="Arial" panose="020B0604020202020204" pitchFamily="34" charset="0"/>
              <a:buChar char="•"/>
            </a:pPr>
            <a:r>
              <a:rPr lang="ru-RU" dirty="0" err="1">
                <a:solidFill>
                  <a:srgbClr val="333333"/>
                </a:solidFill>
                <a:latin typeface="Times New Roman" panose="02020603050405020304" pitchFamily="18" charset="0"/>
              </a:rPr>
              <a:t>міжнародне</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співробітництво</a:t>
            </a:r>
            <a:r>
              <a:rPr lang="ru-RU" dirty="0">
                <a:solidFill>
                  <a:srgbClr val="333333"/>
                </a:solidFill>
                <a:latin typeface="Times New Roman" panose="02020603050405020304" pitchFamily="18" charset="0"/>
              </a:rPr>
              <a:t> у </a:t>
            </a:r>
            <a:r>
              <a:rPr lang="ru-RU" dirty="0" err="1">
                <a:solidFill>
                  <a:srgbClr val="333333"/>
                </a:solidFill>
                <a:latin typeface="Times New Roman" panose="02020603050405020304" pitchFamily="18" charset="0"/>
              </a:rPr>
              <a:t>сфері</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боротьби</a:t>
            </a:r>
            <a:r>
              <a:rPr lang="ru-RU" dirty="0">
                <a:solidFill>
                  <a:srgbClr val="333333"/>
                </a:solidFill>
                <a:latin typeface="Times New Roman" panose="02020603050405020304" pitchFamily="18" charset="0"/>
              </a:rPr>
              <a:t> з </a:t>
            </a:r>
            <a:r>
              <a:rPr lang="ru-RU" dirty="0" err="1">
                <a:solidFill>
                  <a:srgbClr val="333333"/>
                </a:solidFill>
                <a:latin typeface="Times New Roman" panose="02020603050405020304" pitchFamily="18" charset="0"/>
              </a:rPr>
              <a:t>організованою</a:t>
            </a:r>
            <a:r>
              <a:rPr lang="ru-RU" dirty="0">
                <a:solidFill>
                  <a:srgbClr val="333333"/>
                </a:solidFill>
                <a:latin typeface="Times New Roman" panose="02020603050405020304" pitchFamily="18" charset="0"/>
              </a:rPr>
              <a:t> </a:t>
            </a:r>
            <a:r>
              <a:rPr lang="ru-RU" dirty="0" err="1">
                <a:solidFill>
                  <a:srgbClr val="333333"/>
                </a:solidFill>
                <a:latin typeface="Times New Roman" panose="02020603050405020304" pitchFamily="18" charset="0"/>
              </a:rPr>
              <a:t>злочинністю</a:t>
            </a:r>
            <a:r>
              <a:rPr lang="ru-RU" dirty="0">
                <a:solidFill>
                  <a:srgbClr val="333333"/>
                </a:solidFill>
                <a:latin typeface="Times New Roman" panose="02020603050405020304" pitchFamily="18" charset="0"/>
              </a:rPr>
              <a:t>.</a:t>
            </a:r>
            <a:endParaRPr lang="ru-RU"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3466514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43098" y="287888"/>
            <a:ext cx="10972800" cy="6570112"/>
          </a:xfrm>
        </p:spPr>
        <p:txBody>
          <a:bodyPr>
            <a:noAutofit/>
          </a:bodyPr>
          <a:lstStyle/>
          <a:p>
            <a:pPr marL="0" indent="0">
              <a:spcBef>
                <a:spcPts val="0"/>
              </a:spcBef>
              <a:buNone/>
            </a:pPr>
            <a:r>
              <a:rPr lang="ru-RU" sz="2000" b="1" dirty="0" err="1">
                <a:solidFill>
                  <a:schemeClr val="tx1"/>
                </a:solidFill>
                <a:latin typeface="+mn-lt"/>
              </a:rPr>
              <a:t>Конвенція</a:t>
            </a:r>
            <a:r>
              <a:rPr lang="ru-RU" sz="2000" b="1" dirty="0">
                <a:solidFill>
                  <a:schemeClr val="tx1"/>
                </a:solidFill>
                <a:latin typeface="+mn-lt"/>
              </a:rPr>
              <a:t> </a:t>
            </a:r>
            <a:r>
              <a:rPr lang="ru-RU" sz="2000" b="1" dirty="0" err="1">
                <a:solidFill>
                  <a:schemeClr val="tx1"/>
                </a:solidFill>
                <a:latin typeface="+mn-lt"/>
              </a:rPr>
              <a:t>Організації</a:t>
            </a:r>
            <a:r>
              <a:rPr lang="ru-RU" sz="2000" b="1" dirty="0">
                <a:solidFill>
                  <a:schemeClr val="tx1"/>
                </a:solidFill>
                <a:latin typeface="+mn-lt"/>
              </a:rPr>
              <a:t> </a:t>
            </a:r>
            <a:r>
              <a:rPr lang="ru-RU" sz="2000" b="1" dirty="0" err="1">
                <a:solidFill>
                  <a:schemeClr val="tx1"/>
                </a:solidFill>
                <a:latin typeface="+mn-lt"/>
              </a:rPr>
              <a:t>Об'єднаних</a:t>
            </a:r>
            <a:r>
              <a:rPr lang="ru-RU" sz="2000" b="1" dirty="0">
                <a:solidFill>
                  <a:schemeClr val="tx1"/>
                </a:solidFill>
                <a:latin typeface="+mn-lt"/>
              </a:rPr>
              <a:t> </a:t>
            </a:r>
            <a:r>
              <a:rPr lang="ru-RU" sz="2000" b="1" dirty="0" err="1">
                <a:solidFill>
                  <a:schemeClr val="tx1"/>
                </a:solidFill>
                <a:latin typeface="+mn-lt"/>
              </a:rPr>
              <a:t>Націй</a:t>
            </a:r>
            <a:r>
              <a:rPr lang="ru-RU" sz="2000" b="1" dirty="0">
                <a:solidFill>
                  <a:schemeClr val="tx1"/>
                </a:solidFill>
                <a:latin typeface="+mn-lt"/>
              </a:rPr>
              <a:t> </a:t>
            </a:r>
            <a:r>
              <a:rPr lang="ru-RU" sz="2000" b="1" dirty="0" err="1">
                <a:solidFill>
                  <a:schemeClr val="tx1"/>
                </a:solidFill>
                <a:latin typeface="+mn-lt"/>
              </a:rPr>
              <a:t>проти</a:t>
            </a:r>
            <a:r>
              <a:rPr lang="ru-RU" sz="2000" b="1" dirty="0">
                <a:solidFill>
                  <a:schemeClr val="tx1"/>
                </a:solidFill>
                <a:latin typeface="+mn-lt"/>
              </a:rPr>
              <a:t> </a:t>
            </a:r>
            <a:r>
              <a:rPr lang="ru-RU" sz="2000" b="1" dirty="0" err="1">
                <a:solidFill>
                  <a:schemeClr val="tx1"/>
                </a:solidFill>
                <a:latin typeface="+mn-lt"/>
              </a:rPr>
              <a:t>транснаціональної</a:t>
            </a:r>
            <a:r>
              <a:rPr lang="ru-RU" sz="2000" b="1" dirty="0">
                <a:solidFill>
                  <a:schemeClr val="tx1"/>
                </a:solidFill>
                <a:latin typeface="+mn-lt"/>
              </a:rPr>
              <a:t> </a:t>
            </a:r>
            <a:r>
              <a:rPr lang="ru-RU" sz="2000" b="1" dirty="0" err="1">
                <a:solidFill>
                  <a:schemeClr val="tx1"/>
                </a:solidFill>
                <a:latin typeface="+mn-lt"/>
              </a:rPr>
              <a:t>організованої</a:t>
            </a:r>
            <a:r>
              <a:rPr lang="ru-RU" sz="2000" b="1" dirty="0">
                <a:solidFill>
                  <a:schemeClr val="tx1"/>
                </a:solidFill>
                <a:latin typeface="+mn-lt"/>
              </a:rPr>
              <a:t> </a:t>
            </a:r>
            <a:r>
              <a:rPr lang="ru-RU" sz="2000" b="1" dirty="0" err="1">
                <a:solidFill>
                  <a:schemeClr val="tx1"/>
                </a:solidFill>
                <a:latin typeface="+mn-lt"/>
              </a:rPr>
              <a:t>злочинності</a:t>
            </a:r>
            <a:r>
              <a:rPr lang="uk-UA" sz="2000" b="1" dirty="0">
                <a:solidFill>
                  <a:schemeClr val="tx1"/>
                </a:solidFill>
                <a:latin typeface="+mn-lt"/>
              </a:rPr>
              <a:t>:</a:t>
            </a:r>
          </a:p>
          <a:p>
            <a:pPr marL="0" indent="0">
              <a:spcBef>
                <a:spcPts val="0"/>
              </a:spcBef>
              <a:buNone/>
            </a:pPr>
            <a:endParaRPr lang="uk-UA" sz="2000" b="1" dirty="0">
              <a:solidFill>
                <a:schemeClr val="tx1"/>
              </a:solidFill>
              <a:latin typeface="+mn-lt"/>
            </a:endParaRPr>
          </a:p>
          <a:p>
            <a:pPr marL="0" indent="0">
              <a:spcBef>
                <a:spcPts val="0"/>
              </a:spcBef>
              <a:buNone/>
            </a:pPr>
            <a:r>
              <a:rPr lang="ru-RU" sz="2000" dirty="0" err="1">
                <a:solidFill>
                  <a:schemeClr val="tx1"/>
                </a:solidFill>
                <a:latin typeface="+mn-lt"/>
              </a:rPr>
              <a:t>Злочин</a:t>
            </a:r>
            <a:r>
              <a:rPr lang="ru-RU" sz="2000" dirty="0">
                <a:solidFill>
                  <a:schemeClr val="tx1"/>
                </a:solidFill>
                <a:latin typeface="+mn-lt"/>
              </a:rPr>
              <a:t>   носить </a:t>
            </a:r>
            <a:r>
              <a:rPr lang="ru-RU" sz="2000" dirty="0" err="1">
                <a:solidFill>
                  <a:schemeClr val="tx1"/>
                </a:solidFill>
                <a:latin typeface="+mn-lt"/>
              </a:rPr>
              <a:t>транснаціональний</a:t>
            </a:r>
            <a:r>
              <a:rPr lang="ru-RU" sz="2000" dirty="0">
                <a:solidFill>
                  <a:schemeClr val="tx1"/>
                </a:solidFill>
                <a:latin typeface="+mn-lt"/>
              </a:rPr>
              <a:t> характер, </a:t>
            </a:r>
            <a:r>
              <a:rPr lang="ru-RU" sz="2000" dirty="0" err="1">
                <a:solidFill>
                  <a:schemeClr val="tx1"/>
                </a:solidFill>
                <a:latin typeface="+mn-lt"/>
              </a:rPr>
              <a:t>якщо</a:t>
            </a:r>
            <a:r>
              <a:rPr lang="ru-RU" sz="2000" dirty="0">
                <a:solidFill>
                  <a:schemeClr val="tx1"/>
                </a:solidFill>
                <a:latin typeface="+mn-lt"/>
              </a:rPr>
              <a:t>:</a:t>
            </a:r>
          </a:p>
          <a:p>
            <a:pPr marL="0" indent="0">
              <a:spcBef>
                <a:spcPts val="0"/>
              </a:spcBef>
              <a:buNone/>
            </a:pPr>
            <a:endParaRPr lang="ru-RU" sz="2000" dirty="0">
              <a:solidFill>
                <a:schemeClr val="tx1"/>
              </a:solidFill>
              <a:latin typeface="+mn-lt"/>
            </a:endParaRPr>
          </a:p>
          <a:p>
            <a:pPr marL="0" indent="0">
              <a:spcBef>
                <a:spcPts val="0"/>
              </a:spcBef>
              <a:buNone/>
            </a:pPr>
            <a:r>
              <a:rPr lang="ru-RU" sz="2000" dirty="0">
                <a:solidFill>
                  <a:schemeClr val="tx1"/>
                </a:solidFill>
                <a:latin typeface="+mn-lt"/>
              </a:rPr>
              <a:t>     </a:t>
            </a:r>
            <a:r>
              <a:rPr lang="en-US" sz="2000" dirty="0">
                <a:solidFill>
                  <a:schemeClr val="tx1"/>
                </a:solidFill>
                <a:latin typeface="+mn-lt"/>
              </a:rPr>
              <a:t>a) </a:t>
            </a:r>
            <a:r>
              <a:rPr lang="ru-RU" sz="2000" dirty="0" err="1">
                <a:solidFill>
                  <a:schemeClr val="tx1"/>
                </a:solidFill>
                <a:latin typeface="+mn-lt"/>
              </a:rPr>
              <a:t>він</a:t>
            </a:r>
            <a:r>
              <a:rPr lang="ru-RU" sz="2000" dirty="0">
                <a:solidFill>
                  <a:schemeClr val="tx1"/>
                </a:solidFill>
                <a:latin typeface="+mn-lt"/>
              </a:rPr>
              <a:t> </a:t>
            </a:r>
            <a:r>
              <a:rPr lang="ru-RU" sz="2000" dirty="0" err="1">
                <a:solidFill>
                  <a:schemeClr val="tx1"/>
                </a:solidFill>
                <a:latin typeface="+mn-lt"/>
              </a:rPr>
              <a:t>вчинений</a:t>
            </a:r>
            <a:r>
              <a:rPr lang="ru-RU" sz="2000" dirty="0">
                <a:solidFill>
                  <a:schemeClr val="tx1"/>
                </a:solidFill>
                <a:latin typeface="+mn-lt"/>
              </a:rPr>
              <a:t> у </a:t>
            </a:r>
            <a:r>
              <a:rPr lang="ru-RU" sz="2000" dirty="0" err="1">
                <a:solidFill>
                  <a:schemeClr val="tx1"/>
                </a:solidFill>
                <a:latin typeface="+mn-lt"/>
              </a:rPr>
              <a:t>більш</a:t>
            </a:r>
            <a:r>
              <a:rPr lang="ru-RU" sz="2000" dirty="0">
                <a:solidFill>
                  <a:schemeClr val="tx1"/>
                </a:solidFill>
                <a:latin typeface="+mn-lt"/>
              </a:rPr>
              <a:t> </a:t>
            </a:r>
            <a:r>
              <a:rPr lang="ru-RU" sz="2000" dirty="0" err="1">
                <a:solidFill>
                  <a:schemeClr val="tx1"/>
                </a:solidFill>
                <a:latin typeface="+mn-lt"/>
              </a:rPr>
              <a:t>ніж</a:t>
            </a:r>
            <a:r>
              <a:rPr lang="ru-RU" sz="2000" dirty="0">
                <a:solidFill>
                  <a:schemeClr val="tx1"/>
                </a:solidFill>
                <a:latin typeface="+mn-lt"/>
              </a:rPr>
              <a:t> </a:t>
            </a:r>
            <a:r>
              <a:rPr lang="ru-RU" sz="2000" dirty="0" err="1">
                <a:solidFill>
                  <a:schemeClr val="tx1"/>
                </a:solidFill>
                <a:latin typeface="+mn-lt"/>
              </a:rPr>
              <a:t>одній</a:t>
            </a:r>
            <a:r>
              <a:rPr lang="ru-RU" sz="2000" dirty="0">
                <a:solidFill>
                  <a:schemeClr val="tx1"/>
                </a:solidFill>
                <a:latin typeface="+mn-lt"/>
              </a:rPr>
              <a:t> </a:t>
            </a:r>
            <a:r>
              <a:rPr lang="ru-RU" sz="2000" dirty="0" err="1">
                <a:solidFill>
                  <a:schemeClr val="tx1"/>
                </a:solidFill>
                <a:latin typeface="+mn-lt"/>
              </a:rPr>
              <a:t>державі</a:t>
            </a:r>
            <a:r>
              <a:rPr lang="ru-RU" sz="2000" dirty="0">
                <a:solidFill>
                  <a:schemeClr val="tx1"/>
                </a:solidFill>
                <a:latin typeface="+mn-lt"/>
              </a:rPr>
              <a:t>;</a:t>
            </a:r>
          </a:p>
          <a:p>
            <a:pPr marL="0" indent="0">
              <a:spcBef>
                <a:spcPts val="0"/>
              </a:spcBef>
              <a:buNone/>
            </a:pPr>
            <a:endParaRPr lang="ru-RU" sz="2000" dirty="0">
              <a:solidFill>
                <a:schemeClr val="tx1"/>
              </a:solidFill>
              <a:latin typeface="+mn-lt"/>
            </a:endParaRPr>
          </a:p>
          <a:p>
            <a:pPr marL="0" indent="0">
              <a:spcBef>
                <a:spcPts val="0"/>
              </a:spcBef>
              <a:buNone/>
            </a:pPr>
            <a:r>
              <a:rPr lang="ru-RU" sz="2000" dirty="0">
                <a:solidFill>
                  <a:schemeClr val="tx1"/>
                </a:solidFill>
                <a:latin typeface="+mn-lt"/>
              </a:rPr>
              <a:t>     </a:t>
            </a:r>
            <a:r>
              <a:rPr lang="en-US" sz="2000" dirty="0">
                <a:solidFill>
                  <a:schemeClr val="tx1"/>
                </a:solidFill>
                <a:latin typeface="+mn-lt"/>
              </a:rPr>
              <a:t>b) </a:t>
            </a:r>
            <a:r>
              <a:rPr lang="ru-RU" sz="2000" dirty="0" err="1">
                <a:solidFill>
                  <a:schemeClr val="tx1"/>
                </a:solidFill>
                <a:latin typeface="+mn-lt"/>
              </a:rPr>
              <a:t>він</a:t>
            </a:r>
            <a:r>
              <a:rPr lang="ru-RU" sz="2000" dirty="0">
                <a:solidFill>
                  <a:schemeClr val="tx1"/>
                </a:solidFill>
                <a:latin typeface="+mn-lt"/>
              </a:rPr>
              <a:t> </a:t>
            </a:r>
            <a:r>
              <a:rPr lang="ru-RU" sz="2000" dirty="0" err="1">
                <a:solidFill>
                  <a:schemeClr val="tx1"/>
                </a:solidFill>
                <a:latin typeface="+mn-lt"/>
              </a:rPr>
              <a:t>вчинений</a:t>
            </a:r>
            <a:r>
              <a:rPr lang="ru-RU" sz="2000" dirty="0">
                <a:solidFill>
                  <a:schemeClr val="tx1"/>
                </a:solidFill>
                <a:latin typeface="+mn-lt"/>
              </a:rPr>
              <a:t> в </a:t>
            </a:r>
            <a:r>
              <a:rPr lang="ru-RU" sz="2000" dirty="0" err="1">
                <a:solidFill>
                  <a:schemeClr val="tx1"/>
                </a:solidFill>
                <a:latin typeface="+mn-lt"/>
              </a:rPr>
              <a:t>одній</a:t>
            </a:r>
            <a:r>
              <a:rPr lang="ru-RU" sz="2000" dirty="0">
                <a:solidFill>
                  <a:schemeClr val="tx1"/>
                </a:solidFill>
                <a:latin typeface="+mn-lt"/>
              </a:rPr>
              <a:t> </a:t>
            </a:r>
            <a:r>
              <a:rPr lang="ru-RU" sz="2000" dirty="0" err="1">
                <a:solidFill>
                  <a:schemeClr val="tx1"/>
                </a:solidFill>
                <a:latin typeface="+mn-lt"/>
              </a:rPr>
              <a:t>державі</a:t>
            </a:r>
            <a:r>
              <a:rPr lang="ru-RU" sz="2000" dirty="0">
                <a:solidFill>
                  <a:schemeClr val="tx1"/>
                </a:solidFill>
                <a:latin typeface="+mn-lt"/>
              </a:rPr>
              <a:t>,  але  </a:t>
            </a:r>
            <a:r>
              <a:rPr lang="ru-RU" sz="2000" dirty="0" err="1">
                <a:solidFill>
                  <a:schemeClr val="tx1"/>
                </a:solidFill>
                <a:latin typeface="+mn-lt"/>
              </a:rPr>
              <a:t>істотна</a:t>
            </a:r>
            <a:r>
              <a:rPr lang="ru-RU" sz="2000" dirty="0">
                <a:solidFill>
                  <a:schemeClr val="tx1"/>
                </a:solidFill>
                <a:latin typeface="+mn-lt"/>
              </a:rPr>
              <a:t>  </a:t>
            </a:r>
            <a:r>
              <a:rPr lang="ru-RU" sz="2000" dirty="0" err="1">
                <a:solidFill>
                  <a:schemeClr val="tx1"/>
                </a:solidFill>
                <a:latin typeface="+mn-lt"/>
              </a:rPr>
              <a:t>частина</a:t>
            </a:r>
            <a:r>
              <a:rPr lang="ru-RU" sz="2000" dirty="0">
                <a:solidFill>
                  <a:schemeClr val="tx1"/>
                </a:solidFill>
                <a:latin typeface="+mn-lt"/>
              </a:rPr>
              <a:t>  </a:t>
            </a:r>
            <a:r>
              <a:rPr lang="ru-RU" sz="2000" dirty="0" err="1">
                <a:solidFill>
                  <a:schemeClr val="tx1"/>
                </a:solidFill>
                <a:latin typeface="+mn-lt"/>
              </a:rPr>
              <a:t>його</a:t>
            </a:r>
            <a:r>
              <a:rPr lang="ru-RU" sz="2000" dirty="0">
                <a:solidFill>
                  <a:schemeClr val="tx1"/>
                </a:solidFill>
                <a:latin typeface="+mn-lt"/>
              </a:rPr>
              <a:t> </a:t>
            </a:r>
          </a:p>
          <a:p>
            <a:pPr marL="0" indent="0">
              <a:spcBef>
                <a:spcPts val="0"/>
              </a:spcBef>
              <a:buNone/>
            </a:pPr>
            <a:r>
              <a:rPr lang="ru-RU" sz="2000" dirty="0" err="1">
                <a:solidFill>
                  <a:schemeClr val="tx1"/>
                </a:solidFill>
                <a:latin typeface="+mn-lt"/>
              </a:rPr>
              <a:t>підготовки</a:t>
            </a:r>
            <a:r>
              <a:rPr lang="ru-RU" sz="2000" dirty="0">
                <a:solidFill>
                  <a:schemeClr val="tx1"/>
                </a:solidFill>
                <a:latin typeface="+mn-lt"/>
              </a:rPr>
              <a:t>, </a:t>
            </a:r>
            <a:r>
              <a:rPr lang="ru-RU" sz="2000" dirty="0" err="1">
                <a:solidFill>
                  <a:schemeClr val="tx1"/>
                </a:solidFill>
                <a:latin typeface="+mn-lt"/>
              </a:rPr>
              <a:t>планування</a:t>
            </a:r>
            <a:r>
              <a:rPr lang="ru-RU" sz="2000" dirty="0">
                <a:solidFill>
                  <a:schemeClr val="tx1"/>
                </a:solidFill>
                <a:latin typeface="+mn-lt"/>
              </a:rPr>
              <a:t>, </a:t>
            </a:r>
            <a:r>
              <a:rPr lang="ru-RU" sz="2000" dirty="0" err="1">
                <a:solidFill>
                  <a:schemeClr val="tx1"/>
                </a:solidFill>
                <a:latin typeface="+mn-lt"/>
              </a:rPr>
              <a:t>керівництва</a:t>
            </a:r>
            <a:r>
              <a:rPr lang="ru-RU" sz="2000" dirty="0">
                <a:solidFill>
                  <a:schemeClr val="tx1"/>
                </a:solidFill>
                <a:latin typeface="+mn-lt"/>
              </a:rPr>
              <a:t> </a:t>
            </a:r>
            <a:r>
              <a:rPr lang="ru-RU" sz="2000" dirty="0" err="1">
                <a:solidFill>
                  <a:schemeClr val="tx1"/>
                </a:solidFill>
                <a:latin typeface="+mn-lt"/>
              </a:rPr>
              <a:t>або</a:t>
            </a:r>
            <a:r>
              <a:rPr lang="ru-RU" sz="2000" dirty="0">
                <a:solidFill>
                  <a:schemeClr val="tx1"/>
                </a:solidFill>
                <a:latin typeface="+mn-lt"/>
              </a:rPr>
              <a:t> контролю </a:t>
            </a:r>
            <a:r>
              <a:rPr lang="ru-RU" sz="2000" dirty="0" err="1">
                <a:solidFill>
                  <a:schemeClr val="tx1"/>
                </a:solidFill>
                <a:latin typeface="+mn-lt"/>
              </a:rPr>
              <a:t>має</a:t>
            </a:r>
            <a:r>
              <a:rPr lang="ru-RU" sz="2000" dirty="0">
                <a:solidFill>
                  <a:schemeClr val="tx1"/>
                </a:solidFill>
                <a:latin typeface="+mn-lt"/>
              </a:rPr>
              <a:t> </a:t>
            </a:r>
            <a:r>
              <a:rPr lang="ru-RU" sz="2000" dirty="0" err="1">
                <a:solidFill>
                  <a:schemeClr val="tx1"/>
                </a:solidFill>
                <a:latin typeface="+mn-lt"/>
              </a:rPr>
              <a:t>місце</a:t>
            </a:r>
            <a:r>
              <a:rPr lang="ru-RU" sz="2000" dirty="0">
                <a:solidFill>
                  <a:schemeClr val="tx1"/>
                </a:solidFill>
                <a:latin typeface="+mn-lt"/>
              </a:rPr>
              <a:t> в </a:t>
            </a:r>
            <a:r>
              <a:rPr lang="ru-RU" sz="2000" dirty="0" err="1">
                <a:solidFill>
                  <a:schemeClr val="tx1"/>
                </a:solidFill>
                <a:latin typeface="+mn-lt"/>
              </a:rPr>
              <a:t>іншій</a:t>
            </a:r>
            <a:r>
              <a:rPr lang="ru-RU" sz="2000" dirty="0">
                <a:solidFill>
                  <a:schemeClr val="tx1"/>
                </a:solidFill>
                <a:latin typeface="+mn-lt"/>
              </a:rPr>
              <a:t> </a:t>
            </a:r>
          </a:p>
          <a:p>
            <a:pPr marL="0" indent="0">
              <a:spcBef>
                <a:spcPts val="0"/>
              </a:spcBef>
              <a:buNone/>
            </a:pPr>
            <a:r>
              <a:rPr lang="ru-RU" sz="2000" dirty="0" err="1">
                <a:solidFill>
                  <a:schemeClr val="tx1"/>
                </a:solidFill>
                <a:latin typeface="+mn-lt"/>
              </a:rPr>
              <a:t>державі</a:t>
            </a:r>
            <a:r>
              <a:rPr lang="ru-RU" sz="2000" dirty="0">
                <a:solidFill>
                  <a:schemeClr val="tx1"/>
                </a:solidFill>
                <a:latin typeface="+mn-lt"/>
              </a:rPr>
              <a:t>;</a:t>
            </a:r>
          </a:p>
          <a:p>
            <a:pPr marL="0" indent="0">
              <a:spcBef>
                <a:spcPts val="0"/>
              </a:spcBef>
              <a:buNone/>
            </a:pPr>
            <a:endParaRPr lang="ru-RU" sz="2000" dirty="0">
              <a:solidFill>
                <a:schemeClr val="tx1"/>
              </a:solidFill>
              <a:latin typeface="+mn-lt"/>
            </a:endParaRPr>
          </a:p>
          <a:p>
            <a:pPr marL="0" indent="0">
              <a:spcBef>
                <a:spcPts val="0"/>
              </a:spcBef>
              <a:buNone/>
            </a:pPr>
            <a:r>
              <a:rPr lang="ru-RU" sz="2000" dirty="0">
                <a:solidFill>
                  <a:schemeClr val="tx1"/>
                </a:solidFill>
                <a:latin typeface="+mn-lt"/>
              </a:rPr>
              <a:t>     </a:t>
            </a:r>
            <a:r>
              <a:rPr lang="en-US" sz="2000" dirty="0">
                <a:solidFill>
                  <a:schemeClr val="tx1"/>
                </a:solidFill>
                <a:latin typeface="+mn-lt"/>
              </a:rPr>
              <a:t>c) </a:t>
            </a:r>
            <a:r>
              <a:rPr lang="ru-RU" sz="2000" dirty="0" err="1">
                <a:solidFill>
                  <a:schemeClr val="tx1"/>
                </a:solidFill>
                <a:latin typeface="+mn-lt"/>
              </a:rPr>
              <a:t>він</a:t>
            </a:r>
            <a:r>
              <a:rPr lang="ru-RU" sz="2000" dirty="0">
                <a:solidFill>
                  <a:schemeClr val="tx1"/>
                </a:solidFill>
                <a:latin typeface="+mn-lt"/>
              </a:rPr>
              <a:t> </a:t>
            </a:r>
            <a:r>
              <a:rPr lang="ru-RU" sz="2000" dirty="0" err="1">
                <a:solidFill>
                  <a:schemeClr val="tx1"/>
                </a:solidFill>
                <a:latin typeface="+mn-lt"/>
              </a:rPr>
              <a:t>вчинений</a:t>
            </a:r>
            <a:r>
              <a:rPr lang="ru-RU" sz="2000" dirty="0">
                <a:solidFill>
                  <a:schemeClr val="tx1"/>
                </a:solidFill>
                <a:latin typeface="+mn-lt"/>
              </a:rPr>
              <a:t> в </a:t>
            </a:r>
            <a:r>
              <a:rPr lang="ru-RU" sz="2000" dirty="0" err="1">
                <a:solidFill>
                  <a:schemeClr val="tx1"/>
                </a:solidFill>
                <a:latin typeface="+mn-lt"/>
              </a:rPr>
              <a:t>одній</a:t>
            </a:r>
            <a:r>
              <a:rPr lang="ru-RU" sz="2000" dirty="0">
                <a:solidFill>
                  <a:schemeClr val="tx1"/>
                </a:solidFill>
                <a:latin typeface="+mn-lt"/>
              </a:rPr>
              <a:t> </a:t>
            </a:r>
            <a:r>
              <a:rPr lang="ru-RU" sz="2000" dirty="0" err="1">
                <a:solidFill>
                  <a:schemeClr val="tx1"/>
                </a:solidFill>
                <a:latin typeface="+mn-lt"/>
              </a:rPr>
              <a:t>державі</a:t>
            </a:r>
            <a:r>
              <a:rPr lang="ru-RU" sz="2000" dirty="0">
                <a:solidFill>
                  <a:schemeClr val="tx1"/>
                </a:solidFill>
                <a:latin typeface="+mn-lt"/>
              </a:rPr>
              <a:t>,  але за </a:t>
            </a:r>
            <a:r>
              <a:rPr lang="ru-RU" sz="2000" dirty="0" err="1">
                <a:solidFill>
                  <a:schemeClr val="tx1"/>
                </a:solidFill>
                <a:latin typeface="+mn-lt"/>
              </a:rPr>
              <a:t>участю</a:t>
            </a:r>
            <a:r>
              <a:rPr lang="ru-RU" sz="2000" dirty="0">
                <a:solidFill>
                  <a:schemeClr val="tx1"/>
                </a:solidFill>
                <a:latin typeface="+mn-lt"/>
              </a:rPr>
              <a:t> </a:t>
            </a:r>
            <a:r>
              <a:rPr lang="ru-RU" sz="2000" dirty="0" err="1">
                <a:solidFill>
                  <a:schemeClr val="tx1"/>
                </a:solidFill>
                <a:latin typeface="+mn-lt"/>
              </a:rPr>
              <a:t>організованої</a:t>
            </a:r>
            <a:r>
              <a:rPr lang="ru-RU" sz="2000" dirty="0">
                <a:solidFill>
                  <a:schemeClr val="tx1"/>
                </a:solidFill>
                <a:latin typeface="+mn-lt"/>
              </a:rPr>
              <a:t> </a:t>
            </a:r>
          </a:p>
          <a:p>
            <a:pPr marL="0" indent="0">
              <a:spcBef>
                <a:spcPts val="0"/>
              </a:spcBef>
              <a:buNone/>
            </a:pPr>
            <a:r>
              <a:rPr lang="ru-RU" sz="2000" dirty="0" err="1">
                <a:solidFill>
                  <a:schemeClr val="tx1"/>
                </a:solidFill>
                <a:latin typeface="+mn-lt"/>
              </a:rPr>
              <a:t>злочинної</a:t>
            </a:r>
            <a:r>
              <a:rPr lang="ru-RU" sz="2000" dirty="0">
                <a:solidFill>
                  <a:schemeClr val="tx1"/>
                </a:solidFill>
                <a:latin typeface="+mn-lt"/>
              </a:rPr>
              <a:t> </a:t>
            </a:r>
            <a:r>
              <a:rPr lang="ru-RU" sz="2000" dirty="0" err="1">
                <a:solidFill>
                  <a:schemeClr val="tx1"/>
                </a:solidFill>
                <a:latin typeface="+mn-lt"/>
              </a:rPr>
              <a:t>групи</a:t>
            </a:r>
            <a:r>
              <a:rPr lang="ru-RU" sz="2000" dirty="0">
                <a:solidFill>
                  <a:schemeClr val="tx1"/>
                </a:solidFill>
                <a:latin typeface="+mn-lt"/>
              </a:rPr>
              <a:t>,  яка </a:t>
            </a:r>
            <a:r>
              <a:rPr lang="ru-RU" sz="2000" dirty="0" err="1">
                <a:solidFill>
                  <a:schemeClr val="tx1"/>
                </a:solidFill>
                <a:latin typeface="+mn-lt"/>
              </a:rPr>
              <a:t>здійснює</a:t>
            </a:r>
            <a:r>
              <a:rPr lang="ru-RU" sz="2000" dirty="0">
                <a:solidFill>
                  <a:schemeClr val="tx1"/>
                </a:solidFill>
                <a:latin typeface="+mn-lt"/>
              </a:rPr>
              <a:t> </a:t>
            </a:r>
            <a:r>
              <a:rPr lang="ru-RU" sz="2000" dirty="0" err="1">
                <a:solidFill>
                  <a:schemeClr val="tx1"/>
                </a:solidFill>
                <a:latin typeface="+mn-lt"/>
              </a:rPr>
              <a:t>злочинну</a:t>
            </a:r>
            <a:r>
              <a:rPr lang="ru-RU" sz="2000" dirty="0">
                <a:solidFill>
                  <a:schemeClr val="tx1"/>
                </a:solidFill>
                <a:latin typeface="+mn-lt"/>
              </a:rPr>
              <a:t>  </a:t>
            </a:r>
            <a:r>
              <a:rPr lang="ru-RU" sz="2000" dirty="0" err="1">
                <a:solidFill>
                  <a:schemeClr val="tx1"/>
                </a:solidFill>
                <a:latin typeface="+mn-lt"/>
              </a:rPr>
              <a:t>діяльність</a:t>
            </a:r>
            <a:r>
              <a:rPr lang="ru-RU" sz="2000" dirty="0">
                <a:solidFill>
                  <a:schemeClr val="tx1"/>
                </a:solidFill>
                <a:latin typeface="+mn-lt"/>
              </a:rPr>
              <a:t>  у  </a:t>
            </a:r>
            <a:r>
              <a:rPr lang="ru-RU" sz="2000" dirty="0" err="1">
                <a:solidFill>
                  <a:schemeClr val="tx1"/>
                </a:solidFill>
                <a:latin typeface="+mn-lt"/>
              </a:rPr>
              <a:t>більш</a:t>
            </a:r>
            <a:r>
              <a:rPr lang="ru-RU" sz="2000" dirty="0">
                <a:solidFill>
                  <a:schemeClr val="tx1"/>
                </a:solidFill>
                <a:latin typeface="+mn-lt"/>
              </a:rPr>
              <a:t>  </a:t>
            </a:r>
            <a:r>
              <a:rPr lang="ru-RU" sz="2000" dirty="0" err="1">
                <a:solidFill>
                  <a:schemeClr val="tx1"/>
                </a:solidFill>
                <a:latin typeface="+mn-lt"/>
              </a:rPr>
              <a:t>ніж</a:t>
            </a:r>
            <a:r>
              <a:rPr lang="ru-RU" sz="2000" dirty="0">
                <a:solidFill>
                  <a:schemeClr val="tx1"/>
                </a:solidFill>
                <a:latin typeface="+mn-lt"/>
              </a:rPr>
              <a:t> </a:t>
            </a:r>
          </a:p>
          <a:p>
            <a:pPr marL="0" indent="0">
              <a:spcBef>
                <a:spcPts val="0"/>
              </a:spcBef>
              <a:buNone/>
            </a:pPr>
            <a:r>
              <a:rPr lang="ru-RU" sz="2000" dirty="0" err="1">
                <a:solidFill>
                  <a:schemeClr val="tx1"/>
                </a:solidFill>
                <a:latin typeface="+mn-lt"/>
              </a:rPr>
              <a:t>одній</a:t>
            </a:r>
            <a:r>
              <a:rPr lang="ru-RU" sz="2000" dirty="0">
                <a:solidFill>
                  <a:schemeClr val="tx1"/>
                </a:solidFill>
                <a:latin typeface="+mn-lt"/>
              </a:rPr>
              <a:t> </a:t>
            </a:r>
            <a:r>
              <a:rPr lang="ru-RU" sz="2000" dirty="0" err="1">
                <a:solidFill>
                  <a:schemeClr val="tx1"/>
                </a:solidFill>
                <a:latin typeface="+mn-lt"/>
              </a:rPr>
              <a:t>державі</a:t>
            </a:r>
            <a:r>
              <a:rPr lang="ru-RU" sz="2000" dirty="0">
                <a:solidFill>
                  <a:schemeClr val="tx1"/>
                </a:solidFill>
                <a:latin typeface="+mn-lt"/>
              </a:rPr>
              <a:t>; </a:t>
            </a:r>
            <a:r>
              <a:rPr lang="ru-RU" sz="2000" dirty="0" err="1">
                <a:solidFill>
                  <a:schemeClr val="tx1"/>
                </a:solidFill>
                <a:latin typeface="+mn-lt"/>
              </a:rPr>
              <a:t>або</a:t>
            </a:r>
            <a:endParaRPr lang="ru-RU" sz="2000" dirty="0">
              <a:solidFill>
                <a:schemeClr val="tx1"/>
              </a:solidFill>
              <a:latin typeface="+mn-lt"/>
            </a:endParaRPr>
          </a:p>
          <a:p>
            <a:pPr marL="0" indent="0">
              <a:spcBef>
                <a:spcPts val="0"/>
              </a:spcBef>
              <a:buNone/>
            </a:pPr>
            <a:endParaRPr lang="ru-RU" sz="2000" dirty="0">
              <a:solidFill>
                <a:schemeClr val="tx1"/>
              </a:solidFill>
              <a:latin typeface="+mn-lt"/>
            </a:endParaRPr>
          </a:p>
          <a:p>
            <a:pPr marL="0" indent="0">
              <a:spcBef>
                <a:spcPts val="0"/>
              </a:spcBef>
              <a:buNone/>
            </a:pPr>
            <a:r>
              <a:rPr lang="ru-RU" sz="2000" dirty="0">
                <a:solidFill>
                  <a:schemeClr val="tx1"/>
                </a:solidFill>
                <a:latin typeface="+mn-lt"/>
              </a:rPr>
              <a:t>     </a:t>
            </a:r>
            <a:r>
              <a:rPr lang="en-US" sz="2000" dirty="0">
                <a:solidFill>
                  <a:schemeClr val="tx1"/>
                </a:solidFill>
                <a:latin typeface="+mn-lt"/>
              </a:rPr>
              <a:t>d) </a:t>
            </a:r>
            <a:r>
              <a:rPr lang="ru-RU" sz="2000" dirty="0" err="1">
                <a:solidFill>
                  <a:schemeClr val="tx1"/>
                </a:solidFill>
                <a:latin typeface="+mn-lt"/>
              </a:rPr>
              <a:t>він</a:t>
            </a:r>
            <a:r>
              <a:rPr lang="ru-RU" sz="2000" dirty="0">
                <a:solidFill>
                  <a:schemeClr val="tx1"/>
                </a:solidFill>
                <a:latin typeface="+mn-lt"/>
              </a:rPr>
              <a:t> </a:t>
            </a:r>
            <a:r>
              <a:rPr lang="ru-RU" sz="2000" dirty="0" err="1">
                <a:solidFill>
                  <a:schemeClr val="tx1"/>
                </a:solidFill>
                <a:latin typeface="+mn-lt"/>
              </a:rPr>
              <a:t>вчинений</a:t>
            </a:r>
            <a:r>
              <a:rPr lang="ru-RU" sz="2000" dirty="0">
                <a:solidFill>
                  <a:schemeClr val="tx1"/>
                </a:solidFill>
                <a:latin typeface="+mn-lt"/>
              </a:rPr>
              <a:t> в </a:t>
            </a:r>
            <a:r>
              <a:rPr lang="ru-RU" sz="2000" dirty="0" err="1">
                <a:solidFill>
                  <a:schemeClr val="tx1"/>
                </a:solidFill>
                <a:latin typeface="+mn-lt"/>
              </a:rPr>
              <a:t>одній</a:t>
            </a:r>
            <a:r>
              <a:rPr lang="ru-RU" sz="2000" dirty="0">
                <a:solidFill>
                  <a:schemeClr val="tx1"/>
                </a:solidFill>
                <a:latin typeface="+mn-lt"/>
              </a:rPr>
              <a:t> </a:t>
            </a:r>
            <a:r>
              <a:rPr lang="ru-RU" sz="2000" dirty="0" err="1">
                <a:solidFill>
                  <a:schemeClr val="tx1"/>
                </a:solidFill>
                <a:latin typeface="+mn-lt"/>
              </a:rPr>
              <a:t>державі</a:t>
            </a:r>
            <a:r>
              <a:rPr lang="ru-RU" sz="2000" dirty="0">
                <a:solidFill>
                  <a:schemeClr val="tx1"/>
                </a:solidFill>
                <a:latin typeface="+mn-lt"/>
              </a:rPr>
              <a:t>,  але </a:t>
            </a:r>
            <a:r>
              <a:rPr lang="ru-RU" sz="2000" dirty="0" err="1">
                <a:solidFill>
                  <a:schemeClr val="tx1"/>
                </a:solidFill>
                <a:latin typeface="+mn-lt"/>
              </a:rPr>
              <a:t>його</a:t>
            </a:r>
            <a:r>
              <a:rPr lang="ru-RU" sz="2000" dirty="0">
                <a:solidFill>
                  <a:schemeClr val="tx1"/>
                </a:solidFill>
                <a:latin typeface="+mn-lt"/>
              </a:rPr>
              <a:t>  </a:t>
            </a:r>
            <a:r>
              <a:rPr lang="ru-RU" sz="2000" dirty="0" err="1">
                <a:solidFill>
                  <a:schemeClr val="tx1"/>
                </a:solidFill>
                <a:latin typeface="+mn-lt"/>
              </a:rPr>
              <a:t>істотні</a:t>
            </a:r>
            <a:r>
              <a:rPr lang="ru-RU" sz="2000" dirty="0">
                <a:solidFill>
                  <a:schemeClr val="tx1"/>
                </a:solidFill>
                <a:latin typeface="+mn-lt"/>
              </a:rPr>
              <a:t>  </a:t>
            </a:r>
            <a:r>
              <a:rPr lang="ru-RU" sz="2000" dirty="0" err="1">
                <a:solidFill>
                  <a:schemeClr val="tx1"/>
                </a:solidFill>
                <a:latin typeface="+mn-lt"/>
              </a:rPr>
              <a:t>наслідки</a:t>
            </a:r>
            <a:r>
              <a:rPr lang="ru-RU" sz="2000" dirty="0">
                <a:solidFill>
                  <a:schemeClr val="tx1"/>
                </a:solidFill>
                <a:latin typeface="+mn-lt"/>
              </a:rPr>
              <a:t> </a:t>
            </a:r>
          </a:p>
          <a:p>
            <a:pPr marL="0" indent="0">
              <a:spcBef>
                <a:spcPts val="0"/>
              </a:spcBef>
              <a:buNone/>
            </a:pPr>
            <a:r>
              <a:rPr lang="ru-RU" sz="2000" dirty="0" err="1">
                <a:solidFill>
                  <a:schemeClr val="tx1"/>
                </a:solidFill>
                <a:latin typeface="+mn-lt"/>
              </a:rPr>
              <a:t>мають</a:t>
            </a:r>
            <a:r>
              <a:rPr lang="ru-RU" sz="2000" dirty="0">
                <a:solidFill>
                  <a:schemeClr val="tx1"/>
                </a:solidFill>
                <a:latin typeface="+mn-lt"/>
              </a:rPr>
              <a:t> </a:t>
            </a:r>
            <a:r>
              <a:rPr lang="ru-RU" sz="2000" dirty="0" err="1">
                <a:solidFill>
                  <a:schemeClr val="tx1"/>
                </a:solidFill>
                <a:latin typeface="+mn-lt"/>
              </a:rPr>
              <a:t>місце</a:t>
            </a:r>
            <a:r>
              <a:rPr lang="ru-RU" sz="2000" dirty="0">
                <a:solidFill>
                  <a:schemeClr val="tx1"/>
                </a:solidFill>
                <a:latin typeface="+mn-lt"/>
              </a:rPr>
              <a:t> в </a:t>
            </a:r>
            <a:r>
              <a:rPr lang="ru-RU" sz="2000" dirty="0" err="1">
                <a:solidFill>
                  <a:schemeClr val="tx1"/>
                </a:solidFill>
                <a:latin typeface="+mn-lt"/>
              </a:rPr>
              <a:t>іншій</a:t>
            </a:r>
            <a:r>
              <a:rPr lang="ru-RU" sz="2000" dirty="0">
                <a:solidFill>
                  <a:schemeClr val="tx1"/>
                </a:solidFill>
                <a:latin typeface="+mn-lt"/>
              </a:rPr>
              <a:t> </a:t>
            </a:r>
            <a:r>
              <a:rPr lang="ru-RU" sz="2000" dirty="0" err="1">
                <a:solidFill>
                  <a:schemeClr val="tx1"/>
                </a:solidFill>
                <a:latin typeface="+mn-lt"/>
              </a:rPr>
              <a:t>державі</a:t>
            </a:r>
            <a:r>
              <a:rPr lang="ru-RU" sz="2000" dirty="0">
                <a:solidFill>
                  <a:schemeClr val="tx1"/>
                </a:solidFill>
                <a:latin typeface="+mn-lt"/>
              </a:rPr>
              <a:t>. </a:t>
            </a:r>
            <a:endParaRPr lang="en-US" sz="2000" dirty="0">
              <a:solidFill>
                <a:schemeClr val="tx1"/>
              </a:solidFill>
              <a:latin typeface="+mn-lt"/>
            </a:endParaRPr>
          </a:p>
        </p:txBody>
      </p:sp>
    </p:spTree>
    <p:extLst>
      <p:ext uri="{BB962C8B-B14F-4D97-AF65-F5344CB8AC3E}">
        <p14:creationId xmlns:p14="http://schemas.microsoft.com/office/powerpoint/2010/main" val="2539133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665638"/>
            <a:ext cx="10972800" cy="5526724"/>
          </a:xfrm>
        </p:spPr>
        <p:txBody>
          <a:bodyPr>
            <a:noAutofit/>
          </a:bodyPr>
          <a:lstStyle/>
          <a:p>
            <a:pPr marL="0" indent="0">
              <a:buNone/>
            </a:pPr>
            <a:r>
              <a:rPr lang="uk-UA" sz="1600" dirty="0">
                <a:solidFill>
                  <a:schemeClr val="tx1"/>
                </a:solidFill>
                <a:latin typeface="+mn-lt"/>
              </a:rPr>
              <a:t>Г. </a:t>
            </a:r>
            <a:r>
              <a:rPr lang="uk-UA" sz="1600" dirty="0" err="1">
                <a:solidFill>
                  <a:schemeClr val="tx1"/>
                </a:solidFill>
                <a:latin typeface="+mn-lt"/>
              </a:rPr>
              <a:t>Жаровська</a:t>
            </a:r>
            <a:r>
              <a:rPr lang="uk-UA" sz="1600" dirty="0">
                <a:solidFill>
                  <a:schemeClr val="tx1"/>
                </a:solidFill>
                <a:latin typeface="+mn-lt"/>
              </a:rPr>
              <a:t> наводить такі </a:t>
            </a:r>
            <a:r>
              <a:rPr lang="uk-UA" sz="1600" b="1" dirty="0">
                <a:solidFill>
                  <a:schemeClr val="tx1"/>
                </a:solidFill>
                <a:latin typeface="+mn-lt"/>
              </a:rPr>
              <a:t>ознаки транснаціональних злочинних організацій</a:t>
            </a:r>
            <a:r>
              <a:rPr lang="uk-UA" sz="1600" dirty="0">
                <a:solidFill>
                  <a:schemeClr val="tx1"/>
                </a:solidFill>
                <a:latin typeface="+mn-lt"/>
              </a:rPr>
              <a:t>:</a:t>
            </a:r>
          </a:p>
          <a:p>
            <a:pPr marL="0" indent="0">
              <a:buNone/>
            </a:pPr>
            <a:endParaRPr lang="uk-UA" sz="1600" dirty="0">
              <a:solidFill>
                <a:schemeClr val="tx1"/>
              </a:solidFill>
              <a:latin typeface="+mn-lt"/>
            </a:endParaRPr>
          </a:p>
          <a:p>
            <a:pPr marL="0" indent="0">
              <a:buNone/>
            </a:pPr>
            <a:r>
              <a:rPr lang="uk-UA" sz="1600" dirty="0">
                <a:solidFill>
                  <a:schemeClr val="tx1"/>
                </a:solidFill>
                <a:latin typeface="+mn-lt"/>
              </a:rPr>
              <a:t>1) незаконні операції з переміщення матеріальних і нематеріальних ресурсів через державні кордони або ж переміщення осіб (“торгівля людьми”), які приносять істотну економічну вигоду;</a:t>
            </a:r>
          </a:p>
          <a:p>
            <a:pPr>
              <a:buAutoNum type="arabicParenR"/>
            </a:pPr>
            <a:endParaRPr lang="uk-UA" sz="1600" dirty="0">
              <a:solidFill>
                <a:schemeClr val="tx1"/>
              </a:solidFill>
              <a:latin typeface="+mn-lt"/>
            </a:endParaRPr>
          </a:p>
          <a:p>
            <a:pPr marL="0" indent="0">
              <a:buNone/>
            </a:pPr>
            <a:r>
              <a:rPr lang="uk-UA" sz="1600" dirty="0">
                <a:solidFill>
                  <a:schemeClr val="tx1"/>
                </a:solidFill>
                <a:latin typeface="+mn-lt"/>
              </a:rPr>
              <a:t>2) організований характер, структурована система взаємозв’язків з іншими соціальними та державними інститутами, внутрішня субординація та внутрішній розподіл злочинних ролей;</a:t>
            </a:r>
          </a:p>
          <a:p>
            <a:pPr marL="0" indent="0">
              <a:buNone/>
            </a:pPr>
            <a:endParaRPr lang="uk-UA" sz="1600" dirty="0">
              <a:solidFill>
                <a:schemeClr val="tx1"/>
              </a:solidFill>
              <a:latin typeface="+mn-lt"/>
            </a:endParaRPr>
          </a:p>
          <a:p>
            <a:pPr marL="0" indent="0">
              <a:buNone/>
            </a:pPr>
            <a:r>
              <a:rPr lang="uk-UA" sz="1600" dirty="0">
                <a:solidFill>
                  <a:schemeClr val="tx1"/>
                </a:solidFill>
                <a:latin typeface="+mn-lt"/>
              </a:rPr>
              <a:t>3) використання у своїй діяльності новітніх інформаційних технологій, сучасних засобів транспорту та комунікації, до того ж, що транснаціональні злочинні організації не виключають зі свого арсеналу традиційні форми злочинної діяльності – вбивства, шантаж, корупцію тощо;</a:t>
            </a:r>
          </a:p>
          <a:p>
            <a:pPr marL="0" indent="0">
              <a:buNone/>
            </a:pPr>
            <a:endParaRPr lang="uk-UA" sz="1600" dirty="0">
              <a:solidFill>
                <a:schemeClr val="tx1"/>
              </a:solidFill>
              <a:latin typeface="+mn-lt"/>
            </a:endParaRPr>
          </a:p>
          <a:p>
            <a:pPr marL="0" indent="0">
              <a:buNone/>
            </a:pPr>
            <a:r>
              <a:rPr lang="uk-UA" sz="1600" dirty="0">
                <a:solidFill>
                  <a:schemeClr val="tx1"/>
                </a:solidFill>
                <a:latin typeface="+mn-lt"/>
              </a:rPr>
              <a:t>4) симбіоз “</a:t>
            </a:r>
            <a:r>
              <a:rPr lang="uk-UA" sz="1600" dirty="0" err="1">
                <a:solidFill>
                  <a:schemeClr val="tx1"/>
                </a:solidFill>
                <a:latin typeface="+mn-lt"/>
              </a:rPr>
              <a:t>білокомірцевої</a:t>
            </a:r>
            <a:r>
              <a:rPr lang="uk-UA" sz="1600" dirty="0">
                <a:solidFill>
                  <a:schemeClr val="tx1"/>
                </a:solidFill>
                <a:latin typeface="+mn-lt"/>
              </a:rPr>
              <a:t> злочинності”, злочинності у сфері високих технологій із іншими, </a:t>
            </a:r>
            <a:r>
              <a:rPr lang="uk-UA" sz="1600" dirty="0" err="1">
                <a:solidFill>
                  <a:schemeClr val="tx1"/>
                </a:solidFill>
                <a:latin typeface="+mn-lt"/>
              </a:rPr>
              <a:t>зокрема“силовими</a:t>
            </a:r>
            <a:r>
              <a:rPr lang="uk-UA" sz="1600" dirty="0">
                <a:solidFill>
                  <a:schemeClr val="tx1"/>
                </a:solidFill>
                <a:latin typeface="+mn-lt"/>
              </a:rPr>
              <a:t>” і корупційними формами злочинної діяльності, які забезпечують реалізацію </a:t>
            </a:r>
            <a:r>
              <a:rPr lang="uk-UA" sz="1600" dirty="0" err="1">
                <a:solidFill>
                  <a:schemeClr val="tx1"/>
                </a:solidFill>
                <a:latin typeface="+mn-lt"/>
              </a:rPr>
              <a:t>складнихзлочинних</a:t>
            </a:r>
            <a:r>
              <a:rPr lang="uk-UA" sz="1600" dirty="0">
                <a:solidFill>
                  <a:schemeClr val="tx1"/>
                </a:solidFill>
                <a:latin typeface="+mn-lt"/>
              </a:rPr>
              <a:t> схем у фінансовій, господарській, зовнішньоторговельній діяльності.</a:t>
            </a:r>
          </a:p>
        </p:txBody>
      </p:sp>
    </p:spTree>
    <p:extLst>
      <p:ext uri="{BB962C8B-B14F-4D97-AF65-F5344CB8AC3E}">
        <p14:creationId xmlns:p14="http://schemas.microsoft.com/office/powerpoint/2010/main" val="2664389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665638"/>
            <a:ext cx="10972800" cy="5526724"/>
          </a:xfrm>
        </p:spPr>
        <p:txBody>
          <a:bodyPr>
            <a:noAutofit/>
          </a:bodyPr>
          <a:lstStyle/>
          <a:p>
            <a:pPr marL="0" indent="0">
              <a:buNone/>
            </a:pPr>
            <a:r>
              <a:rPr lang="uk-UA" sz="1600" b="1" i="1" dirty="0">
                <a:solidFill>
                  <a:schemeClr val="tx1"/>
                </a:solidFill>
                <a:latin typeface="+mn-lt"/>
              </a:rPr>
              <a:t>Під тотальним контролем транснаціональної злочинності знаходяться такі її варіативні складники, </a:t>
            </a:r>
          </a:p>
          <a:p>
            <a:pPr marL="0" indent="0">
              <a:buNone/>
            </a:pPr>
            <a:r>
              <a:rPr lang="uk-UA" sz="1600" b="1" i="1" dirty="0">
                <a:solidFill>
                  <a:schemeClr val="tx1"/>
                </a:solidFill>
                <a:latin typeface="+mn-lt"/>
              </a:rPr>
              <a:t>як (</a:t>
            </a:r>
            <a:r>
              <a:rPr lang="uk-UA" sz="1600" b="1" i="1" dirty="0" err="1">
                <a:solidFill>
                  <a:schemeClr val="tx1"/>
                </a:solidFill>
                <a:latin typeface="+mn-lt"/>
              </a:rPr>
              <a:t>Леган</a:t>
            </a:r>
            <a:r>
              <a:rPr lang="uk-UA" sz="1600" b="1" i="1" dirty="0">
                <a:solidFill>
                  <a:schemeClr val="tx1"/>
                </a:solidFill>
                <a:latin typeface="+mn-lt"/>
              </a:rPr>
              <a:t> І. М.):</a:t>
            </a:r>
          </a:p>
          <a:p>
            <a:pPr marL="0" indent="0">
              <a:buNone/>
            </a:pPr>
            <a:r>
              <a:rPr lang="uk-UA" sz="1600" dirty="0">
                <a:solidFill>
                  <a:schemeClr val="tx1"/>
                </a:solidFill>
                <a:latin typeface="+mn-lt"/>
              </a:rPr>
              <a:t>− контрабанда мігрантів або торгівля людьми;</a:t>
            </a:r>
          </a:p>
          <a:p>
            <a:pPr marL="0" indent="0">
              <a:buNone/>
            </a:pPr>
            <a:r>
              <a:rPr lang="uk-UA" sz="1600" dirty="0">
                <a:solidFill>
                  <a:schemeClr val="tx1"/>
                </a:solidFill>
                <a:latin typeface="+mn-lt"/>
              </a:rPr>
              <a:t>− наркобізнес, що може включати в себе обіг наркотичних засобів та різних психотропних</a:t>
            </a:r>
          </a:p>
          <a:p>
            <a:pPr marL="0" indent="0">
              <a:buNone/>
            </a:pPr>
            <a:r>
              <a:rPr lang="uk-UA" sz="1600" dirty="0">
                <a:solidFill>
                  <a:schemeClr val="tx1"/>
                </a:solidFill>
                <a:latin typeface="+mn-lt"/>
              </a:rPr>
              <a:t>речовин;</a:t>
            </a:r>
          </a:p>
          <a:p>
            <a:pPr marL="0" indent="0">
              <a:buNone/>
            </a:pPr>
            <a:r>
              <a:rPr lang="uk-UA" sz="1600" dirty="0">
                <a:solidFill>
                  <a:schemeClr val="tx1"/>
                </a:solidFill>
                <a:latin typeface="+mn-lt"/>
              </a:rPr>
              <a:t>− проституція;</a:t>
            </a:r>
          </a:p>
          <a:p>
            <a:pPr marL="0" indent="0">
              <a:buNone/>
            </a:pPr>
            <a:r>
              <a:rPr lang="uk-UA" sz="1600" dirty="0">
                <a:solidFill>
                  <a:schemeClr val="tx1"/>
                </a:solidFill>
                <a:latin typeface="+mn-lt"/>
              </a:rPr>
              <a:t>− торгівля органами та частинами людського тіла;</a:t>
            </a:r>
          </a:p>
          <a:p>
            <a:pPr marL="0" indent="0">
              <a:buNone/>
            </a:pPr>
            <a:r>
              <a:rPr lang="uk-UA" sz="1600" dirty="0">
                <a:solidFill>
                  <a:schemeClr val="tx1"/>
                </a:solidFill>
                <a:latin typeface="+mn-lt"/>
              </a:rPr>
              <a:t>− контрабанда викрадених транспортних засобів;</a:t>
            </a:r>
          </a:p>
          <a:p>
            <a:pPr marL="0" indent="0">
              <a:buNone/>
            </a:pPr>
            <a:r>
              <a:rPr lang="uk-UA" sz="1600" dirty="0">
                <a:solidFill>
                  <a:schemeClr val="tx1"/>
                </a:solidFill>
                <a:latin typeface="+mn-lt"/>
              </a:rPr>
              <a:t>− контрабанда зброї, тютюнових виробів, алкоголю (акцизних товарів) або торгівля небезпечними матеріалами;</a:t>
            </a:r>
          </a:p>
          <a:p>
            <a:pPr marL="0" indent="0">
              <a:buNone/>
            </a:pPr>
            <a:r>
              <a:rPr lang="uk-UA" sz="1600" dirty="0">
                <a:solidFill>
                  <a:schemeClr val="tx1"/>
                </a:solidFill>
                <a:latin typeface="+mn-lt"/>
              </a:rPr>
              <a:t>− підробка грошових знаків;</a:t>
            </a:r>
          </a:p>
          <a:p>
            <a:pPr marL="0" indent="0">
              <a:buNone/>
            </a:pPr>
            <a:r>
              <a:rPr lang="uk-UA" sz="1600" dirty="0">
                <a:solidFill>
                  <a:schemeClr val="tx1"/>
                </a:solidFill>
                <a:latin typeface="+mn-lt"/>
              </a:rPr>
              <a:t>− кіберзлочинність та </a:t>
            </a:r>
            <a:r>
              <a:rPr lang="uk-UA" sz="1600" dirty="0" err="1">
                <a:solidFill>
                  <a:schemeClr val="tx1"/>
                </a:solidFill>
                <a:latin typeface="+mn-lt"/>
              </a:rPr>
              <a:t>кібертероризм</a:t>
            </a:r>
            <a:r>
              <a:rPr lang="uk-UA" sz="1600" dirty="0">
                <a:solidFill>
                  <a:schemeClr val="tx1"/>
                </a:solidFill>
                <a:latin typeface="+mn-lt"/>
              </a:rPr>
              <a:t>;</a:t>
            </a:r>
          </a:p>
          <a:p>
            <a:pPr marL="0" indent="0">
              <a:buNone/>
            </a:pPr>
            <a:r>
              <a:rPr lang="uk-UA" sz="1600" dirty="0">
                <a:solidFill>
                  <a:schemeClr val="tx1"/>
                </a:solidFill>
                <a:latin typeface="+mn-lt"/>
              </a:rPr>
              <a:t>− екологічні злочини, в тому числі торгівля дикими тваринами;</a:t>
            </a:r>
          </a:p>
          <a:p>
            <a:pPr marL="0" indent="0">
              <a:buNone/>
            </a:pPr>
            <a:r>
              <a:rPr lang="uk-UA" sz="1600" dirty="0">
                <a:solidFill>
                  <a:schemeClr val="tx1"/>
                </a:solidFill>
                <a:latin typeface="+mn-lt"/>
              </a:rPr>
              <a:t>− інші сфери кримінальної діяльності.</a:t>
            </a:r>
          </a:p>
        </p:txBody>
      </p:sp>
    </p:spTree>
    <p:extLst>
      <p:ext uri="{BB962C8B-B14F-4D97-AF65-F5344CB8AC3E}">
        <p14:creationId xmlns:p14="http://schemas.microsoft.com/office/powerpoint/2010/main" val="3804267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665638"/>
            <a:ext cx="10972800" cy="5526724"/>
          </a:xfrm>
        </p:spPr>
        <p:txBody>
          <a:bodyPr>
            <a:noAutofit/>
          </a:bodyPr>
          <a:lstStyle/>
          <a:p>
            <a:pPr marL="0" indent="0" algn="ctr">
              <a:buNone/>
            </a:pPr>
            <a:r>
              <a:rPr lang="uk-UA" sz="1600" b="1" dirty="0">
                <a:solidFill>
                  <a:schemeClr val="tx1"/>
                </a:solidFill>
                <a:latin typeface="+mn-lt"/>
              </a:rPr>
              <a:t>Класифікація видів транснаціональної злочинності (за </a:t>
            </a:r>
            <a:r>
              <a:rPr lang="uk-UA" sz="1600" b="1" dirty="0" err="1">
                <a:solidFill>
                  <a:schemeClr val="tx1"/>
                </a:solidFill>
                <a:latin typeface="+mn-lt"/>
              </a:rPr>
              <a:t>Леган</a:t>
            </a:r>
            <a:r>
              <a:rPr lang="uk-UA" sz="1600" b="1" dirty="0">
                <a:solidFill>
                  <a:schemeClr val="tx1"/>
                </a:solidFill>
                <a:latin typeface="+mn-lt"/>
              </a:rPr>
              <a:t> І. М.):</a:t>
            </a:r>
          </a:p>
          <a:p>
            <a:pPr marL="0" indent="0">
              <a:buNone/>
            </a:pPr>
            <a:endParaRPr lang="uk-UA" sz="1600" dirty="0">
              <a:solidFill>
                <a:schemeClr val="tx1"/>
              </a:solidFill>
              <a:latin typeface="+mn-lt"/>
            </a:endParaRPr>
          </a:p>
        </p:txBody>
      </p:sp>
      <p:pic>
        <p:nvPicPr>
          <p:cNvPr id="4" name="Рисунок 3">
            <a:extLst>
              <a:ext uri="{FF2B5EF4-FFF2-40B4-BE49-F238E27FC236}">
                <a16:creationId xmlns:a16="http://schemas.microsoft.com/office/drawing/2014/main" id="{BC71CE8E-E107-48C5-A74C-0B5C5CF23173}"/>
              </a:ext>
            </a:extLst>
          </p:cNvPr>
          <p:cNvPicPr>
            <a:picLocks noChangeAspect="1"/>
          </p:cNvPicPr>
          <p:nvPr/>
        </p:nvPicPr>
        <p:blipFill>
          <a:blip r:embed="rId2"/>
          <a:stretch>
            <a:fillRect/>
          </a:stretch>
        </p:blipFill>
        <p:spPr>
          <a:xfrm>
            <a:off x="3683775" y="1313790"/>
            <a:ext cx="4591691" cy="4496427"/>
          </a:xfrm>
          <a:prstGeom prst="rect">
            <a:avLst/>
          </a:prstGeom>
        </p:spPr>
      </p:pic>
    </p:spTree>
    <p:extLst>
      <p:ext uri="{BB962C8B-B14F-4D97-AF65-F5344CB8AC3E}">
        <p14:creationId xmlns:p14="http://schemas.microsoft.com/office/powerpoint/2010/main" val="184034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a:extLst>
              <a:ext uri="{FF2B5EF4-FFF2-40B4-BE49-F238E27FC236}">
                <a16:creationId xmlns:a16="http://schemas.microsoft.com/office/drawing/2014/main" id="{0EC61AE0-3F66-47A4-ACB5-7CD2E3378D90}"/>
              </a:ext>
            </a:extLst>
          </p:cNvPr>
          <p:cNvSpPr>
            <a:spLocks noGrp="1"/>
          </p:cNvSpPr>
          <p:nvPr>
            <p:ph idx="1"/>
          </p:nvPr>
        </p:nvSpPr>
        <p:spPr>
          <a:xfrm>
            <a:off x="534784" y="386543"/>
            <a:ext cx="10972800" cy="5872941"/>
          </a:xfrm>
        </p:spPr>
        <p:txBody>
          <a:bodyPr>
            <a:normAutofit fontScale="55000" lnSpcReduction="20000"/>
          </a:bodyPr>
          <a:lstStyle/>
          <a:p>
            <a:pPr marL="0" indent="0">
              <a:spcBef>
                <a:spcPts val="0"/>
              </a:spcBef>
              <a:buNone/>
            </a:pPr>
            <a:r>
              <a:rPr lang="ru-RU" b="1" dirty="0" err="1">
                <a:solidFill>
                  <a:schemeClr val="tx1"/>
                </a:solidFill>
              </a:rPr>
              <a:t>Основні</a:t>
            </a:r>
            <a:r>
              <a:rPr lang="ru-RU" b="1" dirty="0">
                <a:solidFill>
                  <a:schemeClr val="tx1"/>
                </a:solidFill>
              </a:rPr>
              <a:t> причини </a:t>
            </a:r>
            <a:r>
              <a:rPr lang="ru-RU" b="1" dirty="0" err="1">
                <a:solidFill>
                  <a:schemeClr val="tx1"/>
                </a:solidFill>
              </a:rPr>
              <a:t>виникнення</a:t>
            </a:r>
            <a:r>
              <a:rPr lang="ru-RU" b="1" dirty="0">
                <a:solidFill>
                  <a:schemeClr val="tx1"/>
                </a:solidFill>
              </a:rPr>
              <a:t> </a:t>
            </a:r>
            <a:r>
              <a:rPr lang="ru-RU" b="1" dirty="0" err="1">
                <a:solidFill>
                  <a:schemeClr val="tx1"/>
                </a:solidFill>
              </a:rPr>
              <a:t>транснаціональної</a:t>
            </a:r>
            <a:r>
              <a:rPr lang="ru-RU" b="1" dirty="0">
                <a:solidFill>
                  <a:schemeClr val="tx1"/>
                </a:solidFill>
              </a:rPr>
              <a:t> </a:t>
            </a:r>
            <a:r>
              <a:rPr lang="ru-RU" b="1" dirty="0" err="1">
                <a:solidFill>
                  <a:schemeClr val="tx1"/>
                </a:solidFill>
              </a:rPr>
              <a:t>організованої</a:t>
            </a:r>
            <a:r>
              <a:rPr lang="ru-RU" b="1" dirty="0">
                <a:solidFill>
                  <a:schemeClr val="tx1"/>
                </a:solidFill>
              </a:rPr>
              <a:t> </a:t>
            </a:r>
            <a:r>
              <a:rPr lang="ru-RU" b="1" dirty="0" err="1">
                <a:solidFill>
                  <a:schemeClr val="tx1"/>
                </a:solidFill>
              </a:rPr>
              <a:t>злочинності</a:t>
            </a:r>
            <a:r>
              <a:rPr lang="ru-RU" b="1" dirty="0">
                <a:solidFill>
                  <a:schemeClr val="tx1"/>
                </a:solidFill>
              </a:rPr>
              <a:t> (</a:t>
            </a:r>
            <a:r>
              <a:rPr lang="ru-RU" b="1" dirty="0" err="1">
                <a:solidFill>
                  <a:schemeClr val="tx1"/>
                </a:solidFill>
              </a:rPr>
              <a:t>Леган</a:t>
            </a:r>
            <a:r>
              <a:rPr lang="ru-RU" b="1" dirty="0">
                <a:solidFill>
                  <a:schemeClr val="tx1"/>
                </a:solidFill>
              </a:rPr>
              <a:t> І. М.):</a:t>
            </a:r>
          </a:p>
          <a:p>
            <a:pPr marL="0" indent="0">
              <a:lnSpc>
                <a:spcPct val="170000"/>
              </a:lnSpc>
              <a:spcBef>
                <a:spcPts val="0"/>
              </a:spcBef>
              <a:buNone/>
            </a:pPr>
            <a:endParaRPr lang="ru-RU" b="1" dirty="0">
              <a:solidFill>
                <a:schemeClr val="tx1"/>
              </a:solidFill>
            </a:endParaRPr>
          </a:p>
          <a:p>
            <a:pPr marL="0" indent="0">
              <a:lnSpc>
                <a:spcPct val="170000"/>
              </a:lnSpc>
              <a:spcBef>
                <a:spcPts val="0"/>
              </a:spcBef>
              <a:buNone/>
            </a:pPr>
            <a:r>
              <a:rPr lang="ru-RU" dirty="0">
                <a:solidFill>
                  <a:schemeClr val="tx1"/>
                </a:solidFill>
              </a:rPr>
              <a:t>1. </a:t>
            </a:r>
            <a:r>
              <a:rPr lang="ru-RU" dirty="0" err="1">
                <a:solidFill>
                  <a:schemeClr val="tx1"/>
                </a:solidFill>
              </a:rPr>
              <a:t>Демографічні</a:t>
            </a:r>
            <a:r>
              <a:rPr lang="ru-RU" dirty="0">
                <a:solidFill>
                  <a:schemeClr val="tx1"/>
                </a:solidFill>
              </a:rPr>
              <a:t> – </a:t>
            </a:r>
            <a:r>
              <a:rPr lang="ru-RU" dirty="0" err="1">
                <a:solidFill>
                  <a:schemeClr val="tx1"/>
                </a:solidFill>
              </a:rPr>
              <a:t>міграція</a:t>
            </a:r>
            <a:r>
              <a:rPr lang="ru-RU" dirty="0">
                <a:solidFill>
                  <a:schemeClr val="tx1"/>
                </a:solidFill>
              </a:rPr>
              <a:t> </a:t>
            </a:r>
            <a:r>
              <a:rPr lang="ru-RU" dirty="0" err="1">
                <a:solidFill>
                  <a:schemeClr val="tx1"/>
                </a:solidFill>
              </a:rPr>
              <a:t>населення</a:t>
            </a:r>
            <a:r>
              <a:rPr lang="ru-RU" dirty="0">
                <a:solidFill>
                  <a:schemeClr val="tx1"/>
                </a:solidFill>
              </a:rPr>
              <a:t>, </a:t>
            </a:r>
            <a:r>
              <a:rPr lang="ru-RU" dirty="0" err="1">
                <a:solidFill>
                  <a:schemeClr val="tx1"/>
                </a:solidFill>
              </a:rPr>
              <a:t>що</a:t>
            </a:r>
            <a:r>
              <a:rPr lang="ru-RU" dirty="0">
                <a:solidFill>
                  <a:schemeClr val="tx1"/>
                </a:solidFill>
              </a:rPr>
              <a:t> </a:t>
            </a:r>
            <a:r>
              <a:rPr lang="ru-RU" dirty="0" err="1">
                <a:solidFill>
                  <a:schemeClr val="tx1"/>
                </a:solidFill>
              </a:rPr>
              <a:t>пов’язана</a:t>
            </a:r>
            <a:r>
              <a:rPr lang="ru-RU" dirty="0">
                <a:solidFill>
                  <a:schemeClr val="tx1"/>
                </a:solidFill>
              </a:rPr>
              <a:t> з </a:t>
            </a:r>
            <a:r>
              <a:rPr lang="ru-RU" dirty="0" err="1">
                <a:solidFill>
                  <a:schemeClr val="tx1"/>
                </a:solidFill>
              </a:rPr>
              <a:t>міжнаціональними</a:t>
            </a:r>
            <a:r>
              <a:rPr lang="ru-RU" dirty="0">
                <a:solidFill>
                  <a:schemeClr val="tx1"/>
                </a:solidFill>
              </a:rPr>
              <a:t> </a:t>
            </a:r>
            <a:r>
              <a:rPr lang="ru-RU" dirty="0" err="1">
                <a:solidFill>
                  <a:schemeClr val="tx1"/>
                </a:solidFill>
              </a:rPr>
              <a:t>конфліктами</a:t>
            </a:r>
            <a:r>
              <a:rPr lang="ru-RU" dirty="0">
                <a:solidFill>
                  <a:schemeClr val="tx1"/>
                </a:solidFill>
              </a:rPr>
              <a:t>; </a:t>
            </a:r>
            <a:r>
              <a:rPr lang="ru-RU" dirty="0" err="1">
                <a:solidFill>
                  <a:schemeClr val="tx1"/>
                </a:solidFill>
              </a:rPr>
              <a:t>наявність</a:t>
            </a:r>
            <a:r>
              <a:rPr lang="ru-RU" dirty="0">
                <a:solidFill>
                  <a:schemeClr val="tx1"/>
                </a:solidFill>
              </a:rPr>
              <a:t> </a:t>
            </a:r>
            <a:r>
              <a:rPr lang="ru-RU" dirty="0" err="1">
                <a:solidFill>
                  <a:schemeClr val="tx1"/>
                </a:solidFill>
              </a:rPr>
              <a:t>стійких</a:t>
            </a:r>
            <a:r>
              <a:rPr lang="ru-RU" dirty="0">
                <a:solidFill>
                  <a:schemeClr val="tx1"/>
                </a:solidFill>
              </a:rPr>
              <a:t> </a:t>
            </a:r>
            <a:r>
              <a:rPr lang="ru-RU" dirty="0" err="1">
                <a:solidFill>
                  <a:schemeClr val="tx1"/>
                </a:solidFill>
              </a:rPr>
              <a:t>взаємозв’язків</a:t>
            </a:r>
            <a:r>
              <a:rPr lang="ru-RU" dirty="0">
                <a:solidFill>
                  <a:schemeClr val="tx1"/>
                </a:solidFill>
              </a:rPr>
              <a:t> </a:t>
            </a:r>
            <a:r>
              <a:rPr lang="ru-RU" dirty="0" err="1">
                <a:solidFill>
                  <a:schemeClr val="tx1"/>
                </a:solidFill>
              </a:rPr>
              <a:t>злочинних</a:t>
            </a:r>
            <a:r>
              <a:rPr lang="ru-RU" dirty="0">
                <a:solidFill>
                  <a:schemeClr val="tx1"/>
                </a:solidFill>
              </a:rPr>
              <a:t> </a:t>
            </a:r>
            <a:r>
              <a:rPr lang="ru-RU" dirty="0" err="1">
                <a:solidFill>
                  <a:schemeClr val="tx1"/>
                </a:solidFill>
              </a:rPr>
              <a:t>угруповань</a:t>
            </a:r>
            <a:r>
              <a:rPr lang="ru-RU" dirty="0">
                <a:solidFill>
                  <a:schemeClr val="tx1"/>
                </a:solidFill>
              </a:rPr>
              <a:t> </a:t>
            </a:r>
            <a:r>
              <a:rPr lang="ru-RU" dirty="0" err="1">
                <a:solidFill>
                  <a:schemeClr val="tx1"/>
                </a:solidFill>
              </a:rPr>
              <a:t>між</a:t>
            </a:r>
            <a:r>
              <a:rPr lang="ru-RU" dirty="0">
                <a:solidFill>
                  <a:schemeClr val="tx1"/>
                </a:solidFill>
              </a:rPr>
              <a:t> </a:t>
            </a:r>
            <a:r>
              <a:rPr lang="ru-RU" dirty="0" err="1">
                <a:solidFill>
                  <a:schemeClr val="tx1"/>
                </a:solidFill>
              </a:rPr>
              <a:t>країнами</a:t>
            </a:r>
            <a:r>
              <a:rPr lang="ru-RU" dirty="0">
                <a:solidFill>
                  <a:schemeClr val="tx1"/>
                </a:solidFill>
              </a:rPr>
              <a:t> через </a:t>
            </a:r>
            <a:r>
              <a:rPr lang="ru-RU" dirty="0" err="1">
                <a:solidFill>
                  <a:schemeClr val="tx1"/>
                </a:solidFill>
              </a:rPr>
              <a:t>формування</a:t>
            </a:r>
            <a:r>
              <a:rPr lang="ru-RU" dirty="0">
                <a:solidFill>
                  <a:schemeClr val="tx1"/>
                </a:solidFill>
              </a:rPr>
              <a:t> </a:t>
            </a:r>
            <a:r>
              <a:rPr lang="ru-RU" dirty="0" err="1">
                <a:solidFill>
                  <a:schemeClr val="tx1"/>
                </a:solidFill>
              </a:rPr>
              <a:t>стійких</a:t>
            </a:r>
            <a:r>
              <a:rPr lang="ru-RU" dirty="0">
                <a:solidFill>
                  <a:schemeClr val="tx1"/>
                </a:solidFill>
              </a:rPr>
              <a:t> </a:t>
            </a:r>
            <a:r>
              <a:rPr lang="ru-RU" dirty="0" err="1">
                <a:solidFill>
                  <a:schemeClr val="tx1"/>
                </a:solidFill>
              </a:rPr>
              <a:t>злочинних</a:t>
            </a:r>
            <a:r>
              <a:rPr lang="ru-RU" dirty="0">
                <a:solidFill>
                  <a:schemeClr val="tx1"/>
                </a:solidFill>
              </a:rPr>
              <a:t> </a:t>
            </a:r>
            <a:r>
              <a:rPr lang="ru-RU" dirty="0" err="1">
                <a:solidFill>
                  <a:schemeClr val="tx1"/>
                </a:solidFill>
              </a:rPr>
              <a:t>груп</a:t>
            </a:r>
            <a:r>
              <a:rPr lang="ru-RU" dirty="0">
                <a:solidFill>
                  <a:schemeClr val="tx1"/>
                </a:solidFill>
              </a:rPr>
              <a:t> у </a:t>
            </a:r>
            <a:r>
              <a:rPr lang="ru-RU" dirty="0" err="1">
                <a:solidFill>
                  <a:schemeClr val="tx1"/>
                </a:solidFill>
              </a:rPr>
              <a:t>результаті</a:t>
            </a:r>
            <a:r>
              <a:rPr lang="ru-RU" dirty="0">
                <a:solidFill>
                  <a:schemeClr val="tx1"/>
                </a:solidFill>
              </a:rPr>
              <a:t> </a:t>
            </a:r>
            <a:r>
              <a:rPr lang="ru-RU" dirty="0" err="1">
                <a:solidFill>
                  <a:schemeClr val="tx1"/>
                </a:solidFill>
              </a:rPr>
              <a:t>депортування</a:t>
            </a:r>
            <a:r>
              <a:rPr lang="ru-RU" dirty="0">
                <a:solidFill>
                  <a:schemeClr val="tx1"/>
                </a:solidFill>
              </a:rPr>
              <a:t> та </a:t>
            </a:r>
            <a:r>
              <a:rPr lang="ru-RU" dirty="0" err="1">
                <a:solidFill>
                  <a:schemeClr val="tx1"/>
                </a:solidFill>
              </a:rPr>
              <a:t>повернення</a:t>
            </a:r>
            <a:r>
              <a:rPr lang="ru-RU" dirty="0">
                <a:solidFill>
                  <a:schemeClr val="tx1"/>
                </a:solidFill>
              </a:rPr>
              <a:t> на </a:t>
            </a:r>
            <a:r>
              <a:rPr lang="ru-RU" dirty="0" err="1">
                <a:solidFill>
                  <a:schemeClr val="tx1"/>
                </a:solidFill>
              </a:rPr>
              <a:t>місця</a:t>
            </a:r>
            <a:r>
              <a:rPr lang="ru-RU" dirty="0">
                <a:solidFill>
                  <a:schemeClr val="tx1"/>
                </a:solidFill>
              </a:rPr>
              <a:t> автохтонного </a:t>
            </a:r>
            <a:r>
              <a:rPr lang="ru-RU" dirty="0" err="1">
                <a:solidFill>
                  <a:schemeClr val="tx1"/>
                </a:solidFill>
              </a:rPr>
              <a:t>проживання</a:t>
            </a:r>
            <a:r>
              <a:rPr lang="ru-RU" dirty="0">
                <a:solidFill>
                  <a:schemeClr val="tx1"/>
                </a:solidFill>
              </a:rPr>
              <a:t>; </a:t>
            </a:r>
            <a:r>
              <a:rPr lang="ru-RU" dirty="0" err="1">
                <a:solidFill>
                  <a:schemeClr val="tx1"/>
                </a:solidFill>
              </a:rPr>
              <a:t>формування</a:t>
            </a:r>
            <a:r>
              <a:rPr lang="ru-RU" dirty="0">
                <a:solidFill>
                  <a:schemeClr val="tx1"/>
                </a:solidFill>
              </a:rPr>
              <a:t> </a:t>
            </a:r>
            <a:r>
              <a:rPr lang="ru-RU" dirty="0" err="1">
                <a:solidFill>
                  <a:schemeClr val="tx1"/>
                </a:solidFill>
              </a:rPr>
              <a:t>міжнародних</a:t>
            </a:r>
            <a:r>
              <a:rPr lang="ru-RU" dirty="0">
                <a:solidFill>
                  <a:schemeClr val="tx1"/>
                </a:solidFill>
              </a:rPr>
              <a:t> </a:t>
            </a:r>
            <a:r>
              <a:rPr lang="ru-RU" dirty="0" err="1">
                <a:solidFill>
                  <a:schemeClr val="tx1"/>
                </a:solidFill>
              </a:rPr>
              <a:t>кримінальних</a:t>
            </a:r>
            <a:r>
              <a:rPr lang="ru-RU" dirty="0">
                <a:solidFill>
                  <a:schemeClr val="tx1"/>
                </a:solidFill>
              </a:rPr>
              <a:t> зв’язків у </a:t>
            </a:r>
            <a:r>
              <a:rPr lang="ru-RU" dirty="0" err="1">
                <a:solidFill>
                  <a:schemeClr val="tx1"/>
                </a:solidFill>
              </a:rPr>
              <a:t>результаті</a:t>
            </a:r>
            <a:r>
              <a:rPr lang="ru-RU" dirty="0">
                <a:solidFill>
                  <a:schemeClr val="tx1"/>
                </a:solidFill>
              </a:rPr>
              <a:t> </a:t>
            </a:r>
            <a:r>
              <a:rPr lang="ru-RU" dirty="0" err="1">
                <a:solidFill>
                  <a:schemeClr val="tx1"/>
                </a:solidFill>
              </a:rPr>
              <a:t>народження</a:t>
            </a:r>
            <a:r>
              <a:rPr lang="ru-RU" dirty="0">
                <a:solidFill>
                  <a:schemeClr val="tx1"/>
                </a:solidFill>
              </a:rPr>
              <a:t> в </a:t>
            </a:r>
            <a:r>
              <a:rPr lang="ru-RU" dirty="0" err="1">
                <a:solidFill>
                  <a:schemeClr val="tx1"/>
                </a:solidFill>
              </a:rPr>
              <a:t>різних</a:t>
            </a:r>
            <a:r>
              <a:rPr lang="ru-RU" dirty="0">
                <a:solidFill>
                  <a:schemeClr val="tx1"/>
                </a:solidFill>
              </a:rPr>
              <a:t> </a:t>
            </a:r>
            <a:r>
              <a:rPr lang="ru-RU" dirty="0" err="1">
                <a:solidFill>
                  <a:schemeClr val="tx1"/>
                </a:solidFill>
              </a:rPr>
              <a:t>країнах</a:t>
            </a:r>
            <a:r>
              <a:rPr lang="ru-RU" dirty="0">
                <a:solidFill>
                  <a:schemeClr val="tx1"/>
                </a:solidFill>
              </a:rPr>
              <a:t> </a:t>
            </a:r>
            <a:r>
              <a:rPr lang="ru-RU" dirty="0" err="1">
                <a:solidFill>
                  <a:schemeClr val="tx1"/>
                </a:solidFill>
              </a:rPr>
              <a:t>дітей</a:t>
            </a:r>
            <a:r>
              <a:rPr lang="ru-RU" dirty="0">
                <a:solidFill>
                  <a:schemeClr val="tx1"/>
                </a:solidFill>
              </a:rPr>
              <a:t> </a:t>
            </a:r>
            <a:r>
              <a:rPr lang="ru-RU" dirty="0" err="1">
                <a:solidFill>
                  <a:schemeClr val="tx1"/>
                </a:solidFill>
              </a:rPr>
              <a:t>членів</a:t>
            </a:r>
            <a:r>
              <a:rPr lang="ru-RU" dirty="0">
                <a:solidFill>
                  <a:schemeClr val="tx1"/>
                </a:solidFill>
              </a:rPr>
              <a:t> </a:t>
            </a:r>
            <a:r>
              <a:rPr lang="ru-RU" dirty="0" err="1">
                <a:solidFill>
                  <a:schemeClr val="tx1"/>
                </a:solidFill>
              </a:rPr>
              <a:t>транснаціональних</a:t>
            </a:r>
            <a:r>
              <a:rPr lang="ru-RU" dirty="0">
                <a:solidFill>
                  <a:schemeClr val="tx1"/>
                </a:solidFill>
              </a:rPr>
              <a:t> </a:t>
            </a:r>
            <a:r>
              <a:rPr lang="ru-RU" dirty="0" err="1">
                <a:solidFill>
                  <a:schemeClr val="tx1"/>
                </a:solidFill>
              </a:rPr>
              <a:t>злочинних</a:t>
            </a:r>
            <a:r>
              <a:rPr lang="ru-RU" dirty="0">
                <a:solidFill>
                  <a:schemeClr val="tx1"/>
                </a:solidFill>
              </a:rPr>
              <a:t> </a:t>
            </a:r>
            <a:r>
              <a:rPr lang="ru-RU" dirty="0" err="1">
                <a:solidFill>
                  <a:schemeClr val="tx1"/>
                </a:solidFill>
              </a:rPr>
              <a:t>груп</a:t>
            </a:r>
            <a:r>
              <a:rPr lang="ru-RU" dirty="0">
                <a:solidFill>
                  <a:schemeClr val="tx1"/>
                </a:solidFill>
              </a:rPr>
              <a:t>.</a:t>
            </a:r>
          </a:p>
          <a:p>
            <a:pPr marL="0" indent="0">
              <a:lnSpc>
                <a:spcPct val="170000"/>
              </a:lnSpc>
              <a:spcBef>
                <a:spcPts val="0"/>
              </a:spcBef>
              <a:buNone/>
            </a:pPr>
            <a:r>
              <a:rPr lang="ru-RU" dirty="0">
                <a:solidFill>
                  <a:schemeClr val="tx1"/>
                </a:solidFill>
              </a:rPr>
              <a:t>2. </a:t>
            </a:r>
            <a:r>
              <a:rPr lang="ru-RU" dirty="0" err="1">
                <a:solidFill>
                  <a:schemeClr val="tx1"/>
                </a:solidFill>
              </a:rPr>
              <a:t>Соціальні</a:t>
            </a:r>
            <a:r>
              <a:rPr lang="ru-RU" dirty="0">
                <a:solidFill>
                  <a:schemeClr val="tx1"/>
                </a:solidFill>
              </a:rPr>
              <a:t> – </a:t>
            </a:r>
            <a:r>
              <a:rPr lang="ru-RU" dirty="0" err="1">
                <a:solidFill>
                  <a:schemeClr val="tx1"/>
                </a:solidFill>
              </a:rPr>
              <a:t>неналежні</a:t>
            </a:r>
            <a:r>
              <a:rPr lang="ru-RU" dirty="0">
                <a:solidFill>
                  <a:schemeClr val="tx1"/>
                </a:solidFill>
              </a:rPr>
              <a:t> </a:t>
            </a:r>
            <a:r>
              <a:rPr lang="ru-RU" dirty="0" err="1">
                <a:solidFill>
                  <a:schemeClr val="tx1"/>
                </a:solidFill>
              </a:rPr>
              <a:t>соціальні</a:t>
            </a:r>
            <a:r>
              <a:rPr lang="ru-RU" dirty="0">
                <a:solidFill>
                  <a:schemeClr val="tx1"/>
                </a:solidFill>
              </a:rPr>
              <a:t> </a:t>
            </a:r>
            <a:r>
              <a:rPr lang="ru-RU" dirty="0" err="1">
                <a:solidFill>
                  <a:schemeClr val="tx1"/>
                </a:solidFill>
              </a:rPr>
              <a:t>умови</a:t>
            </a:r>
            <a:r>
              <a:rPr lang="ru-RU" dirty="0">
                <a:solidFill>
                  <a:schemeClr val="tx1"/>
                </a:solidFill>
              </a:rPr>
              <a:t> та </a:t>
            </a:r>
            <a:r>
              <a:rPr lang="ru-RU" dirty="0" err="1">
                <a:solidFill>
                  <a:schemeClr val="tx1"/>
                </a:solidFill>
              </a:rPr>
              <a:t>несприятливе</a:t>
            </a:r>
            <a:r>
              <a:rPr lang="ru-RU" dirty="0">
                <a:solidFill>
                  <a:schemeClr val="tx1"/>
                </a:solidFill>
              </a:rPr>
              <a:t> </a:t>
            </a:r>
            <a:r>
              <a:rPr lang="ru-RU" dirty="0" err="1">
                <a:solidFill>
                  <a:schemeClr val="tx1"/>
                </a:solidFill>
              </a:rPr>
              <a:t>соціальне</a:t>
            </a:r>
            <a:r>
              <a:rPr lang="ru-RU" dirty="0">
                <a:solidFill>
                  <a:schemeClr val="tx1"/>
                </a:solidFill>
              </a:rPr>
              <a:t> становище; </a:t>
            </a:r>
            <a:r>
              <a:rPr lang="ru-RU" dirty="0" err="1">
                <a:solidFill>
                  <a:schemeClr val="tx1"/>
                </a:solidFill>
              </a:rPr>
              <a:t>самоусунення</a:t>
            </a:r>
            <a:r>
              <a:rPr lang="ru-RU" dirty="0">
                <a:solidFill>
                  <a:schemeClr val="tx1"/>
                </a:solidFill>
              </a:rPr>
              <a:t> </a:t>
            </a:r>
            <a:r>
              <a:rPr lang="ru-RU" dirty="0" err="1">
                <a:solidFill>
                  <a:schemeClr val="tx1"/>
                </a:solidFill>
              </a:rPr>
              <a:t>працівників</a:t>
            </a:r>
            <a:r>
              <a:rPr lang="ru-RU" dirty="0">
                <a:solidFill>
                  <a:schemeClr val="tx1"/>
                </a:solidFill>
              </a:rPr>
              <a:t> </a:t>
            </a:r>
            <a:r>
              <a:rPr lang="ru-RU" dirty="0" err="1">
                <a:solidFill>
                  <a:schemeClr val="tx1"/>
                </a:solidFill>
              </a:rPr>
              <a:t>соціальних</a:t>
            </a:r>
            <a:r>
              <a:rPr lang="ru-RU" dirty="0">
                <a:solidFill>
                  <a:schemeClr val="tx1"/>
                </a:solidFill>
              </a:rPr>
              <a:t> </a:t>
            </a:r>
            <a:r>
              <a:rPr lang="ru-RU" dirty="0" err="1">
                <a:solidFill>
                  <a:schemeClr val="tx1"/>
                </a:solidFill>
              </a:rPr>
              <a:t>інститутів</a:t>
            </a:r>
            <a:r>
              <a:rPr lang="ru-RU" dirty="0">
                <a:solidFill>
                  <a:schemeClr val="tx1"/>
                </a:solidFill>
              </a:rPr>
              <a:t> у </a:t>
            </a:r>
            <a:r>
              <a:rPr lang="ru-RU" dirty="0" err="1">
                <a:solidFill>
                  <a:schemeClr val="tx1"/>
                </a:solidFill>
              </a:rPr>
              <a:t>вихованні</a:t>
            </a:r>
            <a:r>
              <a:rPr lang="ru-RU" dirty="0">
                <a:solidFill>
                  <a:schemeClr val="tx1"/>
                </a:solidFill>
              </a:rPr>
              <a:t> </a:t>
            </a:r>
            <a:r>
              <a:rPr lang="ru-RU" dirty="0" err="1">
                <a:solidFill>
                  <a:schemeClr val="tx1"/>
                </a:solidFill>
              </a:rPr>
              <a:t>громадянина</a:t>
            </a:r>
            <a:r>
              <a:rPr lang="ru-RU" dirty="0">
                <a:solidFill>
                  <a:schemeClr val="tx1"/>
                </a:solidFill>
              </a:rPr>
              <a:t>; </a:t>
            </a:r>
            <a:r>
              <a:rPr lang="ru-RU" dirty="0" err="1">
                <a:solidFill>
                  <a:schemeClr val="tx1"/>
                </a:solidFill>
              </a:rPr>
              <a:t>соціальна</a:t>
            </a:r>
            <a:r>
              <a:rPr lang="ru-RU" dirty="0">
                <a:solidFill>
                  <a:schemeClr val="tx1"/>
                </a:solidFill>
              </a:rPr>
              <a:t> </a:t>
            </a:r>
            <a:r>
              <a:rPr lang="ru-RU" dirty="0" err="1">
                <a:solidFill>
                  <a:schemeClr val="tx1"/>
                </a:solidFill>
              </a:rPr>
              <a:t>нерівність</a:t>
            </a:r>
            <a:r>
              <a:rPr lang="ru-RU" dirty="0">
                <a:solidFill>
                  <a:schemeClr val="tx1"/>
                </a:solidFill>
              </a:rPr>
              <a:t> та </a:t>
            </a:r>
            <a:r>
              <a:rPr lang="ru-RU" dirty="0" err="1">
                <a:solidFill>
                  <a:schemeClr val="tx1"/>
                </a:solidFill>
              </a:rPr>
              <a:t>розшарування</a:t>
            </a:r>
            <a:r>
              <a:rPr lang="ru-RU" dirty="0">
                <a:solidFill>
                  <a:schemeClr val="tx1"/>
                </a:solidFill>
              </a:rPr>
              <a:t> </a:t>
            </a:r>
            <a:r>
              <a:rPr lang="ru-RU" dirty="0" err="1">
                <a:solidFill>
                  <a:schemeClr val="tx1"/>
                </a:solidFill>
              </a:rPr>
              <a:t>суспільства</a:t>
            </a:r>
            <a:r>
              <a:rPr lang="ru-RU" dirty="0">
                <a:solidFill>
                  <a:schemeClr val="tx1"/>
                </a:solidFill>
              </a:rPr>
              <a:t>.</a:t>
            </a:r>
          </a:p>
          <a:p>
            <a:pPr marL="0" indent="0">
              <a:lnSpc>
                <a:spcPct val="170000"/>
              </a:lnSpc>
              <a:spcBef>
                <a:spcPts val="0"/>
              </a:spcBef>
              <a:buNone/>
            </a:pPr>
            <a:r>
              <a:rPr lang="ru-RU" dirty="0">
                <a:solidFill>
                  <a:schemeClr val="tx1"/>
                </a:solidFill>
              </a:rPr>
              <a:t>3. </a:t>
            </a:r>
            <a:r>
              <a:rPr lang="ru-RU" dirty="0" err="1">
                <a:solidFill>
                  <a:schemeClr val="tx1"/>
                </a:solidFill>
              </a:rPr>
              <a:t>Економічні</a:t>
            </a:r>
            <a:r>
              <a:rPr lang="ru-RU" dirty="0">
                <a:solidFill>
                  <a:schemeClr val="tx1"/>
                </a:solidFill>
              </a:rPr>
              <a:t> – </a:t>
            </a:r>
            <a:r>
              <a:rPr lang="ru-RU" dirty="0" err="1">
                <a:solidFill>
                  <a:schemeClr val="tx1"/>
                </a:solidFill>
              </a:rPr>
              <a:t>високий</a:t>
            </a:r>
            <a:r>
              <a:rPr lang="ru-RU" dirty="0">
                <a:solidFill>
                  <a:schemeClr val="tx1"/>
                </a:solidFill>
              </a:rPr>
              <a:t> </a:t>
            </a:r>
            <a:r>
              <a:rPr lang="ru-RU" dirty="0" err="1">
                <a:solidFill>
                  <a:schemeClr val="tx1"/>
                </a:solidFill>
              </a:rPr>
              <a:t>рівень</a:t>
            </a:r>
            <a:r>
              <a:rPr lang="ru-RU" dirty="0">
                <a:solidFill>
                  <a:schemeClr val="tx1"/>
                </a:solidFill>
              </a:rPr>
              <a:t> </a:t>
            </a:r>
            <a:r>
              <a:rPr lang="ru-RU" dirty="0" err="1">
                <a:solidFill>
                  <a:schemeClr val="tx1"/>
                </a:solidFill>
              </a:rPr>
              <a:t>безробіття</a:t>
            </a:r>
            <a:r>
              <a:rPr lang="ru-RU" dirty="0">
                <a:solidFill>
                  <a:schemeClr val="tx1"/>
                </a:solidFill>
              </a:rPr>
              <a:t>; </a:t>
            </a:r>
            <a:r>
              <a:rPr lang="ru-RU" dirty="0" err="1">
                <a:solidFill>
                  <a:schemeClr val="tx1"/>
                </a:solidFill>
              </a:rPr>
              <a:t>зниження</a:t>
            </a:r>
            <a:r>
              <a:rPr lang="ru-RU" dirty="0">
                <a:solidFill>
                  <a:schemeClr val="tx1"/>
                </a:solidFill>
              </a:rPr>
              <a:t> </a:t>
            </a:r>
            <a:r>
              <a:rPr lang="ru-RU" dirty="0" err="1">
                <a:solidFill>
                  <a:schemeClr val="tx1"/>
                </a:solidFill>
              </a:rPr>
              <a:t>рівня</a:t>
            </a:r>
            <a:r>
              <a:rPr lang="ru-RU" dirty="0">
                <a:solidFill>
                  <a:schemeClr val="tx1"/>
                </a:solidFill>
              </a:rPr>
              <a:t> </a:t>
            </a:r>
            <a:r>
              <a:rPr lang="ru-RU" dirty="0" err="1">
                <a:solidFill>
                  <a:schemeClr val="tx1"/>
                </a:solidFill>
              </a:rPr>
              <a:t>життя</a:t>
            </a:r>
            <a:r>
              <a:rPr lang="ru-RU" dirty="0">
                <a:solidFill>
                  <a:schemeClr val="tx1"/>
                </a:solidFill>
              </a:rPr>
              <a:t> </a:t>
            </a:r>
            <a:r>
              <a:rPr lang="ru-RU" dirty="0" err="1">
                <a:solidFill>
                  <a:schemeClr val="tx1"/>
                </a:solidFill>
              </a:rPr>
              <a:t>населення</a:t>
            </a:r>
            <a:r>
              <a:rPr lang="ru-RU" dirty="0">
                <a:solidFill>
                  <a:schemeClr val="tx1"/>
                </a:solidFill>
              </a:rPr>
              <a:t>; </a:t>
            </a:r>
            <a:r>
              <a:rPr lang="ru-RU" dirty="0" err="1">
                <a:solidFill>
                  <a:schemeClr val="tx1"/>
                </a:solidFill>
              </a:rPr>
              <a:t>неефективний</a:t>
            </a:r>
            <a:r>
              <a:rPr lang="ru-RU" dirty="0">
                <a:solidFill>
                  <a:schemeClr val="tx1"/>
                </a:solidFill>
              </a:rPr>
              <a:t> </a:t>
            </a:r>
            <a:r>
              <a:rPr lang="ru-RU" dirty="0" err="1">
                <a:solidFill>
                  <a:schemeClr val="tx1"/>
                </a:solidFill>
              </a:rPr>
              <a:t>розподіл</a:t>
            </a:r>
            <a:r>
              <a:rPr lang="ru-RU" dirty="0">
                <a:solidFill>
                  <a:schemeClr val="tx1"/>
                </a:solidFill>
              </a:rPr>
              <a:t> </a:t>
            </a:r>
            <a:r>
              <a:rPr lang="ru-RU" dirty="0" err="1">
                <a:solidFill>
                  <a:schemeClr val="tx1"/>
                </a:solidFill>
              </a:rPr>
              <a:t>національних</a:t>
            </a:r>
            <a:r>
              <a:rPr lang="ru-RU" dirty="0">
                <a:solidFill>
                  <a:schemeClr val="tx1"/>
                </a:solidFill>
              </a:rPr>
              <a:t> </a:t>
            </a:r>
            <a:r>
              <a:rPr lang="ru-RU" dirty="0" err="1">
                <a:solidFill>
                  <a:schemeClr val="tx1"/>
                </a:solidFill>
              </a:rPr>
              <a:t>багатств</a:t>
            </a:r>
            <a:r>
              <a:rPr lang="ru-RU" dirty="0">
                <a:solidFill>
                  <a:schemeClr val="tx1"/>
                </a:solidFill>
              </a:rPr>
              <a:t> та </a:t>
            </a:r>
            <a:r>
              <a:rPr lang="ru-RU" dirty="0" err="1">
                <a:solidFill>
                  <a:schemeClr val="tx1"/>
                </a:solidFill>
              </a:rPr>
              <a:t>сукупного</a:t>
            </a:r>
            <a:r>
              <a:rPr lang="ru-RU" dirty="0">
                <a:solidFill>
                  <a:schemeClr val="tx1"/>
                </a:solidFill>
              </a:rPr>
              <a:t> </a:t>
            </a:r>
            <a:r>
              <a:rPr lang="ru-RU" dirty="0" err="1">
                <a:solidFill>
                  <a:schemeClr val="tx1"/>
                </a:solidFill>
              </a:rPr>
              <a:t>суспільного</a:t>
            </a:r>
            <a:r>
              <a:rPr lang="ru-RU" dirty="0">
                <a:solidFill>
                  <a:schemeClr val="tx1"/>
                </a:solidFill>
              </a:rPr>
              <a:t> продукту.</a:t>
            </a:r>
          </a:p>
          <a:p>
            <a:pPr marL="0" indent="0">
              <a:lnSpc>
                <a:spcPct val="170000"/>
              </a:lnSpc>
              <a:spcBef>
                <a:spcPts val="0"/>
              </a:spcBef>
              <a:buNone/>
            </a:pPr>
            <a:r>
              <a:rPr lang="ru-RU" dirty="0">
                <a:solidFill>
                  <a:schemeClr val="tx1"/>
                </a:solidFill>
              </a:rPr>
              <a:t>4. </a:t>
            </a:r>
            <a:r>
              <a:rPr lang="ru-RU" dirty="0" err="1">
                <a:solidFill>
                  <a:schemeClr val="tx1"/>
                </a:solidFill>
              </a:rPr>
              <a:t>Політичні</a:t>
            </a:r>
            <a:r>
              <a:rPr lang="ru-RU" dirty="0">
                <a:solidFill>
                  <a:schemeClr val="tx1"/>
                </a:solidFill>
              </a:rPr>
              <a:t> – </a:t>
            </a:r>
            <a:r>
              <a:rPr lang="ru-RU" dirty="0" err="1">
                <a:solidFill>
                  <a:schemeClr val="tx1"/>
                </a:solidFill>
              </a:rPr>
              <a:t>нестабільність</a:t>
            </a:r>
            <a:r>
              <a:rPr lang="ru-RU" dirty="0">
                <a:solidFill>
                  <a:schemeClr val="tx1"/>
                </a:solidFill>
              </a:rPr>
              <a:t> </a:t>
            </a:r>
            <a:r>
              <a:rPr lang="ru-RU" dirty="0" err="1">
                <a:solidFill>
                  <a:schemeClr val="tx1"/>
                </a:solidFill>
              </a:rPr>
              <a:t>політичної</a:t>
            </a:r>
            <a:r>
              <a:rPr lang="ru-RU" dirty="0">
                <a:solidFill>
                  <a:schemeClr val="tx1"/>
                </a:solidFill>
              </a:rPr>
              <a:t> </a:t>
            </a:r>
            <a:r>
              <a:rPr lang="ru-RU" dirty="0" err="1">
                <a:solidFill>
                  <a:schemeClr val="tx1"/>
                </a:solidFill>
              </a:rPr>
              <a:t>ситуації</a:t>
            </a:r>
            <a:r>
              <a:rPr lang="ru-RU" dirty="0">
                <a:solidFill>
                  <a:schemeClr val="tx1"/>
                </a:solidFill>
              </a:rPr>
              <a:t> в </a:t>
            </a:r>
            <a:r>
              <a:rPr lang="ru-RU" dirty="0" err="1">
                <a:solidFill>
                  <a:schemeClr val="tx1"/>
                </a:solidFill>
              </a:rPr>
              <a:t>країні</a:t>
            </a:r>
            <a:r>
              <a:rPr lang="ru-RU" dirty="0">
                <a:solidFill>
                  <a:schemeClr val="tx1"/>
                </a:solidFill>
              </a:rPr>
              <a:t> та </a:t>
            </a:r>
            <a:r>
              <a:rPr lang="ru-RU" dirty="0" err="1">
                <a:solidFill>
                  <a:schemeClr val="tx1"/>
                </a:solidFill>
              </a:rPr>
              <a:t>світі</a:t>
            </a:r>
            <a:r>
              <a:rPr lang="ru-RU" dirty="0">
                <a:solidFill>
                  <a:schemeClr val="tx1"/>
                </a:solidFill>
              </a:rPr>
              <a:t>; </a:t>
            </a:r>
            <a:r>
              <a:rPr lang="ru-RU" dirty="0" err="1">
                <a:solidFill>
                  <a:schemeClr val="tx1"/>
                </a:solidFill>
              </a:rPr>
              <a:t>можливість</a:t>
            </a:r>
            <a:r>
              <a:rPr lang="ru-RU" dirty="0">
                <a:solidFill>
                  <a:schemeClr val="tx1"/>
                </a:solidFill>
              </a:rPr>
              <a:t> </a:t>
            </a:r>
            <a:r>
              <a:rPr lang="ru-RU" dirty="0" err="1">
                <a:solidFill>
                  <a:schemeClr val="tx1"/>
                </a:solidFill>
              </a:rPr>
              <a:t>проникнення</a:t>
            </a:r>
            <a:r>
              <a:rPr lang="ru-RU" dirty="0">
                <a:solidFill>
                  <a:schemeClr val="tx1"/>
                </a:solidFill>
              </a:rPr>
              <a:t> </a:t>
            </a:r>
            <a:r>
              <a:rPr lang="ru-RU" dirty="0" err="1">
                <a:solidFill>
                  <a:schemeClr val="tx1"/>
                </a:solidFill>
              </a:rPr>
              <a:t>кримінальних</a:t>
            </a:r>
            <a:r>
              <a:rPr lang="ru-RU" dirty="0">
                <a:solidFill>
                  <a:schemeClr val="tx1"/>
                </a:solidFill>
              </a:rPr>
              <a:t> </a:t>
            </a:r>
            <a:r>
              <a:rPr lang="ru-RU" dirty="0" err="1">
                <a:solidFill>
                  <a:schemeClr val="tx1"/>
                </a:solidFill>
              </a:rPr>
              <a:t>елементів</a:t>
            </a:r>
            <a:r>
              <a:rPr lang="ru-RU" dirty="0">
                <a:solidFill>
                  <a:schemeClr val="tx1"/>
                </a:solidFill>
              </a:rPr>
              <a:t> у </a:t>
            </a:r>
            <a:r>
              <a:rPr lang="ru-RU" dirty="0" err="1">
                <a:solidFill>
                  <a:schemeClr val="tx1"/>
                </a:solidFill>
              </a:rPr>
              <a:t>владні</a:t>
            </a:r>
            <a:r>
              <a:rPr lang="ru-RU" dirty="0">
                <a:solidFill>
                  <a:schemeClr val="tx1"/>
                </a:solidFill>
              </a:rPr>
              <a:t> </a:t>
            </a:r>
            <a:r>
              <a:rPr lang="ru-RU" dirty="0" err="1">
                <a:solidFill>
                  <a:schemeClr val="tx1"/>
                </a:solidFill>
              </a:rPr>
              <a:t>структури</a:t>
            </a:r>
            <a:r>
              <a:rPr lang="ru-RU" dirty="0">
                <a:solidFill>
                  <a:schemeClr val="tx1"/>
                </a:solidFill>
              </a:rPr>
              <a:t>; </a:t>
            </a:r>
            <a:r>
              <a:rPr lang="ru-RU" dirty="0" err="1">
                <a:solidFill>
                  <a:schemeClr val="tx1"/>
                </a:solidFill>
              </a:rPr>
              <a:t>лобіювання</a:t>
            </a:r>
            <a:r>
              <a:rPr lang="ru-RU" dirty="0">
                <a:solidFill>
                  <a:schemeClr val="tx1"/>
                </a:solidFill>
              </a:rPr>
              <a:t> </a:t>
            </a:r>
            <a:r>
              <a:rPr lang="ru-RU" dirty="0" err="1">
                <a:solidFill>
                  <a:schemeClr val="tx1"/>
                </a:solidFill>
              </a:rPr>
              <a:t>інтересів</a:t>
            </a:r>
            <a:r>
              <a:rPr lang="ru-RU" dirty="0">
                <a:solidFill>
                  <a:schemeClr val="tx1"/>
                </a:solidFill>
              </a:rPr>
              <a:t> </a:t>
            </a:r>
            <a:r>
              <a:rPr lang="ru-RU" dirty="0" err="1">
                <a:solidFill>
                  <a:schemeClr val="tx1"/>
                </a:solidFill>
              </a:rPr>
              <a:t>прихованих</a:t>
            </a:r>
            <a:r>
              <a:rPr lang="ru-RU" dirty="0">
                <a:solidFill>
                  <a:schemeClr val="tx1"/>
                </a:solidFill>
              </a:rPr>
              <a:t> </a:t>
            </a:r>
            <a:r>
              <a:rPr lang="ru-RU" dirty="0" err="1">
                <a:solidFill>
                  <a:schemeClr val="tx1"/>
                </a:solidFill>
              </a:rPr>
              <a:t>організованих</a:t>
            </a:r>
            <a:r>
              <a:rPr lang="ru-RU" dirty="0">
                <a:solidFill>
                  <a:schemeClr val="tx1"/>
                </a:solidFill>
              </a:rPr>
              <a:t> </a:t>
            </a:r>
            <a:r>
              <a:rPr lang="ru-RU" dirty="0" err="1">
                <a:solidFill>
                  <a:schemeClr val="tx1"/>
                </a:solidFill>
              </a:rPr>
              <a:t>злочинних</a:t>
            </a:r>
            <a:r>
              <a:rPr lang="ru-RU" dirty="0">
                <a:solidFill>
                  <a:schemeClr val="tx1"/>
                </a:solidFill>
              </a:rPr>
              <a:t> </a:t>
            </a:r>
            <a:r>
              <a:rPr lang="ru-RU" dirty="0" err="1">
                <a:solidFill>
                  <a:schemeClr val="tx1"/>
                </a:solidFill>
              </a:rPr>
              <a:t>груп</a:t>
            </a:r>
            <a:r>
              <a:rPr lang="ru-RU" dirty="0">
                <a:solidFill>
                  <a:schemeClr val="tx1"/>
                </a:solidFill>
              </a:rPr>
              <a:t>.</a:t>
            </a:r>
          </a:p>
          <a:p>
            <a:pPr marL="0" indent="0">
              <a:lnSpc>
                <a:spcPct val="170000"/>
              </a:lnSpc>
              <a:spcBef>
                <a:spcPts val="0"/>
              </a:spcBef>
              <a:buNone/>
            </a:pPr>
            <a:r>
              <a:rPr lang="ru-RU" dirty="0">
                <a:solidFill>
                  <a:schemeClr val="tx1"/>
                </a:solidFill>
              </a:rPr>
              <a:t>5. Морально-</a:t>
            </a:r>
            <a:r>
              <a:rPr lang="ru-RU" dirty="0" err="1">
                <a:solidFill>
                  <a:schemeClr val="tx1"/>
                </a:solidFill>
              </a:rPr>
              <a:t>ідеологічні</a:t>
            </a:r>
            <a:r>
              <a:rPr lang="ru-RU" dirty="0">
                <a:solidFill>
                  <a:schemeClr val="tx1"/>
                </a:solidFill>
              </a:rPr>
              <a:t> – </a:t>
            </a:r>
            <a:r>
              <a:rPr lang="ru-RU" dirty="0" err="1">
                <a:solidFill>
                  <a:schemeClr val="tx1"/>
                </a:solidFill>
              </a:rPr>
              <a:t>ідеологічні</a:t>
            </a:r>
            <a:r>
              <a:rPr lang="ru-RU" dirty="0">
                <a:solidFill>
                  <a:schemeClr val="tx1"/>
                </a:solidFill>
              </a:rPr>
              <a:t> </a:t>
            </a:r>
            <a:r>
              <a:rPr lang="ru-RU" dirty="0" err="1">
                <a:solidFill>
                  <a:schemeClr val="tx1"/>
                </a:solidFill>
              </a:rPr>
              <a:t>уподобання</a:t>
            </a:r>
            <a:r>
              <a:rPr lang="ru-RU" dirty="0">
                <a:solidFill>
                  <a:schemeClr val="tx1"/>
                </a:solidFill>
              </a:rPr>
              <a:t> та </a:t>
            </a:r>
            <a:r>
              <a:rPr lang="ru-RU" dirty="0" err="1">
                <a:solidFill>
                  <a:schemeClr val="tx1"/>
                </a:solidFill>
              </a:rPr>
              <a:t>відсутність</a:t>
            </a:r>
            <a:r>
              <a:rPr lang="ru-RU" dirty="0">
                <a:solidFill>
                  <a:schemeClr val="tx1"/>
                </a:solidFill>
              </a:rPr>
              <a:t> в </a:t>
            </a:r>
            <a:r>
              <a:rPr lang="ru-RU" dirty="0" err="1">
                <a:solidFill>
                  <a:schemeClr val="tx1"/>
                </a:solidFill>
              </a:rPr>
              <a:t>осіб</a:t>
            </a:r>
            <a:r>
              <a:rPr lang="ru-RU" dirty="0">
                <a:solidFill>
                  <a:schemeClr val="tx1"/>
                </a:solidFill>
              </a:rPr>
              <a:t> </a:t>
            </a:r>
            <a:r>
              <a:rPr lang="ru-RU" dirty="0" err="1">
                <a:solidFill>
                  <a:schemeClr val="tx1"/>
                </a:solidFill>
              </a:rPr>
              <a:t>високих</a:t>
            </a:r>
            <a:r>
              <a:rPr lang="ru-RU" dirty="0">
                <a:solidFill>
                  <a:schemeClr val="tx1"/>
                </a:solidFill>
              </a:rPr>
              <a:t> </a:t>
            </a:r>
            <a:r>
              <a:rPr lang="ru-RU" dirty="0" err="1">
                <a:solidFill>
                  <a:schemeClr val="tx1"/>
                </a:solidFill>
              </a:rPr>
              <a:t>моральних</a:t>
            </a:r>
            <a:r>
              <a:rPr lang="ru-RU" dirty="0">
                <a:solidFill>
                  <a:schemeClr val="tx1"/>
                </a:solidFill>
              </a:rPr>
              <a:t> </a:t>
            </a:r>
            <a:r>
              <a:rPr lang="ru-RU" dirty="0" err="1">
                <a:solidFill>
                  <a:schemeClr val="tx1"/>
                </a:solidFill>
              </a:rPr>
              <a:t>цінностей</a:t>
            </a:r>
            <a:r>
              <a:rPr lang="ru-RU" dirty="0">
                <a:solidFill>
                  <a:schemeClr val="tx1"/>
                </a:solidFill>
              </a:rPr>
              <a:t> </a:t>
            </a:r>
            <a:r>
              <a:rPr lang="ru-RU" dirty="0" err="1">
                <a:solidFill>
                  <a:schemeClr val="tx1"/>
                </a:solidFill>
              </a:rPr>
              <a:t>або</a:t>
            </a:r>
            <a:r>
              <a:rPr lang="ru-RU" dirty="0">
                <a:solidFill>
                  <a:schemeClr val="tx1"/>
                </a:solidFill>
              </a:rPr>
              <a:t> </a:t>
            </a:r>
            <a:r>
              <a:rPr lang="ru-RU" dirty="0" err="1">
                <a:solidFill>
                  <a:schemeClr val="tx1"/>
                </a:solidFill>
              </a:rPr>
              <a:t>можливість</a:t>
            </a:r>
            <a:r>
              <a:rPr lang="ru-RU" dirty="0">
                <a:solidFill>
                  <a:schemeClr val="tx1"/>
                </a:solidFill>
              </a:rPr>
              <a:t> </a:t>
            </a:r>
            <a:r>
              <a:rPr lang="ru-RU" dirty="0" err="1">
                <a:solidFill>
                  <a:schemeClr val="tx1"/>
                </a:solidFill>
              </a:rPr>
              <a:t>зміщення</a:t>
            </a:r>
            <a:r>
              <a:rPr lang="ru-RU" dirty="0">
                <a:solidFill>
                  <a:schemeClr val="tx1"/>
                </a:solidFill>
              </a:rPr>
              <a:t> </a:t>
            </a:r>
            <a:r>
              <a:rPr lang="ru-RU" dirty="0" err="1">
                <a:solidFill>
                  <a:schemeClr val="tx1"/>
                </a:solidFill>
              </a:rPr>
              <a:t>моральних</a:t>
            </a:r>
            <a:r>
              <a:rPr lang="ru-RU" dirty="0">
                <a:solidFill>
                  <a:schemeClr val="tx1"/>
                </a:solidFill>
              </a:rPr>
              <a:t> </a:t>
            </a:r>
            <a:r>
              <a:rPr lang="ru-RU" dirty="0" err="1">
                <a:solidFill>
                  <a:schemeClr val="tx1"/>
                </a:solidFill>
              </a:rPr>
              <a:t>орієнтирів</a:t>
            </a:r>
            <a:r>
              <a:rPr lang="ru-RU" dirty="0">
                <a:solidFill>
                  <a:schemeClr val="tx1"/>
                </a:solidFill>
              </a:rPr>
              <a:t> у </a:t>
            </a:r>
            <a:r>
              <a:rPr lang="ru-RU" dirty="0" err="1">
                <a:solidFill>
                  <a:schemeClr val="tx1"/>
                </a:solidFill>
              </a:rPr>
              <a:t>бік</a:t>
            </a:r>
            <a:r>
              <a:rPr lang="ru-RU" dirty="0">
                <a:solidFill>
                  <a:schemeClr val="tx1"/>
                </a:solidFill>
              </a:rPr>
              <a:t> </a:t>
            </a:r>
            <a:r>
              <a:rPr lang="ru-RU" dirty="0" err="1">
                <a:solidFill>
                  <a:schemeClr val="tx1"/>
                </a:solidFill>
              </a:rPr>
              <a:t>злочинної</a:t>
            </a:r>
            <a:r>
              <a:rPr lang="ru-RU" dirty="0">
                <a:solidFill>
                  <a:schemeClr val="tx1"/>
                </a:solidFill>
              </a:rPr>
              <a:t> </a:t>
            </a:r>
            <a:r>
              <a:rPr lang="ru-RU" dirty="0" err="1">
                <a:solidFill>
                  <a:schemeClr val="tx1"/>
                </a:solidFill>
              </a:rPr>
              <a:t>діяльності</a:t>
            </a:r>
            <a:r>
              <a:rPr lang="ru-RU" dirty="0">
                <a:solidFill>
                  <a:schemeClr val="tx1"/>
                </a:solidFill>
              </a:rPr>
              <a:t>.</a:t>
            </a:r>
          </a:p>
          <a:p>
            <a:pPr marL="0" indent="0">
              <a:lnSpc>
                <a:spcPct val="170000"/>
              </a:lnSpc>
              <a:spcBef>
                <a:spcPts val="0"/>
              </a:spcBef>
              <a:buNone/>
            </a:pPr>
            <a:r>
              <a:rPr lang="ru-RU" dirty="0">
                <a:solidFill>
                  <a:schemeClr val="tx1"/>
                </a:solidFill>
              </a:rPr>
              <a:t>6. </a:t>
            </a:r>
            <a:r>
              <a:rPr lang="ru-RU" dirty="0" err="1">
                <a:solidFill>
                  <a:schemeClr val="tx1"/>
                </a:solidFill>
              </a:rPr>
              <a:t>Психологічно-фізіологічні</a:t>
            </a:r>
            <a:r>
              <a:rPr lang="ru-RU" dirty="0">
                <a:solidFill>
                  <a:schemeClr val="tx1"/>
                </a:solidFill>
              </a:rPr>
              <a:t> – </a:t>
            </a:r>
            <a:r>
              <a:rPr lang="ru-RU" dirty="0" err="1">
                <a:solidFill>
                  <a:schemeClr val="tx1"/>
                </a:solidFill>
              </a:rPr>
              <a:t>вираження</a:t>
            </a:r>
            <a:r>
              <a:rPr lang="ru-RU" dirty="0">
                <a:solidFill>
                  <a:schemeClr val="tx1"/>
                </a:solidFill>
              </a:rPr>
              <a:t> </a:t>
            </a:r>
            <a:r>
              <a:rPr lang="ru-RU" dirty="0" err="1">
                <a:solidFill>
                  <a:schemeClr val="tx1"/>
                </a:solidFill>
              </a:rPr>
              <a:t>ранньої</a:t>
            </a:r>
            <a:r>
              <a:rPr lang="ru-RU" dirty="0">
                <a:solidFill>
                  <a:schemeClr val="tx1"/>
                </a:solidFill>
              </a:rPr>
              <a:t> </a:t>
            </a:r>
            <a:r>
              <a:rPr lang="ru-RU" dirty="0" err="1">
                <a:solidFill>
                  <a:schemeClr val="tx1"/>
                </a:solidFill>
              </a:rPr>
              <a:t>девіантної</a:t>
            </a:r>
            <a:r>
              <a:rPr lang="ru-RU" dirty="0">
                <a:solidFill>
                  <a:schemeClr val="tx1"/>
                </a:solidFill>
              </a:rPr>
              <a:t> </a:t>
            </a:r>
            <a:r>
              <a:rPr lang="ru-RU" dirty="0" err="1">
                <a:solidFill>
                  <a:schemeClr val="tx1"/>
                </a:solidFill>
              </a:rPr>
              <a:t>поведінки</a:t>
            </a:r>
            <a:r>
              <a:rPr lang="ru-RU" dirty="0">
                <a:solidFill>
                  <a:schemeClr val="tx1"/>
                </a:solidFill>
              </a:rPr>
              <a:t> у </a:t>
            </a:r>
            <a:r>
              <a:rPr lang="ru-RU" dirty="0" err="1">
                <a:solidFill>
                  <a:schemeClr val="tx1"/>
                </a:solidFill>
              </a:rPr>
              <a:t>дитини</a:t>
            </a:r>
            <a:r>
              <a:rPr lang="ru-RU" dirty="0">
                <a:solidFill>
                  <a:schemeClr val="tx1"/>
                </a:solidFill>
              </a:rPr>
              <a:t> (</a:t>
            </a:r>
            <a:r>
              <a:rPr lang="ru-RU" dirty="0" err="1">
                <a:solidFill>
                  <a:schemeClr val="tx1"/>
                </a:solidFill>
              </a:rPr>
              <a:t>вживання</a:t>
            </a:r>
            <a:r>
              <a:rPr lang="ru-RU" dirty="0">
                <a:solidFill>
                  <a:schemeClr val="tx1"/>
                </a:solidFill>
              </a:rPr>
              <a:t> алкоголю </a:t>
            </a:r>
            <a:r>
              <a:rPr lang="ru-RU" dirty="0" err="1">
                <a:solidFill>
                  <a:schemeClr val="tx1"/>
                </a:solidFill>
              </a:rPr>
              <a:t>чи</a:t>
            </a:r>
            <a:r>
              <a:rPr lang="ru-RU" dirty="0">
                <a:solidFill>
                  <a:schemeClr val="tx1"/>
                </a:solidFill>
              </a:rPr>
              <a:t> </a:t>
            </a:r>
            <a:r>
              <a:rPr lang="ru-RU" dirty="0" err="1">
                <a:solidFill>
                  <a:schemeClr val="tx1"/>
                </a:solidFill>
              </a:rPr>
              <a:t>наркотиків</a:t>
            </a:r>
            <a:r>
              <a:rPr lang="ru-RU" dirty="0">
                <a:solidFill>
                  <a:schemeClr val="tx1"/>
                </a:solidFill>
              </a:rPr>
              <a:t>, </a:t>
            </a:r>
            <a:r>
              <a:rPr lang="ru-RU" dirty="0" err="1">
                <a:solidFill>
                  <a:schemeClr val="tx1"/>
                </a:solidFill>
              </a:rPr>
              <a:t>відсутність</a:t>
            </a:r>
            <a:r>
              <a:rPr lang="ru-RU" dirty="0">
                <a:solidFill>
                  <a:schemeClr val="tx1"/>
                </a:solidFill>
              </a:rPr>
              <a:t> контролю з боку </a:t>
            </a:r>
            <a:r>
              <a:rPr lang="ru-RU" dirty="0" err="1">
                <a:solidFill>
                  <a:schemeClr val="tx1"/>
                </a:solidFill>
              </a:rPr>
              <a:t>батьків</a:t>
            </a:r>
            <a:r>
              <a:rPr lang="ru-RU" dirty="0">
                <a:solidFill>
                  <a:schemeClr val="tx1"/>
                </a:solidFill>
              </a:rPr>
              <a:t> за </a:t>
            </a:r>
            <a:r>
              <a:rPr lang="ru-RU" dirty="0" err="1">
                <a:solidFill>
                  <a:schemeClr val="tx1"/>
                </a:solidFill>
              </a:rPr>
              <a:t>діями</a:t>
            </a:r>
            <a:r>
              <a:rPr lang="ru-RU" dirty="0">
                <a:solidFill>
                  <a:schemeClr val="tx1"/>
                </a:solidFill>
              </a:rPr>
              <a:t> </a:t>
            </a:r>
            <a:r>
              <a:rPr lang="ru-RU" dirty="0" err="1">
                <a:solidFill>
                  <a:schemeClr val="tx1"/>
                </a:solidFill>
              </a:rPr>
              <a:t>дітей</a:t>
            </a:r>
            <a:r>
              <a:rPr lang="ru-RU" dirty="0">
                <a:solidFill>
                  <a:schemeClr val="tx1"/>
                </a:solidFill>
              </a:rPr>
              <a:t> та </a:t>
            </a:r>
            <a:r>
              <a:rPr lang="ru-RU" dirty="0" err="1">
                <a:solidFill>
                  <a:schemeClr val="tx1"/>
                </a:solidFill>
              </a:rPr>
              <a:t>підлітків</a:t>
            </a:r>
            <a:r>
              <a:rPr lang="ru-RU" dirty="0">
                <a:solidFill>
                  <a:schemeClr val="tx1"/>
                </a:solidFill>
              </a:rPr>
              <a:t>, </a:t>
            </a:r>
            <a:r>
              <a:rPr lang="ru-RU" dirty="0" err="1">
                <a:solidFill>
                  <a:schemeClr val="tx1"/>
                </a:solidFill>
              </a:rPr>
              <a:t>уплив</a:t>
            </a:r>
            <a:r>
              <a:rPr lang="ru-RU" dirty="0">
                <a:solidFill>
                  <a:schemeClr val="tx1"/>
                </a:solidFill>
              </a:rPr>
              <a:t> </a:t>
            </a:r>
            <a:r>
              <a:rPr lang="ru-RU" dirty="0" err="1">
                <a:solidFill>
                  <a:schemeClr val="tx1"/>
                </a:solidFill>
              </a:rPr>
              <a:t>асоціальної</a:t>
            </a:r>
            <a:r>
              <a:rPr lang="ru-RU" dirty="0">
                <a:solidFill>
                  <a:schemeClr val="tx1"/>
                </a:solidFill>
              </a:rPr>
              <a:t> </a:t>
            </a:r>
            <a:r>
              <a:rPr lang="ru-RU" dirty="0" err="1">
                <a:solidFill>
                  <a:schemeClr val="tx1"/>
                </a:solidFill>
              </a:rPr>
              <a:t>поведінки</a:t>
            </a:r>
            <a:r>
              <a:rPr lang="ru-RU" dirty="0">
                <a:solidFill>
                  <a:schemeClr val="tx1"/>
                </a:solidFill>
              </a:rPr>
              <a:t> </a:t>
            </a:r>
            <a:r>
              <a:rPr lang="ru-RU" dirty="0" err="1">
                <a:solidFill>
                  <a:schemeClr val="tx1"/>
                </a:solidFill>
              </a:rPr>
              <a:t>батьків</a:t>
            </a:r>
            <a:r>
              <a:rPr lang="ru-RU" dirty="0">
                <a:solidFill>
                  <a:schemeClr val="tx1"/>
                </a:solidFill>
              </a:rPr>
              <a:t> на </a:t>
            </a:r>
            <a:r>
              <a:rPr lang="ru-RU" dirty="0" err="1">
                <a:solidFill>
                  <a:schemeClr val="tx1"/>
                </a:solidFill>
              </a:rPr>
              <a:t>формування</a:t>
            </a:r>
            <a:r>
              <a:rPr lang="ru-RU" dirty="0">
                <a:solidFill>
                  <a:schemeClr val="tx1"/>
                </a:solidFill>
              </a:rPr>
              <a:t> </a:t>
            </a:r>
            <a:r>
              <a:rPr lang="ru-RU" dirty="0" err="1">
                <a:solidFill>
                  <a:schemeClr val="tx1"/>
                </a:solidFill>
              </a:rPr>
              <a:t>особистості</a:t>
            </a:r>
            <a:r>
              <a:rPr lang="ru-RU" dirty="0">
                <a:solidFill>
                  <a:schemeClr val="tx1"/>
                </a:solidFill>
              </a:rPr>
              <a:t>).</a:t>
            </a:r>
          </a:p>
          <a:p>
            <a:pPr marL="0" indent="0">
              <a:lnSpc>
                <a:spcPct val="170000"/>
              </a:lnSpc>
              <a:spcBef>
                <a:spcPts val="0"/>
              </a:spcBef>
              <a:buNone/>
            </a:pPr>
            <a:r>
              <a:rPr lang="ru-RU" dirty="0">
                <a:solidFill>
                  <a:schemeClr val="tx1"/>
                </a:solidFill>
              </a:rPr>
              <a:t>7. </a:t>
            </a:r>
            <a:r>
              <a:rPr lang="ru-RU" dirty="0" err="1">
                <a:solidFill>
                  <a:schemeClr val="tx1"/>
                </a:solidFill>
              </a:rPr>
              <a:t>Юридичні</a:t>
            </a:r>
            <a:r>
              <a:rPr lang="ru-RU" dirty="0">
                <a:solidFill>
                  <a:schemeClr val="tx1"/>
                </a:solidFill>
              </a:rPr>
              <a:t> – </a:t>
            </a:r>
            <a:r>
              <a:rPr lang="ru-RU" dirty="0" err="1">
                <a:solidFill>
                  <a:schemeClr val="tx1"/>
                </a:solidFill>
              </a:rPr>
              <a:t>відсутність</a:t>
            </a:r>
            <a:r>
              <a:rPr lang="ru-RU" dirty="0">
                <a:solidFill>
                  <a:schemeClr val="tx1"/>
                </a:solidFill>
              </a:rPr>
              <a:t> </a:t>
            </a:r>
            <a:r>
              <a:rPr lang="ru-RU" dirty="0" err="1">
                <a:solidFill>
                  <a:schemeClr val="tx1"/>
                </a:solidFill>
              </a:rPr>
              <a:t>чіткого</a:t>
            </a:r>
            <a:r>
              <a:rPr lang="ru-RU" dirty="0">
                <a:solidFill>
                  <a:schemeClr val="tx1"/>
                </a:solidFill>
              </a:rPr>
              <a:t> нормативно-правового </a:t>
            </a:r>
            <a:r>
              <a:rPr lang="ru-RU" dirty="0" err="1">
                <a:solidFill>
                  <a:schemeClr val="tx1"/>
                </a:solidFill>
              </a:rPr>
              <a:t>регулювання</a:t>
            </a:r>
            <a:r>
              <a:rPr lang="ru-RU" dirty="0">
                <a:solidFill>
                  <a:schemeClr val="tx1"/>
                </a:solidFill>
              </a:rPr>
              <a:t> </a:t>
            </a:r>
            <a:r>
              <a:rPr lang="ru-RU" dirty="0" err="1">
                <a:solidFill>
                  <a:schemeClr val="tx1"/>
                </a:solidFill>
              </a:rPr>
              <a:t>процесу</a:t>
            </a:r>
            <a:r>
              <a:rPr lang="ru-RU" dirty="0">
                <a:solidFill>
                  <a:schemeClr val="tx1"/>
                </a:solidFill>
              </a:rPr>
              <a:t> </a:t>
            </a:r>
            <a:r>
              <a:rPr lang="ru-RU" dirty="0" err="1">
                <a:solidFill>
                  <a:schemeClr val="tx1"/>
                </a:solidFill>
              </a:rPr>
              <a:t>протидії</a:t>
            </a:r>
            <a:r>
              <a:rPr lang="ru-RU" dirty="0">
                <a:solidFill>
                  <a:schemeClr val="tx1"/>
                </a:solidFill>
              </a:rPr>
              <a:t> </a:t>
            </a:r>
            <a:r>
              <a:rPr lang="ru-RU" dirty="0" err="1">
                <a:solidFill>
                  <a:schemeClr val="tx1"/>
                </a:solidFill>
              </a:rPr>
              <a:t>всім</a:t>
            </a:r>
            <a:r>
              <a:rPr lang="ru-RU" dirty="0">
                <a:solidFill>
                  <a:schemeClr val="tx1"/>
                </a:solidFill>
              </a:rPr>
              <a:t> видам </a:t>
            </a:r>
            <a:r>
              <a:rPr lang="ru-RU" dirty="0" err="1">
                <a:solidFill>
                  <a:schemeClr val="tx1"/>
                </a:solidFill>
              </a:rPr>
              <a:t>злочинності</a:t>
            </a:r>
            <a:r>
              <a:rPr lang="ru-RU" dirty="0">
                <a:solidFill>
                  <a:schemeClr val="tx1"/>
                </a:solidFill>
              </a:rPr>
              <a:t>, у тому </a:t>
            </a:r>
            <a:r>
              <a:rPr lang="ru-RU" dirty="0" err="1">
                <a:solidFill>
                  <a:schemeClr val="tx1"/>
                </a:solidFill>
              </a:rPr>
              <a:t>числі</a:t>
            </a:r>
            <a:r>
              <a:rPr lang="ru-RU" dirty="0">
                <a:solidFill>
                  <a:schemeClr val="tx1"/>
                </a:solidFill>
              </a:rPr>
              <a:t> </a:t>
            </a:r>
            <a:r>
              <a:rPr lang="ru-RU" dirty="0" err="1">
                <a:solidFill>
                  <a:schemeClr val="tx1"/>
                </a:solidFill>
              </a:rPr>
              <a:t>транснаціональним</a:t>
            </a:r>
            <a:r>
              <a:rPr lang="ru-RU" dirty="0">
                <a:solidFill>
                  <a:schemeClr val="tx1"/>
                </a:solidFill>
              </a:rPr>
              <a:t>.</a:t>
            </a:r>
          </a:p>
          <a:p>
            <a:pPr marL="0" indent="0">
              <a:lnSpc>
                <a:spcPct val="170000"/>
              </a:lnSpc>
              <a:spcBef>
                <a:spcPts val="0"/>
              </a:spcBef>
              <a:buNone/>
            </a:pPr>
            <a:r>
              <a:rPr lang="ru-RU" dirty="0">
                <a:solidFill>
                  <a:schemeClr val="tx1"/>
                </a:solidFill>
              </a:rPr>
              <a:t>8. </a:t>
            </a:r>
            <a:r>
              <a:rPr lang="ru-RU" dirty="0" err="1">
                <a:solidFill>
                  <a:schemeClr val="tx1"/>
                </a:solidFill>
              </a:rPr>
              <a:t>Етнічно-культурні</a:t>
            </a:r>
            <a:r>
              <a:rPr lang="ru-RU" dirty="0">
                <a:solidFill>
                  <a:schemeClr val="tx1"/>
                </a:solidFill>
              </a:rPr>
              <a:t> – </a:t>
            </a:r>
            <a:r>
              <a:rPr lang="ru-RU" dirty="0" err="1">
                <a:solidFill>
                  <a:schemeClr val="tx1"/>
                </a:solidFill>
              </a:rPr>
              <a:t>етнічна</a:t>
            </a:r>
            <a:r>
              <a:rPr lang="ru-RU" dirty="0">
                <a:solidFill>
                  <a:schemeClr val="tx1"/>
                </a:solidFill>
              </a:rPr>
              <a:t> </a:t>
            </a:r>
            <a:r>
              <a:rPr lang="ru-RU" dirty="0" err="1">
                <a:solidFill>
                  <a:schemeClr val="tx1"/>
                </a:solidFill>
              </a:rPr>
              <a:t>приналежність</a:t>
            </a:r>
            <a:r>
              <a:rPr lang="ru-RU" dirty="0">
                <a:solidFill>
                  <a:schemeClr val="tx1"/>
                </a:solidFill>
              </a:rPr>
              <a:t> до </a:t>
            </a:r>
            <a:r>
              <a:rPr lang="ru-RU" dirty="0" err="1">
                <a:solidFill>
                  <a:schemeClr val="tx1"/>
                </a:solidFill>
              </a:rPr>
              <a:t>угруповань</a:t>
            </a:r>
            <a:r>
              <a:rPr lang="ru-RU" dirty="0">
                <a:solidFill>
                  <a:schemeClr val="tx1"/>
                </a:solidFill>
              </a:rPr>
              <a:t>, </a:t>
            </a:r>
            <a:r>
              <a:rPr lang="ru-RU" dirty="0" err="1">
                <a:solidFill>
                  <a:schemeClr val="tx1"/>
                </a:solidFill>
              </a:rPr>
              <a:t>здатних</a:t>
            </a:r>
            <a:r>
              <a:rPr lang="ru-RU" dirty="0">
                <a:solidFill>
                  <a:schemeClr val="tx1"/>
                </a:solidFill>
              </a:rPr>
              <a:t> </a:t>
            </a:r>
            <a:r>
              <a:rPr lang="ru-RU" dirty="0" err="1">
                <a:solidFill>
                  <a:schemeClr val="tx1"/>
                </a:solidFill>
              </a:rPr>
              <a:t>здійснювати</a:t>
            </a:r>
            <a:r>
              <a:rPr lang="ru-RU" dirty="0">
                <a:solidFill>
                  <a:schemeClr val="tx1"/>
                </a:solidFill>
              </a:rPr>
              <a:t> </a:t>
            </a:r>
            <a:r>
              <a:rPr lang="ru-RU" dirty="0" err="1">
                <a:solidFill>
                  <a:schemeClr val="tx1"/>
                </a:solidFill>
              </a:rPr>
              <a:t>злочинну</a:t>
            </a:r>
            <a:r>
              <a:rPr lang="ru-RU" dirty="0">
                <a:solidFill>
                  <a:schemeClr val="tx1"/>
                </a:solidFill>
              </a:rPr>
              <a:t> </a:t>
            </a:r>
            <a:r>
              <a:rPr lang="ru-RU" dirty="0" err="1">
                <a:solidFill>
                  <a:schemeClr val="tx1"/>
                </a:solidFill>
              </a:rPr>
              <a:t>діяльність</a:t>
            </a:r>
            <a:r>
              <a:rPr lang="ru-RU" dirty="0">
                <a:solidFill>
                  <a:schemeClr val="tx1"/>
                </a:solidFill>
              </a:rPr>
              <a:t>.</a:t>
            </a:r>
            <a:endParaRPr lang="ru-UA" dirty="0">
              <a:solidFill>
                <a:schemeClr val="tx1"/>
              </a:solidFill>
            </a:endParaRPr>
          </a:p>
        </p:txBody>
      </p:sp>
    </p:spTree>
    <p:extLst>
      <p:ext uri="{BB962C8B-B14F-4D97-AF65-F5344CB8AC3E}">
        <p14:creationId xmlns:p14="http://schemas.microsoft.com/office/powerpoint/2010/main" val="1172187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4785" y="1202288"/>
            <a:ext cx="10972800" cy="4084607"/>
          </a:xfrm>
        </p:spPr>
        <p:txBody>
          <a:bodyPr>
            <a:noAutofit/>
          </a:bodyPr>
          <a:lstStyle/>
          <a:p>
            <a:pPr marL="0" indent="0">
              <a:spcBef>
                <a:spcPts val="0"/>
              </a:spcBef>
              <a:buNone/>
            </a:pPr>
            <a:r>
              <a:rPr lang="uk-UA" sz="2800" dirty="0">
                <a:solidFill>
                  <a:schemeClr val="tx1"/>
                </a:solidFill>
                <a:latin typeface="+mn-lt"/>
              </a:rPr>
              <a:t>Під </a:t>
            </a:r>
            <a:r>
              <a:rPr lang="uk-UA" sz="2800" b="1" dirty="0">
                <a:solidFill>
                  <a:schemeClr val="tx1"/>
                </a:solidFill>
                <a:latin typeface="+mn-lt"/>
              </a:rPr>
              <a:t>організованою злочинністю </a:t>
            </a:r>
            <a:r>
              <a:rPr lang="uk-UA" sz="2800" dirty="0">
                <a:solidFill>
                  <a:schemeClr val="tx1"/>
                </a:solidFill>
                <a:latin typeface="+mn-lt"/>
              </a:rPr>
              <a:t>розуміється сукупність кримінальних правопорушень, що вчиняються у зв’язку з створенням та діяльністю організованих злочинних угруповань.</a:t>
            </a:r>
          </a:p>
          <a:p>
            <a:pPr marL="0" indent="0">
              <a:spcBef>
                <a:spcPts val="0"/>
              </a:spcBef>
              <a:buNone/>
            </a:pPr>
            <a:endParaRPr lang="uk-UA" sz="2800" b="1" u="sng" dirty="0">
              <a:solidFill>
                <a:schemeClr val="tx1"/>
              </a:solidFill>
              <a:latin typeface="+mn-lt"/>
            </a:endParaRPr>
          </a:p>
          <a:p>
            <a:pPr marL="0" indent="0">
              <a:spcBef>
                <a:spcPts val="0"/>
              </a:spcBef>
              <a:buNone/>
            </a:pPr>
            <a:r>
              <a:rPr lang="uk-UA" sz="2800" dirty="0">
                <a:solidFill>
                  <a:schemeClr val="tx1"/>
                </a:solidFill>
                <a:latin typeface="+mn-lt"/>
              </a:rPr>
              <a:t>Види та ознаки цих кримінальних правопорушень, а також кримінально-правові заходи щодо осіб, які вчинили такі кримінальні правопорушення, встановлюються Кримінальним кодексом України.</a:t>
            </a:r>
          </a:p>
        </p:txBody>
      </p:sp>
    </p:spTree>
    <p:extLst>
      <p:ext uri="{BB962C8B-B14F-4D97-AF65-F5344CB8AC3E}">
        <p14:creationId xmlns:p14="http://schemas.microsoft.com/office/powerpoint/2010/main" val="3533358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9600" y="2036617"/>
            <a:ext cx="10972800" cy="3936343"/>
          </a:xfrm>
        </p:spPr>
        <p:txBody>
          <a:bodyPr>
            <a:noAutofit/>
          </a:bodyPr>
          <a:lstStyle/>
          <a:p>
            <a:pPr marL="0" indent="0">
              <a:spcBef>
                <a:spcPts val="0"/>
              </a:spcBef>
              <a:buNone/>
            </a:pPr>
            <a:r>
              <a:rPr lang="uk-UA" sz="2000" dirty="0">
                <a:solidFill>
                  <a:schemeClr val="tx1"/>
                </a:solidFill>
                <a:latin typeface="+mn-lt"/>
              </a:rPr>
              <a:t>Законодавство про боротьбу з організованою злочинністю базується на Конституції України і включає: Закон України «</a:t>
            </a:r>
            <a:r>
              <a:rPr lang="ru-RU" sz="2000" dirty="0">
                <a:solidFill>
                  <a:schemeClr val="tx1"/>
                </a:solidFill>
                <a:latin typeface="+mn-lt"/>
              </a:rPr>
              <a:t>Про </a:t>
            </a:r>
            <a:r>
              <a:rPr lang="ru-RU" sz="2000" dirty="0" err="1">
                <a:solidFill>
                  <a:schemeClr val="tx1"/>
                </a:solidFill>
                <a:latin typeface="+mn-lt"/>
              </a:rPr>
              <a:t>організаційно-правові</a:t>
            </a:r>
            <a:r>
              <a:rPr lang="ru-RU" sz="2000" dirty="0">
                <a:solidFill>
                  <a:schemeClr val="tx1"/>
                </a:solidFill>
                <a:latin typeface="+mn-lt"/>
              </a:rPr>
              <a:t> </a:t>
            </a:r>
            <a:r>
              <a:rPr lang="ru-RU" sz="2000" dirty="0" err="1">
                <a:solidFill>
                  <a:schemeClr val="tx1"/>
                </a:solidFill>
                <a:latin typeface="+mn-lt"/>
              </a:rPr>
              <a:t>основи</a:t>
            </a:r>
            <a:r>
              <a:rPr lang="ru-RU" sz="2000" dirty="0">
                <a:solidFill>
                  <a:schemeClr val="tx1"/>
                </a:solidFill>
                <a:latin typeface="+mn-lt"/>
              </a:rPr>
              <a:t> </a:t>
            </a:r>
            <a:r>
              <a:rPr lang="ru-RU" sz="2000" dirty="0" err="1">
                <a:solidFill>
                  <a:schemeClr val="tx1"/>
                </a:solidFill>
                <a:latin typeface="+mn-lt"/>
              </a:rPr>
              <a:t>боротьби</a:t>
            </a:r>
            <a:r>
              <a:rPr lang="ru-RU" sz="2000" dirty="0">
                <a:solidFill>
                  <a:schemeClr val="tx1"/>
                </a:solidFill>
                <a:latin typeface="+mn-lt"/>
              </a:rPr>
              <a:t> з </a:t>
            </a:r>
            <a:r>
              <a:rPr lang="ru-RU" sz="2000" dirty="0" err="1">
                <a:solidFill>
                  <a:schemeClr val="tx1"/>
                </a:solidFill>
                <a:latin typeface="+mn-lt"/>
              </a:rPr>
              <a:t>організованою</a:t>
            </a:r>
            <a:r>
              <a:rPr lang="ru-RU" sz="2000" dirty="0">
                <a:solidFill>
                  <a:schemeClr val="tx1"/>
                </a:solidFill>
                <a:latin typeface="+mn-lt"/>
              </a:rPr>
              <a:t> </a:t>
            </a:r>
            <a:r>
              <a:rPr lang="ru-RU" sz="2000" dirty="0" err="1">
                <a:solidFill>
                  <a:schemeClr val="tx1"/>
                </a:solidFill>
                <a:latin typeface="+mn-lt"/>
              </a:rPr>
              <a:t>злочинністю</a:t>
            </a:r>
            <a:r>
              <a:rPr lang="ru-RU" sz="2000" dirty="0">
                <a:solidFill>
                  <a:schemeClr val="tx1"/>
                </a:solidFill>
                <a:latin typeface="+mn-lt"/>
              </a:rPr>
              <a:t>»</a:t>
            </a:r>
            <a:r>
              <a:rPr lang="uk-UA" sz="2000" dirty="0">
                <a:solidFill>
                  <a:schemeClr val="tx1"/>
                </a:solidFill>
                <a:latin typeface="+mn-lt"/>
              </a:rPr>
              <a:t>, Кримінальний і Кримінальний процесуальний кодекси України, закони України "Про оперативно-розшукову діяльність", "Про Національну поліцію", "Про Службу безпеки України", "Про прокуратуру", "Про Бюро економічної безпеки України", інші закони, міжнародно-правові угоди, учасником яких є Україна.</a:t>
            </a:r>
          </a:p>
        </p:txBody>
      </p:sp>
    </p:spTree>
    <p:extLst>
      <p:ext uri="{BB962C8B-B14F-4D97-AF65-F5344CB8AC3E}">
        <p14:creationId xmlns:p14="http://schemas.microsoft.com/office/powerpoint/2010/main" val="2836396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3520" y="274319"/>
            <a:ext cx="11744960" cy="1072343"/>
          </a:xfrm>
        </p:spPr>
        <p:txBody>
          <a:bodyPr/>
          <a:lstStyle/>
          <a:p>
            <a:pPr>
              <a:lnSpc>
                <a:spcPct val="100000"/>
              </a:lnSpc>
            </a:pPr>
            <a:r>
              <a:rPr lang="ru-RU" sz="3000" dirty="0"/>
              <a:t>Система </a:t>
            </a:r>
            <a:r>
              <a:rPr lang="ru-RU" sz="3000" dirty="0" err="1"/>
              <a:t>органів</a:t>
            </a:r>
            <a:r>
              <a:rPr lang="ru-RU" sz="3000" dirty="0"/>
              <a:t>, </a:t>
            </a:r>
            <a:r>
              <a:rPr lang="ru-RU" sz="3000" dirty="0" err="1"/>
              <a:t>які</a:t>
            </a:r>
            <a:r>
              <a:rPr lang="ru-RU" sz="3000" dirty="0"/>
              <a:t> </a:t>
            </a:r>
            <a:r>
              <a:rPr lang="ru-RU" sz="3000" dirty="0" err="1"/>
              <a:t>здійснюють</a:t>
            </a:r>
            <a:r>
              <a:rPr lang="ru-RU" sz="3000" dirty="0"/>
              <a:t> </a:t>
            </a:r>
            <a:r>
              <a:rPr lang="ru-RU" sz="3000" dirty="0" err="1"/>
              <a:t>боротьбу</a:t>
            </a:r>
            <a:r>
              <a:rPr lang="ru-RU" sz="3000" dirty="0"/>
              <a:t> з </a:t>
            </a:r>
            <a:r>
              <a:rPr lang="ru-RU" sz="3000" dirty="0" err="1"/>
              <a:t>організованою</a:t>
            </a:r>
            <a:r>
              <a:rPr lang="ru-RU" sz="3000" dirty="0"/>
              <a:t> </a:t>
            </a:r>
            <a:r>
              <a:rPr lang="ru-RU" sz="3000" dirty="0" err="1"/>
              <a:t>злочинністю</a:t>
            </a:r>
            <a:r>
              <a:rPr lang="ru-RU" sz="3000" dirty="0"/>
              <a:t>:</a:t>
            </a:r>
          </a:p>
        </p:txBody>
      </p:sp>
      <p:sp>
        <p:nvSpPr>
          <p:cNvPr id="3" name="Объект 2"/>
          <p:cNvSpPr>
            <a:spLocks noGrp="1"/>
          </p:cNvSpPr>
          <p:nvPr>
            <p:ph idx="1"/>
          </p:nvPr>
        </p:nvSpPr>
        <p:spPr>
          <a:xfrm>
            <a:off x="609600" y="2111433"/>
            <a:ext cx="10972800" cy="2202873"/>
          </a:xfrm>
        </p:spPr>
        <p:txBody>
          <a:bodyPr>
            <a:noAutofit/>
          </a:bodyPr>
          <a:lstStyle/>
          <a:p>
            <a:pPr marL="0" indent="0">
              <a:buNone/>
            </a:pPr>
            <a:r>
              <a:rPr lang="ru-RU" dirty="0"/>
              <a:t>а) </a:t>
            </a:r>
            <a:r>
              <a:rPr lang="ru-RU" dirty="0" err="1"/>
              <a:t>спеціально</a:t>
            </a:r>
            <a:r>
              <a:rPr lang="ru-RU" dirty="0"/>
              <a:t> </a:t>
            </a:r>
            <a:r>
              <a:rPr lang="ru-RU" dirty="0" err="1"/>
              <a:t>створені</a:t>
            </a:r>
            <a:r>
              <a:rPr lang="ru-RU" dirty="0"/>
              <a:t> для </a:t>
            </a:r>
            <a:r>
              <a:rPr lang="ru-RU" dirty="0" err="1"/>
              <a:t>боротьби</a:t>
            </a:r>
            <a:r>
              <a:rPr lang="ru-RU" dirty="0"/>
              <a:t> з </a:t>
            </a:r>
            <a:r>
              <a:rPr lang="ru-RU" dirty="0" err="1"/>
              <a:t>організованою</a:t>
            </a:r>
            <a:r>
              <a:rPr lang="ru-RU" dirty="0"/>
              <a:t> </a:t>
            </a:r>
            <a:r>
              <a:rPr lang="ru-RU" dirty="0" err="1"/>
              <a:t>злочинністю</a:t>
            </a:r>
            <a:r>
              <a:rPr lang="ru-RU" dirty="0"/>
              <a:t> </a:t>
            </a:r>
            <a:r>
              <a:rPr lang="ru-RU" dirty="0" err="1"/>
              <a:t>державні</a:t>
            </a:r>
            <a:r>
              <a:rPr lang="ru-RU" dirty="0"/>
              <a:t> </a:t>
            </a:r>
            <a:r>
              <a:rPr lang="ru-RU" dirty="0" err="1"/>
              <a:t>органи</a:t>
            </a:r>
            <a:r>
              <a:rPr lang="ru-RU" dirty="0"/>
              <a:t>;</a:t>
            </a:r>
          </a:p>
          <a:p>
            <a:pPr marL="0" indent="0">
              <a:buNone/>
            </a:pPr>
            <a:endParaRPr lang="ru-RU" dirty="0"/>
          </a:p>
          <a:p>
            <a:pPr marL="0" indent="0">
              <a:buNone/>
            </a:pPr>
            <a:r>
              <a:rPr lang="ru-RU" dirty="0"/>
              <a:t>б) </a:t>
            </a:r>
            <a:r>
              <a:rPr lang="ru-RU" dirty="0" err="1"/>
              <a:t>державні</a:t>
            </a:r>
            <a:r>
              <a:rPr lang="ru-RU" dirty="0"/>
              <a:t> </a:t>
            </a:r>
            <a:r>
              <a:rPr lang="ru-RU" dirty="0" err="1"/>
              <a:t>органи</a:t>
            </a:r>
            <a:r>
              <a:rPr lang="ru-RU" dirty="0"/>
              <a:t>, </a:t>
            </a:r>
            <a:r>
              <a:rPr lang="ru-RU" dirty="0" err="1"/>
              <a:t>які</a:t>
            </a:r>
            <a:r>
              <a:rPr lang="ru-RU" dirty="0"/>
              <a:t> </a:t>
            </a:r>
            <a:r>
              <a:rPr lang="ru-RU" dirty="0" err="1"/>
              <a:t>беруть</a:t>
            </a:r>
            <a:r>
              <a:rPr lang="ru-RU" dirty="0"/>
              <a:t> участь у </a:t>
            </a:r>
            <a:r>
              <a:rPr lang="ru-RU" dirty="0" err="1"/>
              <a:t>боротьбі</a:t>
            </a:r>
            <a:r>
              <a:rPr lang="ru-RU" dirty="0"/>
              <a:t> з </a:t>
            </a:r>
            <a:r>
              <a:rPr lang="ru-RU" dirty="0" err="1"/>
              <a:t>організованою</a:t>
            </a:r>
            <a:r>
              <a:rPr lang="ru-RU" dirty="0"/>
              <a:t> </a:t>
            </a:r>
            <a:r>
              <a:rPr lang="ru-RU" dirty="0" err="1"/>
              <a:t>злочинністю</a:t>
            </a:r>
            <a:r>
              <a:rPr lang="ru-RU" dirty="0"/>
              <a:t> в межах </a:t>
            </a:r>
            <a:r>
              <a:rPr lang="ru-RU" dirty="0" err="1"/>
              <a:t>виконання</a:t>
            </a:r>
            <a:r>
              <a:rPr lang="ru-RU" dirty="0"/>
              <a:t> </a:t>
            </a:r>
            <a:r>
              <a:rPr lang="ru-RU" dirty="0" err="1"/>
              <a:t>покладених</a:t>
            </a:r>
            <a:r>
              <a:rPr lang="ru-RU" dirty="0"/>
              <a:t> на них </a:t>
            </a:r>
            <a:r>
              <a:rPr lang="ru-RU" dirty="0" err="1"/>
              <a:t>інших</a:t>
            </a:r>
            <a:r>
              <a:rPr lang="ru-RU" dirty="0"/>
              <a:t> </a:t>
            </a:r>
            <a:r>
              <a:rPr lang="ru-RU" dirty="0" err="1"/>
              <a:t>основних</a:t>
            </a:r>
            <a:r>
              <a:rPr lang="ru-RU" dirty="0"/>
              <a:t> </a:t>
            </a:r>
            <a:r>
              <a:rPr lang="ru-RU" dirty="0" err="1"/>
              <a:t>функцій</a:t>
            </a:r>
            <a:r>
              <a:rPr lang="ru-RU" dirty="0"/>
              <a:t>.</a:t>
            </a:r>
          </a:p>
        </p:txBody>
      </p:sp>
    </p:spTree>
    <p:extLst>
      <p:ext uri="{BB962C8B-B14F-4D97-AF65-F5344CB8AC3E}">
        <p14:creationId xmlns:p14="http://schemas.microsoft.com/office/powerpoint/2010/main" val="26943528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367</TotalTime>
  <Words>1700</Words>
  <Application>Microsoft Office PowerPoint</Application>
  <PresentationFormat>Широкоэкранный</PresentationFormat>
  <Paragraphs>112</Paragraphs>
  <Slides>18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18</vt:i4>
      </vt:variant>
    </vt:vector>
  </HeadingPairs>
  <TitlesOfParts>
    <vt:vector size="24" baseType="lpstr">
      <vt:lpstr>Arial</vt:lpstr>
      <vt:lpstr>Century Gothic</vt:lpstr>
      <vt:lpstr>Courier New</vt:lpstr>
      <vt:lpstr>Palatino Linotype</vt:lpstr>
      <vt:lpstr>Times New Roman</vt:lpstr>
      <vt:lpstr>Исполнительная</vt:lpstr>
      <vt:lpstr>«Траснаціональна і організована злочинність»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Система органів, які здійснюють боротьбу з організованою злочинністю:</vt:lpstr>
      <vt:lpstr>Презентация PowerPoint</vt:lpstr>
      <vt:lpstr>Основними напрямами боротьби з  організованою злочинністю є:</vt:lpstr>
      <vt:lpstr>ЗАХОДИ ЩОДО ЗАБЕЗПЕЧЕННЯ БОРОТЬБИ З ОРГАНІЗОВАНОЮ ЗЛОЧИННІСТЮ:</vt:lpstr>
      <vt:lpstr>ЗАХОДИ ЩОДО ЗАБЕЗПЕЧЕННЯ БОРОТЬБИ З ОРГАНІЗОВАНОЮ ЗЛОЧИННІСТЮ:</vt:lpstr>
      <vt:lpstr>ЗАХОДИ ЩОДО ЗАБЕЗПЕЧЕННЯ БОРОТЬБИ З ОРГАНІЗОВАНОЮ ЗЛОЧИННІСТЮ:</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Novikov</dc:creator>
  <cp:lastModifiedBy>Олег Володимирович Новіков</cp:lastModifiedBy>
  <cp:revision>31</cp:revision>
  <dcterms:created xsi:type="dcterms:W3CDTF">2020-02-23T13:57:10Z</dcterms:created>
  <dcterms:modified xsi:type="dcterms:W3CDTF">2022-06-04T10:11:14Z</dcterms:modified>
</cp:coreProperties>
</file>