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87" r:id="rId5"/>
    <p:sldId id="372" r:id="rId6"/>
    <p:sldId id="316" r:id="rId7"/>
    <p:sldId id="373" r:id="rId8"/>
    <p:sldId id="374" r:id="rId9"/>
    <p:sldId id="389" r:id="rId10"/>
    <p:sldId id="376" r:id="rId11"/>
    <p:sldId id="375" r:id="rId12"/>
    <p:sldId id="379" r:id="rId13"/>
    <p:sldId id="378" r:id="rId14"/>
    <p:sldId id="380" r:id="rId15"/>
    <p:sldId id="258" r:id="rId16"/>
    <p:sldId id="317" r:id="rId17"/>
    <p:sldId id="259" r:id="rId18"/>
    <p:sldId id="390" r:id="rId19"/>
    <p:sldId id="391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146" autoAdjust="0"/>
    <p:restoredTop sz="94660"/>
  </p:normalViewPr>
  <p:slideViewPr>
    <p:cSldViewPr>
      <p:cViewPr varScale="1">
        <p:scale>
          <a:sx n="95" d="100"/>
          <a:sy n="95" d="100"/>
        </p:scale>
        <p:origin x="27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Полилиния 7"/>
          <p:cNvSpPr/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/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лилиния 11"/>
          <p:cNvSpPr/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олилиния 15"/>
          <p:cNvSpPr/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370" indent="-384175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 panose="05020102010507070707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630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 panose="05020102010507070707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5905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 panose="020B0604020202020204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490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 panose="05020102010507070707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345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 panose="020B0604020202020204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530" indent="-182880" algn="l" rtl="0" eaLnBrk="1" latinLnBrk="0" hangingPunct="1">
        <a:spcBef>
          <a:spcPct val="20000"/>
        </a:spcBef>
        <a:buClr>
          <a:schemeClr val="accent5"/>
        </a:buClr>
        <a:buFont typeface="Arial" panose="020B0604020202020204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 panose="020B0604020202020204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950" indent="-182880" algn="l" rtl="0" eaLnBrk="1" latinLnBrk="0" hangingPunct="1">
        <a:spcBef>
          <a:spcPct val="20000"/>
        </a:spcBef>
        <a:buClr>
          <a:schemeClr val="accent6"/>
        </a:buClr>
        <a:buFont typeface="Arial" panose="020B0604020202020204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 panose="020B0604020202020204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uk.wikipedia.org/wiki/%D0%A1%D1%82%D0%B0%D0%BD%D0%B4%D0%B0%D1%80%D1%82#cite_note-1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cyberleninka.ru/article/n/sistemnaya-korruptsiya-kak-problema-kollektivnogo-deystviya-obzor-literatury-i-postanovka-programmy-issledovaniy/viewer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bis-nbuv.gov.ua/cgi-bin/irbis_nbuv/cgiirbis_64.exe?I21DBN=LINK&amp;P21DBN=UJRN&amp;Z21ID=&amp;S21REF=10&amp;S21CNR=20&amp;S21STN=1&amp;S21FMT=ASP_meta&amp;C21COM=S&amp;2_S21P03=FILA=&amp;2_S21STR=inek_2013_8_8" TargetMode="External"/><Relationship Id="rId2" Type="http://schemas.openxmlformats.org/officeDocument/2006/relationships/hyperlink" Target="http://journals.iir.kiev.ua/index.php/apmv/article/view/106/87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journals.iir.kiev.ua/index.php/apmv/article/viewFile/2277/2048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zakon.rada.gov.ua/laws/show/995_569#Text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268760"/>
            <a:ext cx="7632848" cy="4176464"/>
          </a:xfrm>
        </p:spPr>
        <p:txBody>
          <a:bodyPr>
            <a:normAutofit fontScale="90000"/>
          </a:bodyPr>
          <a:lstStyle/>
          <a:p>
            <a:pPr algn="ctr"/>
            <a:br>
              <a:rPr lang="ru-RU" sz="47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ru-RU" sz="47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</a:t>
            </a:r>
            <a:r>
              <a:rPr lang="uk-UA" sz="47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Міжнародні стандарти у сфері запобігання та протидії корупції: загальна характеристика</a:t>
            </a:r>
            <a:r>
              <a:rPr lang="ru-RU" sz="47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»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0198" y="1390262"/>
            <a:ext cx="76328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 err="1"/>
              <a:t>Міжнародні</a:t>
            </a:r>
            <a:r>
              <a:rPr lang="ru-RU" sz="2000" u="sng" dirty="0"/>
              <a:t> </a:t>
            </a:r>
            <a:r>
              <a:rPr lang="ru-RU" sz="2000" u="sng" dirty="0" err="1"/>
              <a:t>стандарти</a:t>
            </a:r>
            <a:r>
              <a:rPr lang="ru-RU" sz="2000" u="sng" dirty="0"/>
              <a:t> у </a:t>
            </a:r>
            <a:r>
              <a:rPr lang="ru-RU" sz="2000" u="sng" dirty="0" err="1"/>
              <a:t>сфері</a:t>
            </a:r>
            <a:r>
              <a:rPr lang="ru-RU" sz="2000" u="sng" dirty="0"/>
              <a:t> </a:t>
            </a:r>
            <a:r>
              <a:rPr lang="ru-RU" sz="2000" u="sng" dirty="0" err="1"/>
              <a:t>запобігання</a:t>
            </a:r>
            <a:r>
              <a:rPr lang="ru-RU" sz="2000" u="sng" dirty="0"/>
              <a:t> та </a:t>
            </a:r>
            <a:r>
              <a:rPr lang="ru-RU" sz="2000" u="sng" dirty="0" err="1"/>
              <a:t>протидії</a:t>
            </a:r>
            <a:r>
              <a:rPr lang="ru-RU" sz="2000" u="sng" dirty="0"/>
              <a:t> </a:t>
            </a:r>
            <a:r>
              <a:rPr lang="ru-RU" sz="2000" u="sng" dirty="0" err="1"/>
              <a:t>корупції</a:t>
            </a:r>
            <a:r>
              <a:rPr lang="ru-RU" sz="2000" u="sng" dirty="0"/>
              <a:t> </a:t>
            </a:r>
            <a:r>
              <a:rPr lang="ru-RU" sz="2000" dirty="0"/>
              <a:t>–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прийняті</a:t>
            </a:r>
            <a:r>
              <a:rPr lang="ru-RU" sz="2000" dirty="0"/>
              <a:t> </a:t>
            </a:r>
            <a:r>
              <a:rPr lang="ru-RU" sz="2000" dirty="0" err="1"/>
              <a:t>міжнародними</a:t>
            </a:r>
            <a:r>
              <a:rPr lang="ru-RU" sz="2000" dirty="0"/>
              <a:t> </a:t>
            </a:r>
            <a:r>
              <a:rPr lang="ru-RU" sz="2000" dirty="0" err="1"/>
              <a:t>організаціями</a:t>
            </a:r>
            <a:r>
              <a:rPr lang="ru-RU" sz="2000" dirty="0"/>
              <a:t> </a:t>
            </a:r>
            <a:r>
              <a:rPr lang="ru-RU" sz="2000" dirty="0" err="1"/>
              <a:t>чи</a:t>
            </a:r>
            <a:r>
              <a:rPr lang="ru-RU" sz="2000" dirty="0"/>
              <a:t> </a:t>
            </a:r>
            <a:r>
              <a:rPr lang="ru-RU" sz="2000" dirty="0" err="1"/>
              <a:t>інституціями</a:t>
            </a:r>
            <a:r>
              <a:rPr lang="ru-RU" sz="2000" dirty="0"/>
              <a:t> ЕС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іншими</a:t>
            </a:r>
            <a:r>
              <a:rPr lang="ru-RU" sz="2000" dirty="0"/>
              <a:t> </a:t>
            </a:r>
            <a:r>
              <a:rPr lang="ru-RU" sz="2000" dirty="0" err="1"/>
              <a:t>організаціями</a:t>
            </a:r>
            <a:r>
              <a:rPr lang="ru-RU" sz="2000" dirty="0"/>
              <a:t> </a:t>
            </a:r>
            <a:r>
              <a:rPr lang="ru-RU" sz="2000" dirty="0" err="1"/>
              <a:t>стандарти</a:t>
            </a:r>
            <a:r>
              <a:rPr lang="ru-RU" sz="2000" dirty="0"/>
              <a:t> у </a:t>
            </a:r>
            <a:r>
              <a:rPr lang="ru-RU" sz="2000" dirty="0" err="1"/>
              <a:t>сфері</a:t>
            </a:r>
            <a:r>
              <a:rPr lang="ru-RU" sz="2000" dirty="0"/>
              <a:t> </a:t>
            </a:r>
            <a:r>
              <a:rPr lang="ru-RU" sz="2000" dirty="0" err="1"/>
              <a:t>запобігання</a:t>
            </a:r>
            <a:r>
              <a:rPr lang="ru-RU" sz="2000" dirty="0"/>
              <a:t> та </a:t>
            </a:r>
            <a:r>
              <a:rPr lang="ru-RU" sz="2000" dirty="0" err="1"/>
              <a:t>протидії</a:t>
            </a:r>
            <a:r>
              <a:rPr lang="ru-RU" sz="2000" dirty="0"/>
              <a:t> </a:t>
            </a:r>
            <a:r>
              <a:rPr lang="ru-RU" sz="2000" dirty="0" err="1"/>
              <a:t>корупції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u="sng" dirty="0" err="1"/>
              <a:t>Станда́рт</a:t>
            </a:r>
            <a:r>
              <a:rPr lang="ru-RU" sz="2000" u="sng" dirty="0"/>
              <a:t> </a:t>
            </a:r>
            <a:r>
              <a:rPr lang="ru-RU" sz="2000" dirty="0"/>
              <a:t>(от англ. </a:t>
            </a:r>
            <a:r>
              <a:rPr lang="ru-RU" sz="2000" dirty="0" err="1"/>
              <a:t>standard</a:t>
            </a:r>
            <a:r>
              <a:rPr lang="ru-RU" sz="2000" dirty="0"/>
              <a:t> — норма, образец) в широком смысле слова — образец, эталон, модель, принимаемые за исходные для сопоставления с ними других подобных объектов.</a:t>
            </a:r>
          </a:p>
          <a:p>
            <a:endParaRPr lang="ru-RU" sz="2000" dirty="0"/>
          </a:p>
          <a:p>
            <a:r>
              <a:rPr lang="ru-RU" sz="2000" dirty="0"/>
              <a:t>Существуют и другие значения слова стандарт: общепринятый, исторически сложившийся набор правил (золотой стандарт, Стандарт оформления кода, Открытый стандарт, Стандарты телевизионного вещания); изделие, служащее в качестве образца; в переносном смысле — шаблон, трафарет, не содержащий ничего оригинального.</a:t>
            </a:r>
            <a:endParaRPr lang="uk-UA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620688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Поняття</a:t>
            </a:r>
            <a:r>
              <a:rPr lang="ru-RU" sz="2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та </a:t>
            </a:r>
            <a:r>
              <a:rPr lang="ru-RU" sz="22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види</a:t>
            </a:r>
            <a:r>
              <a:rPr lang="ru-RU" sz="2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sz="22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міжнародних</a:t>
            </a:r>
            <a:r>
              <a:rPr lang="ru-RU" sz="2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sz="22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стандартів</a:t>
            </a:r>
            <a:r>
              <a:rPr lang="ru-RU" sz="2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у </a:t>
            </a:r>
            <a:r>
              <a:rPr lang="ru-RU" sz="22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сфері</a:t>
            </a:r>
            <a:r>
              <a:rPr lang="ru-RU" sz="2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sz="22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запобігання</a:t>
            </a:r>
            <a:r>
              <a:rPr lang="ru-RU" sz="2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та </a:t>
            </a:r>
            <a:r>
              <a:rPr lang="ru-RU" sz="22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протидії</a:t>
            </a:r>
            <a:r>
              <a:rPr lang="ru-RU" sz="2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sz="22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корупції</a:t>
            </a:r>
            <a:r>
              <a:rPr lang="uk-UA" sz="2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46586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259" y="1268760"/>
            <a:ext cx="7632848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Стандарт 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— в широкому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розумінні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—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зразок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еталон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модель,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які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приймаються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за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вихідні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для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порівняння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з ними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інших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подібних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об'єктів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Стандарт як нормативно-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технічний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документ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встановлює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комплекс норм, правил,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вимог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до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об'єкта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стандартизації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 Стандарт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розробляється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як на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матеріальні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предмети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(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продукцію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еталони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зразки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речовин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), так і на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норми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, правила,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вимоги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в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різних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галузях</a:t>
            </a:r>
            <a:r>
              <a:rPr lang="ru-RU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.</a:t>
            </a:r>
          </a:p>
          <a:p>
            <a:endParaRPr lang="ru-RU" sz="20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b="1" dirty="0" err="1"/>
              <a:t>Станда́рт</a:t>
            </a:r>
            <a:r>
              <a:rPr lang="ru-RU" dirty="0"/>
              <a:t> — </a:t>
            </a:r>
            <a:r>
              <a:rPr lang="ru-RU" dirty="0" err="1"/>
              <a:t>нормативний</a:t>
            </a:r>
            <a:r>
              <a:rPr lang="ru-RU" dirty="0"/>
              <a:t> документ, </a:t>
            </a:r>
            <a:r>
              <a:rPr lang="ru-RU" dirty="0" err="1"/>
              <a:t>заснований</a:t>
            </a:r>
            <a:r>
              <a:rPr lang="ru-RU" dirty="0"/>
              <a:t> на </a:t>
            </a:r>
            <a:r>
              <a:rPr lang="ru-RU" dirty="0" err="1"/>
              <a:t>консенсусі</a:t>
            </a:r>
            <a:r>
              <a:rPr lang="ru-RU" dirty="0"/>
              <a:t>, </a:t>
            </a:r>
            <a:r>
              <a:rPr lang="ru-RU" dirty="0" err="1"/>
              <a:t>прийнятий</a:t>
            </a:r>
            <a:r>
              <a:rPr lang="ru-RU" dirty="0"/>
              <a:t> </a:t>
            </a:r>
            <a:r>
              <a:rPr lang="ru-RU" dirty="0" err="1"/>
              <a:t>визнаним</a:t>
            </a:r>
            <a:r>
              <a:rPr lang="ru-RU" dirty="0"/>
              <a:t> органом,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встановлює</a:t>
            </a:r>
            <a:r>
              <a:rPr lang="ru-RU" dirty="0"/>
              <a:t> для </a:t>
            </a:r>
            <a:r>
              <a:rPr lang="ru-RU" dirty="0" err="1"/>
              <a:t>загального</a:t>
            </a:r>
            <a:r>
              <a:rPr lang="ru-RU" dirty="0"/>
              <a:t> і </a:t>
            </a:r>
            <a:r>
              <a:rPr lang="ru-RU" dirty="0" err="1"/>
              <a:t>неодноразового</a:t>
            </a:r>
            <a:r>
              <a:rPr lang="ru-RU" dirty="0"/>
              <a:t> </a:t>
            </a:r>
            <a:r>
              <a:rPr lang="ru-RU" dirty="0" err="1"/>
              <a:t>використання</a:t>
            </a:r>
            <a:r>
              <a:rPr lang="ru-RU" dirty="0"/>
              <a:t> правила, </a:t>
            </a:r>
            <a:r>
              <a:rPr lang="ru-RU" dirty="0" err="1"/>
              <a:t>настанови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характеристики </a:t>
            </a:r>
            <a:r>
              <a:rPr lang="ru-RU" dirty="0" err="1"/>
              <a:t>щодо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результатів</a:t>
            </a:r>
            <a:r>
              <a:rPr lang="ru-RU" dirty="0"/>
              <a:t>, та </a:t>
            </a:r>
            <a:r>
              <a:rPr lang="ru-RU" dirty="0" err="1"/>
              <a:t>спрямований</a:t>
            </a:r>
            <a:r>
              <a:rPr lang="ru-RU" dirty="0"/>
              <a:t> на </a:t>
            </a:r>
            <a:r>
              <a:rPr lang="ru-RU" dirty="0" err="1"/>
              <a:t>досягнення</a:t>
            </a:r>
            <a:r>
              <a:rPr lang="ru-RU" dirty="0"/>
              <a:t> оптимального </a:t>
            </a:r>
            <a:r>
              <a:rPr lang="ru-RU" dirty="0" err="1"/>
              <a:t>ступеня</a:t>
            </a:r>
            <a:r>
              <a:rPr lang="ru-RU" dirty="0"/>
              <a:t> </a:t>
            </a:r>
            <a:r>
              <a:rPr lang="ru-RU" dirty="0" err="1"/>
              <a:t>впорядкованості</a:t>
            </a:r>
            <a:r>
              <a:rPr lang="ru-RU" dirty="0"/>
              <a:t> в </a:t>
            </a:r>
            <a:r>
              <a:rPr lang="ru-RU" dirty="0" err="1"/>
              <a:t>певній</a:t>
            </a:r>
            <a:r>
              <a:rPr lang="ru-RU" dirty="0"/>
              <a:t> </a:t>
            </a:r>
            <a:r>
              <a:rPr lang="ru-RU" dirty="0" err="1"/>
              <a:t>сфері</a:t>
            </a:r>
            <a:r>
              <a:rPr lang="ru-RU" baseline="30000" dirty="0">
                <a:hlinkClick r:id="rId2"/>
              </a:rPr>
              <a:t>[1]</a:t>
            </a:r>
            <a:r>
              <a:rPr lang="ru-RU" dirty="0"/>
              <a:t>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657603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259" y="1268760"/>
            <a:ext cx="763284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dirty="0"/>
              <a:t>І. </a:t>
            </a:r>
            <a:r>
              <a:rPr lang="uk-UA" sz="2000" u="sng" dirty="0"/>
              <a:t>За організацією, що затвердила:</a:t>
            </a:r>
          </a:p>
          <a:p>
            <a:pPr marL="457200" indent="-457200">
              <a:buAutoNum type="arabicParenR"/>
            </a:pPr>
            <a:r>
              <a:rPr lang="uk-UA" sz="2000" dirty="0"/>
              <a:t>ООН;</a:t>
            </a:r>
          </a:p>
          <a:p>
            <a:pPr marL="457200" indent="-457200">
              <a:buAutoNum type="arabicParenR"/>
            </a:pPr>
            <a:r>
              <a:rPr lang="uk-UA" sz="2000" dirty="0"/>
              <a:t>Рада Європи;</a:t>
            </a:r>
          </a:p>
          <a:p>
            <a:pPr marL="457200" indent="-457200">
              <a:buAutoNum type="arabicParenR"/>
            </a:pPr>
            <a:r>
              <a:rPr lang="uk-UA" sz="2000" dirty="0"/>
              <a:t>ЕС;</a:t>
            </a:r>
          </a:p>
          <a:p>
            <a:pPr marL="457200" indent="-457200">
              <a:buAutoNum type="arabicParenR"/>
            </a:pPr>
            <a:r>
              <a:rPr lang="ru-RU" sz="2000" dirty="0" err="1"/>
              <a:t>Організація</a:t>
            </a:r>
            <a:r>
              <a:rPr lang="ru-RU" sz="2000" dirty="0"/>
              <a:t> </a:t>
            </a:r>
            <a:r>
              <a:rPr lang="ru-RU" sz="2000" dirty="0" err="1"/>
              <a:t>економічного</a:t>
            </a:r>
            <a:r>
              <a:rPr lang="ru-RU" sz="2000" dirty="0"/>
              <a:t> </a:t>
            </a:r>
            <a:r>
              <a:rPr lang="ru-RU" sz="2000" dirty="0" err="1"/>
              <a:t>співробітництва</a:t>
            </a:r>
            <a:r>
              <a:rPr lang="ru-RU" sz="2000" dirty="0"/>
              <a:t> та </a:t>
            </a:r>
            <a:r>
              <a:rPr lang="ru-RU" sz="2000" dirty="0" err="1"/>
              <a:t>розвитку</a:t>
            </a:r>
            <a:r>
              <a:rPr lang="ru-RU" sz="2000" dirty="0"/>
              <a:t> (ОЕСР);</a:t>
            </a:r>
          </a:p>
          <a:p>
            <a:pPr marL="457200" indent="-457200">
              <a:buAutoNum type="arabicParenR"/>
            </a:pPr>
            <a:r>
              <a:rPr lang="uk-UA" sz="2000" dirty="0"/>
              <a:t>Організація американських держав, Африканського союзу, Ліги арабських держав;</a:t>
            </a:r>
          </a:p>
          <a:p>
            <a:pPr marL="457200" indent="-457200">
              <a:buAutoNum type="arabicParenR"/>
            </a:pPr>
            <a:r>
              <a:rPr lang="uk-UA" sz="2000" dirty="0"/>
              <a:t>інші організації.</a:t>
            </a:r>
          </a:p>
          <a:p>
            <a:pPr marL="457200" indent="-457200">
              <a:buAutoNum type="arabicParenR"/>
            </a:pPr>
            <a:endParaRPr lang="uk-UA" sz="2000" dirty="0"/>
          </a:p>
          <a:p>
            <a:r>
              <a:rPr lang="uk-UA" sz="2000" dirty="0"/>
              <a:t>ІІ. За юридичною силою:</a:t>
            </a:r>
          </a:p>
          <a:p>
            <a:pPr marL="457200" indent="-457200">
              <a:buAutoNum type="arabicParenR"/>
            </a:pPr>
            <a:r>
              <a:rPr lang="uk-UA" sz="2000" dirty="0"/>
              <a:t>обов’язкові;</a:t>
            </a:r>
          </a:p>
          <a:p>
            <a:pPr marL="457200" indent="-457200">
              <a:buAutoNum type="arabicParenR"/>
            </a:pPr>
            <a:r>
              <a:rPr lang="uk-UA" sz="2000" dirty="0"/>
              <a:t>рекомендаційні.</a:t>
            </a:r>
          </a:p>
          <a:p>
            <a:pPr marL="457200" indent="-457200">
              <a:buAutoNum type="arabicParenR"/>
            </a:pPr>
            <a:endParaRPr lang="uk-UA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33946" y="622662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Види стандартів у сфері запобігання та протидії :</a:t>
            </a:r>
          </a:p>
        </p:txBody>
      </p:sp>
    </p:spTree>
    <p:extLst>
      <p:ext uri="{BB962C8B-B14F-4D97-AF65-F5344CB8AC3E}">
        <p14:creationId xmlns:p14="http://schemas.microsoft.com/office/powerpoint/2010/main" val="5843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533465"/>
            <a:ext cx="763284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charset="0"/>
              <a:buChar char="ü"/>
            </a:pPr>
            <a:r>
              <a:rPr lang="uk-UA" sz="2000" dirty="0"/>
              <a:t>Конвенція про відмивання, пошук, арешт та конфіскацію доходів, одержаних злочинним шляхом від 08 листопада 1990 р.</a:t>
            </a:r>
          </a:p>
          <a:p>
            <a:pPr marL="342900" indent="-342900">
              <a:buFont typeface="Wingdings" panose="05000000000000000000" charset="0"/>
              <a:buChar char="ü"/>
            </a:pPr>
            <a:r>
              <a:rPr lang="uk-UA" sz="2000" dirty="0"/>
              <a:t>Кримінальна конвенція Ради Європи про боротьбу з корупцією від 27 січня 1999 р. + Додатковий протокол від 15 травня 2003 р.</a:t>
            </a:r>
          </a:p>
          <a:p>
            <a:pPr marL="342900" indent="-342900">
              <a:buFont typeface="Wingdings" panose="05000000000000000000" charset="0"/>
              <a:buChar char="ü"/>
            </a:pPr>
            <a:r>
              <a:rPr lang="uk-UA" sz="2000" dirty="0"/>
              <a:t>Цивільна </a:t>
            </a:r>
            <a:r>
              <a:rPr lang="uk-UA" sz="2000" dirty="0">
                <a:sym typeface="+mn-ea"/>
              </a:rPr>
              <a:t>конвенція Ради Європи про боротьбу з корупцією від 4 листопада 1999 р.</a:t>
            </a:r>
          </a:p>
          <a:p>
            <a:pPr marL="342900" indent="-342900">
              <a:buFont typeface="Wingdings" panose="05000000000000000000" charset="0"/>
              <a:buChar char="ü"/>
            </a:pPr>
            <a:r>
              <a:rPr lang="uk-UA" sz="2000" dirty="0">
                <a:sym typeface="+mn-ea"/>
              </a:rPr>
              <a:t>Конвенція ООН проти транснаціональної організованої злочинності від 15 листопада 2003 р.</a:t>
            </a:r>
          </a:p>
          <a:p>
            <a:pPr marL="342900" indent="-342900">
              <a:buFont typeface="Wingdings" panose="05000000000000000000" charset="0"/>
              <a:buChar char="ü"/>
            </a:pPr>
            <a:r>
              <a:rPr lang="uk-UA" sz="2000" dirty="0">
                <a:sym typeface="+mn-ea"/>
              </a:rPr>
              <a:t>Конвенція ООН проти корупції від 9 грудня 2003 р.</a:t>
            </a:r>
          </a:p>
          <a:p>
            <a:pPr marL="342900" indent="-342900">
              <a:buFont typeface="Wingdings" panose="05000000000000000000" charset="0"/>
              <a:buChar char="ü"/>
            </a:pPr>
            <a:r>
              <a:rPr lang="uk-UA" sz="2000" dirty="0">
                <a:sym typeface="+mn-ea"/>
              </a:rPr>
              <a:t>Конвенція Ради Європи про відмивання, пошук, арешт та конфіскацію доходів, одержаних злочинним шляхом, та про фінансування тероризму від 1 травня 2005 р.</a:t>
            </a:r>
          </a:p>
          <a:p>
            <a:pPr marL="342900" indent="-342900">
              <a:buFont typeface="Wingdings" panose="05000000000000000000" charset="0"/>
              <a:buChar char="ü"/>
            </a:pPr>
            <a:r>
              <a:rPr lang="uk-UA" sz="2000" dirty="0">
                <a:sym typeface="+mn-ea"/>
              </a:rPr>
              <a:t>Конвенція Ради Європи проти маніпулювання спортивними змаганнями від 18 вересня 2014 р.  </a:t>
            </a:r>
            <a:r>
              <a:rPr lang="uk-UA" sz="2000" dirty="0"/>
              <a:t> </a:t>
            </a:r>
          </a:p>
          <a:p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33946" y="622662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Міжнародні</a:t>
            </a:r>
            <a:r>
              <a:rPr lang="ru-RU" sz="2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договори </a:t>
            </a:r>
            <a:r>
              <a:rPr lang="ru-RU" sz="22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України</a:t>
            </a:r>
            <a:r>
              <a:rPr lang="ru-RU" sz="2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у </a:t>
            </a:r>
            <a:r>
              <a:rPr lang="ru-RU" sz="22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сфері</a:t>
            </a:r>
            <a:r>
              <a:rPr lang="ru-RU" sz="2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sz="22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протидії</a:t>
            </a:r>
            <a:r>
              <a:rPr lang="ru-RU" sz="2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та </a:t>
            </a:r>
            <a:r>
              <a:rPr lang="ru-RU" sz="22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запобігання</a:t>
            </a:r>
            <a:r>
              <a:rPr lang="ru-RU" sz="2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 </a:t>
            </a:r>
            <a:r>
              <a:rPr lang="ru-RU" sz="22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корупції</a:t>
            </a:r>
            <a:r>
              <a:rPr lang="ru-RU" sz="2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71615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6CB432-489B-4B34-9DBC-3F4AC82F15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648"/>
            <a:ext cx="9144000" cy="610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508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17027FC-F79E-4DAF-8D59-052BE9962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4304" y="-1"/>
            <a:ext cx="6022032" cy="6888473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0194" y="332656"/>
            <a:ext cx="7632848" cy="8017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u="sng" dirty="0">
                <a:solidFill>
                  <a:srgbClr val="00B050"/>
                </a:solidFill>
              </a:rPr>
              <a:t>Причини </a:t>
            </a:r>
            <a:r>
              <a:rPr lang="ru-RU" sz="3000" u="sng" dirty="0" err="1">
                <a:solidFill>
                  <a:srgbClr val="00B050"/>
                </a:solidFill>
              </a:rPr>
              <a:t>розробки</a:t>
            </a:r>
            <a:r>
              <a:rPr lang="ru-RU" sz="3000" u="sng" dirty="0">
                <a:solidFill>
                  <a:srgbClr val="00B050"/>
                </a:solidFill>
              </a:rPr>
              <a:t> </a:t>
            </a:r>
            <a:r>
              <a:rPr lang="ru-RU" sz="3000" u="sng" dirty="0" err="1">
                <a:solidFill>
                  <a:srgbClr val="00B050"/>
                </a:solidFill>
              </a:rPr>
              <a:t>міжнародних</a:t>
            </a:r>
            <a:r>
              <a:rPr lang="ru-RU" sz="3000" u="sng" dirty="0">
                <a:solidFill>
                  <a:srgbClr val="00B050"/>
                </a:solidFill>
              </a:rPr>
              <a:t> </a:t>
            </a:r>
            <a:r>
              <a:rPr lang="ru-RU" sz="3000" u="sng" dirty="0" err="1">
                <a:solidFill>
                  <a:srgbClr val="00B050"/>
                </a:solidFill>
              </a:rPr>
              <a:t>стандартів</a:t>
            </a:r>
            <a:r>
              <a:rPr lang="ru-RU" sz="3000" u="sng" dirty="0">
                <a:solidFill>
                  <a:srgbClr val="00B050"/>
                </a:solidFill>
              </a:rPr>
              <a:t> у </a:t>
            </a:r>
            <a:r>
              <a:rPr lang="ru-RU" sz="3000" u="sng" dirty="0" err="1">
                <a:solidFill>
                  <a:srgbClr val="00B050"/>
                </a:solidFill>
              </a:rPr>
              <a:t>сфері</a:t>
            </a:r>
            <a:r>
              <a:rPr lang="ru-RU" sz="3000" u="sng" dirty="0">
                <a:solidFill>
                  <a:srgbClr val="00B050"/>
                </a:solidFill>
              </a:rPr>
              <a:t> </a:t>
            </a:r>
            <a:r>
              <a:rPr lang="ru-RU" sz="3000" u="sng" dirty="0" err="1">
                <a:solidFill>
                  <a:srgbClr val="00B050"/>
                </a:solidFill>
              </a:rPr>
              <a:t>запобігання</a:t>
            </a:r>
            <a:r>
              <a:rPr lang="ru-RU" sz="3000" u="sng" dirty="0">
                <a:solidFill>
                  <a:srgbClr val="00B050"/>
                </a:solidFill>
              </a:rPr>
              <a:t> та </a:t>
            </a:r>
            <a:r>
              <a:rPr lang="ru-RU" sz="3000" u="sng" dirty="0" err="1">
                <a:solidFill>
                  <a:srgbClr val="00B050"/>
                </a:solidFill>
              </a:rPr>
              <a:t>протидії</a:t>
            </a:r>
            <a:r>
              <a:rPr lang="ru-RU" sz="3000" u="sng" dirty="0">
                <a:solidFill>
                  <a:srgbClr val="00B050"/>
                </a:solidFill>
              </a:rPr>
              <a:t> </a:t>
            </a:r>
            <a:r>
              <a:rPr lang="ru-RU" sz="3000" u="sng" dirty="0" err="1">
                <a:solidFill>
                  <a:srgbClr val="00B050"/>
                </a:solidFill>
              </a:rPr>
              <a:t>корупції</a:t>
            </a:r>
            <a:r>
              <a:rPr lang="uk-UA" sz="3000" u="sng" dirty="0">
                <a:solidFill>
                  <a:srgbClr val="00B050"/>
                </a:solidFill>
              </a:rPr>
              <a:t>:</a:t>
            </a:r>
          </a:p>
          <a:p>
            <a:endParaRPr lang="uk-UA" sz="3000" u="sng" dirty="0">
              <a:solidFill>
                <a:srgbClr val="00B050"/>
              </a:solidFill>
            </a:endParaRPr>
          </a:p>
          <a:p>
            <a:pPr marL="514350" indent="-514350">
              <a:buAutoNum type="arabicPeriod"/>
            </a:pPr>
            <a:r>
              <a:rPr lang="ru-RU" sz="2500" dirty="0" err="1"/>
              <a:t>Уніфікація</a:t>
            </a:r>
            <a:r>
              <a:rPr lang="ru-RU" sz="2500" dirty="0"/>
              <a:t> </a:t>
            </a:r>
            <a:r>
              <a:rPr lang="ru-RU" sz="2500" dirty="0" err="1"/>
              <a:t>законодавства</a:t>
            </a:r>
            <a:r>
              <a:rPr lang="ru-RU" sz="2500" dirty="0"/>
              <a:t>.</a:t>
            </a:r>
          </a:p>
          <a:p>
            <a:pPr marL="514350" indent="-514350">
              <a:buAutoNum type="arabicPeriod"/>
            </a:pPr>
            <a:r>
              <a:rPr lang="ru-RU" sz="2500" dirty="0" err="1"/>
              <a:t>Створення</a:t>
            </a:r>
            <a:r>
              <a:rPr lang="ru-RU" sz="2500" dirty="0"/>
              <a:t> </a:t>
            </a:r>
            <a:r>
              <a:rPr lang="ru-RU" sz="2500" dirty="0" err="1"/>
              <a:t>ефективних</a:t>
            </a:r>
            <a:r>
              <a:rPr lang="ru-RU" sz="2500" dirty="0"/>
              <a:t> </a:t>
            </a:r>
            <a:r>
              <a:rPr lang="ru-RU" sz="2500" dirty="0" err="1"/>
              <a:t>превентивних</a:t>
            </a:r>
            <a:r>
              <a:rPr lang="ru-RU" sz="2500" dirty="0"/>
              <a:t> </a:t>
            </a:r>
            <a:r>
              <a:rPr lang="ru-RU" sz="2500" dirty="0" err="1"/>
              <a:t>механизмів</a:t>
            </a:r>
            <a:r>
              <a:rPr lang="ru-RU" sz="2500" dirty="0"/>
              <a:t> </a:t>
            </a:r>
            <a:r>
              <a:rPr lang="ru-RU" sz="2500" dirty="0" err="1"/>
              <a:t>запобігання</a:t>
            </a:r>
            <a:r>
              <a:rPr lang="ru-RU" sz="2500" dirty="0"/>
              <a:t> та </a:t>
            </a:r>
            <a:r>
              <a:rPr lang="ru-RU" sz="2500" dirty="0" err="1"/>
              <a:t>протидії</a:t>
            </a:r>
            <a:r>
              <a:rPr lang="ru-RU" sz="2500" dirty="0"/>
              <a:t> </a:t>
            </a:r>
            <a:r>
              <a:rPr lang="ru-RU" sz="2500" dirty="0" err="1"/>
              <a:t>корупції</a:t>
            </a:r>
            <a:r>
              <a:rPr lang="ru-RU" sz="2500" dirty="0"/>
              <a:t> в </a:t>
            </a:r>
            <a:r>
              <a:rPr lang="uk-UA" sz="2500" dirty="0"/>
              <a:t>країнах світу</a:t>
            </a:r>
            <a:r>
              <a:rPr lang="ru-RU" sz="2500" dirty="0"/>
              <a:t>.</a:t>
            </a:r>
          </a:p>
          <a:p>
            <a:pPr marL="514350" indent="-514350">
              <a:buAutoNum type="arabicPeriod"/>
            </a:pPr>
            <a:r>
              <a:rPr lang="ru-RU" sz="2500" dirty="0" err="1"/>
              <a:t>Створення</a:t>
            </a:r>
            <a:r>
              <a:rPr lang="ru-RU" sz="2500" dirty="0"/>
              <a:t> засад </a:t>
            </a:r>
            <a:r>
              <a:rPr lang="ru-RU" sz="2500" dirty="0" err="1"/>
              <a:t>міжнародного</a:t>
            </a:r>
            <a:r>
              <a:rPr lang="ru-RU" sz="2500" dirty="0"/>
              <a:t> </a:t>
            </a:r>
            <a:r>
              <a:rPr lang="ru-RU" sz="2500" dirty="0" err="1"/>
              <a:t>співробітництва</a:t>
            </a:r>
            <a:r>
              <a:rPr lang="ru-RU" sz="2500" dirty="0"/>
              <a:t> у </a:t>
            </a:r>
            <a:r>
              <a:rPr lang="ru-RU" sz="2500" dirty="0" err="1"/>
              <a:t>сфері</a:t>
            </a:r>
            <a:r>
              <a:rPr lang="ru-RU" sz="2500" dirty="0"/>
              <a:t> </a:t>
            </a:r>
            <a:r>
              <a:rPr lang="ru-RU" sz="2500" dirty="0" err="1"/>
              <a:t>запобігання</a:t>
            </a:r>
            <a:r>
              <a:rPr lang="ru-RU" sz="2500" dirty="0"/>
              <a:t> та </a:t>
            </a:r>
            <a:r>
              <a:rPr lang="ru-RU" sz="2500" dirty="0" err="1"/>
              <a:t>протидії</a:t>
            </a:r>
            <a:r>
              <a:rPr lang="ru-RU" sz="2500" dirty="0"/>
              <a:t> </a:t>
            </a:r>
            <a:r>
              <a:rPr lang="ru-RU" sz="2500" dirty="0" err="1"/>
              <a:t>корупції</a:t>
            </a:r>
            <a:r>
              <a:rPr lang="ru-RU" sz="2500" dirty="0"/>
              <a:t>.</a:t>
            </a:r>
          </a:p>
          <a:p>
            <a:pPr marL="514350" indent="-514350">
              <a:buAutoNum type="arabicPeriod"/>
            </a:pPr>
            <a:r>
              <a:rPr lang="ru-RU" sz="2500" dirty="0" err="1"/>
              <a:t>Забезпечення</a:t>
            </a:r>
            <a:r>
              <a:rPr lang="ru-RU" sz="2500" dirty="0"/>
              <a:t> принципу </a:t>
            </a:r>
            <a:r>
              <a:rPr lang="ru-RU" sz="2500" dirty="0" err="1"/>
              <a:t>невідворотності</a:t>
            </a:r>
            <a:r>
              <a:rPr lang="ru-RU" sz="2500" dirty="0"/>
              <a:t> </a:t>
            </a:r>
            <a:r>
              <a:rPr lang="ru-RU" sz="2500" dirty="0" err="1"/>
              <a:t>кримінальної</a:t>
            </a:r>
            <a:r>
              <a:rPr lang="ru-RU" sz="2500" dirty="0"/>
              <a:t> </a:t>
            </a:r>
            <a:r>
              <a:rPr lang="ru-RU" sz="2500" dirty="0" err="1"/>
              <a:t>відповідальності</a:t>
            </a:r>
            <a:r>
              <a:rPr lang="ru-RU" sz="2500" dirty="0"/>
              <a:t>.</a:t>
            </a:r>
          </a:p>
          <a:p>
            <a:pPr marL="514350" indent="-514350">
              <a:buAutoNum type="arabicPeriod"/>
            </a:pPr>
            <a:r>
              <a:rPr lang="ru-RU" sz="2500" dirty="0" err="1"/>
              <a:t>Забезпечення</a:t>
            </a:r>
            <a:r>
              <a:rPr lang="ru-RU" sz="2500" dirty="0"/>
              <a:t> </a:t>
            </a:r>
            <a:r>
              <a:rPr lang="ru-RU" sz="2500" dirty="0" err="1"/>
              <a:t>стабільності</a:t>
            </a:r>
            <a:r>
              <a:rPr lang="ru-RU" sz="2500" dirty="0"/>
              <a:t> </a:t>
            </a:r>
            <a:r>
              <a:rPr lang="ru-RU" sz="2500" dirty="0" err="1"/>
              <a:t>міжнародних</a:t>
            </a:r>
            <a:r>
              <a:rPr lang="ru-RU" sz="2500" dirty="0"/>
              <a:t> </a:t>
            </a:r>
            <a:r>
              <a:rPr lang="ru-RU" sz="2500" dirty="0" err="1"/>
              <a:t>відносин</a:t>
            </a:r>
            <a:r>
              <a:rPr lang="ru-RU" sz="2500" dirty="0"/>
              <a:t>.</a:t>
            </a:r>
          </a:p>
          <a:p>
            <a:pPr marL="514350" indent="-514350">
              <a:buAutoNum type="arabicPeriod"/>
            </a:pPr>
            <a:endParaRPr lang="ru-RU" sz="3000" dirty="0"/>
          </a:p>
          <a:p>
            <a:pPr marL="514350" indent="-514350">
              <a:buAutoNum type="arabicPeriod"/>
            </a:pPr>
            <a:endParaRPr lang="ru-RU" sz="3000" dirty="0"/>
          </a:p>
          <a:p>
            <a:pPr marL="514350" indent="-514350">
              <a:buAutoNum type="arabicPeriod"/>
            </a:pPr>
            <a:endParaRPr lang="ru-RU" sz="3000" dirty="0"/>
          </a:p>
          <a:p>
            <a:pPr marL="514350" indent="-514350">
              <a:buAutoNum type="arabicPeriod"/>
            </a:pPr>
            <a:endParaRPr lang="ru-RU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902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Імплементація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міжнародних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стандартів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у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сфері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запобігання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та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протидії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корупції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у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національне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законодавство</a:t>
            </a:r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492896"/>
            <a:ext cx="7467600" cy="3633267"/>
          </a:xfrm>
        </p:spPr>
        <p:txBody>
          <a:bodyPr>
            <a:normAutofit fontScale="77500" lnSpcReduction="20000"/>
          </a:bodyPr>
          <a:lstStyle/>
          <a:p>
            <a:pPr marL="36195" lvl="0" indent="0">
              <a:buNone/>
            </a:pPr>
            <a:r>
              <a:rPr lang="uk-UA" u="sng" dirty="0"/>
              <a:t>Імплементація міжнародно-правових норм </a:t>
            </a:r>
            <a:r>
              <a:rPr lang="uk-UA" dirty="0"/>
              <a:t>— це сукупність цілеспрямованих організаційно- правових та інституційних заходів, що здійснюються державами індивідуально, колективно чи в рамках міжнародних організацій і спрямовані на реалізацію ними прийнятих на себе міжнародно-правових зобов'язань.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зауважити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імплементація</a:t>
            </a:r>
            <a:r>
              <a:rPr lang="ru-RU" dirty="0"/>
              <a:t> як </a:t>
            </a:r>
            <a:r>
              <a:rPr lang="ru-RU" dirty="0" err="1"/>
              <a:t>процес</a:t>
            </a:r>
            <a:r>
              <a:rPr lang="ru-RU" dirty="0"/>
              <a:t> </a:t>
            </a:r>
            <a:r>
              <a:rPr lang="ru-RU" dirty="0" err="1"/>
              <a:t>виконання</a:t>
            </a:r>
            <a:r>
              <a:rPr lang="ru-RU" dirty="0"/>
              <a:t> державою </a:t>
            </a:r>
            <a:r>
              <a:rPr lang="ru-RU" dirty="0" err="1"/>
              <a:t>міжнародно-правових</a:t>
            </a:r>
            <a:r>
              <a:rPr lang="ru-RU" dirty="0"/>
              <a:t> норм, </a:t>
            </a:r>
            <a:r>
              <a:rPr lang="ru-RU" dirty="0" err="1"/>
              <a:t>відбувається</a:t>
            </a:r>
            <a:r>
              <a:rPr lang="ru-RU" dirty="0"/>
              <a:t> не </a:t>
            </a:r>
            <a:r>
              <a:rPr lang="ru-RU" dirty="0" err="1"/>
              <a:t>лише</a:t>
            </a:r>
            <a:r>
              <a:rPr lang="ru-RU" dirty="0"/>
              <a:t> на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нормотворчості</a:t>
            </a:r>
            <a:r>
              <a:rPr lang="ru-RU" dirty="0"/>
              <a:t>, а й на </a:t>
            </a:r>
            <a:r>
              <a:rPr lang="ru-RU" dirty="0" err="1"/>
              <a:t>стадії</a:t>
            </a:r>
            <a:r>
              <a:rPr lang="ru-RU" dirty="0"/>
              <a:t> </a:t>
            </a:r>
            <a:r>
              <a:rPr lang="ru-RU" dirty="0" err="1"/>
              <a:t>реалізації</a:t>
            </a:r>
            <a:r>
              <a:rPr lang="ru-RU" dirty="0"/>
              <a:t>, в тому </a:t>
            </a:r>
            <a:r>
              <a:rPr lang="ru-RU" dirty="0" err="1"/>
              <a:t>числі</a:t>
            </a:r>
            <a:r>
              <a:rPr lang="ru-RU" dirty="0"/>
              <a:t> і </a:t>
            </a:r>
            <a:r>
              <a:rPr lang="ru-RU" dirty="0" err="1"/>
              <a:t>застосування</a:t>
            </a:r>
            <a:r>
              <a:rPr lang="ru-RU" dirty="0"/>
              <a:t> права.</a:t>
            </a:r>
            <a:endParaRPr lang="uk-UA" dirty="0"/>
          </a:p>
          <a:p>
            <a:pPr marL="36195" lvl="0" indent="0">
              <a:buNone/>
            </a:pPr>
            <a:endParaRPr lang="uk-UA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902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Імплементація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міжнародних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стандартів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у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сфері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запобігання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та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протидії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корупції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у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національне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законодавство</a:t>
            </a:r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492896"/>
            <a:ext cx="7467600" cy="3633267"/>
          </a:xfrm>
        </p:spPr>
        <p:txBody>
          <a:bodyPr>
            <a:normAutofit fontScale="77500" lnSpcReduction="20000"/>
          </a:bodyPr>
          <a:lstStyle/>
          <a:p>
            <a:pPr marL="36195" lvl="0" indent="0">
              <a:buNone/>
            </a:pPr>
            <a:r>
              <a:rPr lang="ru-RU" u="sng" dirty="0" err="1"/>
              <a:t>Рецепція</a:t>
            </a:r>
            <a:r>
              <a:rPr lang="ru-RU" dirty="0"/>
              <a:t> –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текстуальне</a:t>
            </a:r>
            <a:r>
              <a:rPr lang="ru-RU" dirty="0"/>
              <a:t> </a:t>
            </a:r>
            <a:r>
              <a:rPr lang="ru-RU" dirty="0" err="1"/>
              <a:t>повторення</a:t>
            </a:r>
            <a:r>
              <a:rPr lang="ru-RU" dirty="0"/>
              <a:t> </a:t>
            </a:r>
            <a:r>
              <a:rPr lang="ru-RU" dirty="0" err="1"/>
              <a:t>нормотворчим</a:t>
            </a:r>
            <a:r>
              <a:rPr lang="ru-RU" dirty="0"/>
              <a:t> органом </a:t>
            </a:r>
            <a:r>
              <a:rPr lang="ru-RU" dirty="0" err="1"/>
              <a:t>держави</a:t>
            </a:r>
            <a:r>
              <a:rPr lang="ru-RU" dirty="0"/>
              <a:t> </a:t>
            </a:r>
            <a:r>
              <a:rPr lang="ru-RU" dirty="0" err="1"/>
              <a:t>змісту</a:t>
            </a:r>
            <a:r>
              <a:rPr lang="ru-RU" dirty="0"/>
              <a:t> </a:t>
            </a:r>
            <a:r>
              <a:rPr lang="ru-RU" dirty="0" err="1"/>
              <a:t>міжнародно-правової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в </a:t>
            </a:r>
            <a:r>
              <a:rPr lang="ru-RU" dirty="0" err="1"/>
              <a:t>статті</a:t>
            </a:r>
            <a:r>
              <a:rPr lang="ru-RU" dirty="0"/>
              <a:t> нормативно-правового акта.</a:t>
            </a:r>
          </a:p>
          <a:p>
            <a:pPr marL="36195" lvl="0" indent="0">
              <a:buNone/>
            </a:pPr>
            <a:r>
              <a:rPr lang="ru-RU" dirty="0"/>
              <a:t> </a:t>
            </a:r>
          </a:p>
          <a:p>
            <a:pPr marL="36195" lvl="0" indent="0">
              <a:buNone/>
            </a:pPr>
            <a:r>
              <a:rPr lang="ru-RU" u="sng" dirty="0" err="1"/>
              <a:t>Трансформація</a:t>
            </a:r>
            <a:r>
              <a:rPr lang="ru-RU" dirty="0"/>
              <a:t> </a:t>
            </a:r>
            <a:r>
              <a:rPr lang="ru-RU" dirty="0" err="1"/>
              <a:t>пов’язана</a:t>
            </a:r>
            <a:r>
              <a:rPr lang="ru-RU" dirty="0"/>
              <a:t> </a:t>
            </a:r>
            <a:r>
              <a:rPr lang="ru-RU" dirty="0" err="1"/>
              <a:t>зазвичай</a:t>
            </a:r>
            <a:r>
              <a:rPr lang="ru-RU" dirty="0"/>
              <a:t> з </a:t>
            </a:r>
            <a:r>
              <a:rPr lang="ru-RU" dirty="0" err="1"/>
              <a:t>цілковитою</a:t>
            </a:r>
            <a:r>
              <a:rPr lang="ru-RU" dirty="0"/>
              <a:t> </a:t>
            </a:r>
            <a:r>
              <a:rPr lang="ru-RU" dirty="0" err="1"/>
              <a:t>переробкою</a:t>
            </a:r>
            <a:r>
              <a:rPr lang="ru-RU" dirty="0"/>
              <a:t> тексту </a:t>
            </a:r>
            <a:r>
              <a:rPr lang="ru-RU" dirty="0" err="1"/>
              <a:t>міжнародно</a:t>
            </a:r>
            <a:r>
              <a:rPr lang="ru-RU" dirty="0"/>
              <a:t>-правового акта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окремих</a:t>
            </a:r>
            <a:r>
              <a:rPr lang="ru-RU" dirty="0"/>
              <a:t> </a:t>
            </a:r>
            <a:r>
              <a:rPr lang="ru-RU" dirty="0" err="1"/>
              <a:t>його</a:t>
            </a:r>
            <a:r>
              <a:rPr lang="ru-RU" dirty="0"/>
              <a:t> статей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прийняттям</a:t>
            </a:r>
            <a:r>
              <a:rPr lang="ru-RU" dirty="0"/>
              <a:t> на </a:t>
            </a:r>
            <a:r>
              <a:rPr lang="ru-RU" dirty="0" err="1"/>
              <a:t>цій</a:t>
            </a:r>
            <a:r>
              <a:rPr lang="ru-RU" dirty="0"/>
              <a:t> </a:t>
            </a:r>
            <a:r>
              <a:rPr lang="ru-RU" dirty="0" err="1"/>
              <a:t>основі</a:t>
            </a:r>
            <a:r>
              <a:rPr lang="ru-RU" dirty="0"/>
              <a:t> норм </a:t>
            </a:r>
            <a:r>
              <a:rPr lang="ru-RU" dirty="0" err="1"/>
              <a:t>внутрішнього</a:t>
            </a:r>
            <a:r>
              <a:rPr lang="ru-RU" dirty="0"/>
              <a:t> права. При </a:t>
            </a:r>
            <a:r>
              <a:rPr lang="ru-RU" dirty="0" err="1"/>
              <a:t>цьому</a:t>
            </a:r>
            <a:r>
              <a:rPr lang="ru-RU" dirty="0"/>
              <a:t> </a:t>
            </a:r>
            <a:r>
              <a:rPr lang="ru-RU" dirty="0" err="1"/>
              <a:t>норми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права </a:t>
            </a:r>
            <a:r>
              <a:rPr lang="ru-RU" dirty="0" err="1"/>
              <a:t>нерідко</a:t>
            </a:r>
            <a:r>
              <a:rPr lang="ru-RU" dirty="0"/>
              <a:t> </a:t>
            </a:r>
            <a:r>
              <a:rPr lang="ru-RU" dirty="0" err="1"/>
              <a:t>формулюють</a:t>
            </a:r>
            <a:r>
              <a:rPr lang="ru-RU" dirty="0"/>
              <a:t> </a:t>
            </a:r>
            <a:r>
              <a:rPr lang="ru-RU" dirty="0" err="1"/>
              <a:t>інакше</a:t>
            </a:r>
            <a:r>
              <a:rPr lang="ru-RU" dirty="0"/>
              <a:t>, </a:t>
            </a:r>
            <a:r>
              <a:rPr lang="ru-RU" dirty="0" err="1"/>
              <a:t>ніж</a:t>
            </a:r>
            <a:r>
              <a:rPr lang="ru-RU" dirty="0"/>
              <a:t> у </a:t>
            </a:r>
            <a:r>
              <a:rPr lang="ru-RU" dirty="0" err="1"/>
              <a:t>першоджерелі</a:t>
            </a:r>
            <a:r>
              <a:rPr lang="ru-RU" dirty="0"/>
              <a:t> – </a:t>
            </a:r>
            <a:r>
              <a:rPr lang="ru-RU" dirty="0" err="1"/>
              <a:t>статті</a:t>
            </a:r>
            <a:r>
              <a:rPr lang="ru-RU" dirty="0"/>
              <a:t> </a:t>
            </a:r>
            <a:r>
              <a:rPr lang="ru-RU" dirty="0" err="1"/>
              <a:t>міжнародних</a:t>
            </a:r>
            <a:r>
              <a:rPr lang="ru-RU" dirty="0"/>
              <a:t> </a:t>
            </a:r>
            <a:r>
              <a:rPr lang="ru-RU" dirty="0" err="1"/>
              <a:t>договорів</a:t>
            </a:r>
            <a:r>
              <a:rPr lang="ru-RU" dirty="0"/>
              <a:t>. </a:t>
            </a:r>
            <a:r>
              <a:rPr lang="ru-RU" dirty="0" err="1"/>
              <a:t>Хоча</a:t>
            </a:r>
            <a:r>
              <a:rPr lang="ru-RU" dirty="0"/>
              <a:t> за </a:t>
            </a:r>
            <a:r>
              <a:rPr lang="ru-RU" dirty="0" err="1"/>
              <a:t>суттю</a:t>
            </a:r>
            <a:r>
              <a:rPr lang="ru-RU" dirty="0"/>
              <a:t> </a:t>
            </a:r>
            <a:r>
              <a:rPr lang="ru-RU" dirty="0" err="1"/>
              <a:t>зміст</a:t>
            </a:r>
            <a:r>
              <a:rPr lang="ru-RU" dirty="0"/>
              <a:t> </a:t>
            </a:r>
            <a:r>
              <a:rPr lang="ru-RU" dirty="0" err="1"/>
              <a:t>міжнародного</a:t>
            </a:r>
            <a:r>
              <a:rPr lang="ru-RU" dirty="0"/>
              <a:t> </a:t>
            </a:r>
            <a:r>
              <a:rPr lang="ru-RU" dirty="0" err="1"/>
              <a:t>зобов’язання</a:t>
            </a:r>
            <a:r>
              <a:rPr lang="ru-RU" dirty="0"/>
              <a:t> в </a:t>
            </a:r>
            <a:r>
              <a:rPr lang="ru-RU" dirty="0" err="1"/>
              <a:t>разі</a:t>
            </a:r>
            <a:r>
              <a:rPr lang="ru-RU" dirty="0"/>
              <a:t> </a:t>
            </a:r>
            <a:r>
              <a:rPr lang="ru-RU" dirty="0" err="1"/>
              <a:t>трансформації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зберігатися</a:t>
            </a:r>
            <a:r>
              <a:rPr lang="ru-RU" dirty="0"/>
              <a:t>.</a:t>
            </a:r>
          </a:p>
          <a:p>
            <a:pPr marL="36195" lvl="0" indent="0">
              <a:buNone/>
            </a:pPr>
            <a:endParaRPr lang="ru-RU" dirty="0"/>
          </a:p>
          <a:p>
            <a:pPr marL="36195" lv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7957729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2902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Імплементація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міжнародних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стандартів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у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сфері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запобігання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та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протидії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корупції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у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національне</a:t>
            </a:r>
            <a:r>
              <a:rPr lang="ru-RU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 </a:t>
            </a:r>
            <a:r>
              <a:rPr lang="ru-RU" sz="3600" b="1" dirty="0" err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законодавство</a:t>
            </a:r>
            <a:r>
              <a:rPr lang="uk-UA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:</a:t>
            </a:r>
            <a:endParaRPr lang="ru-RU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2492896"/>
            <a:ext cx="7467600" cy="3633267"/>
          </a:xfrm>
        </p:spPr>
        <p:txBody>
          <a:bodyPr>
            <a:normAutofit lnSpcReduction="10000"/>
          </a:bodyPr>
          <a:lstStyle/>
          <a:p>
            <a:pPr marL="36195" lvl="0" indent="0">
              <a:buNone/>
            </a:pPr>
            <a:r>
              <a:rPr lang="ru-RU" u="sng" dirty="0" err="1"/>
              <a:t>Відсилання</a:t>
            </a:r>
            <a:r>
              <a:rPr lang="ru-RU" dirty="0"/>
              <a:t> є </a:t>
            </a:r>
            <a:r>
              <a:rPr lang="ru-RU" dirty="0" err="1"/>
              <a:t>вказівкою</a:t>
            </a:r>
            <a:r>
              <a:rPr lang="ru-RU" dirty="0"/>
              <a:t> у </a:t>
            </a:r>
            <a:r>
              <a:rPr lang="ru-RU" dirty="0" err="1"/>
              <a:t>внутрішньодержавному</a:t>
            </a:r>
            <a:r>
              <a:rPr lang="ru-RU" dirty="0"/>
              <a:t> нормативно-правовому </a:t>
            </a:r>
            <a:r>
              <a:rPr lang="ru-RU" dirty="0" err="1"/>
              <a:t>акті</a:t>
            </a:r>
            <a:r>
              <a:rPr lang="ru-RU" dirty="0"/>
              <a:t> на </a:t>
            </a:r>
            <a:r>
              <a:rPr lang="ru-RU" dirty="0" err="1"/>
              <a:t>міжнародне</a:t>
            </a:r>
            <a:r>
              <a:rPr lang="ru-RU" dirty="0"/>
              <a:t> право як на </a:t>
            </a:r>
            <a:r>
              <a:rPr lang="ru-RU" dirty="0" err="1"/>
              <a:t>джерело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регулює</a:t>
            </a:r>
            <a:r>
              <a:rPr lang="ru-RU" dirty="0"/>
              <a:t>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відсильні</a:t>
            </a:r>
            <a:r>
              <a:rPr lang="ru-RU" dirty="0"/>
              <a:t> </a:t>
            </a:r>
            <a:r>
              <a:rPr lang="ru-RU" dirty="0" err="1"/>
              <a:t>відносини</a:t>
            </a:r>
            <a:r>
              <a:rPr lang="ru-RU" dirty="0"/>
              <a:t>. </a:t>
            </a:r>
            <a:r>
              <a:rPr lang="ru-RU" dirty="0" err="1"/>
              <a:t>Відсилання</a:t>
            </a:r>
            <a:r>
              <a:rPr lang="ru-RU" dirty="0"/>
              <a:t> </a:t>
            </a:r>
            <a:r>
              <a:rPr lang="ru-RU" dirty="0" err="1"/>
              <a:t>санкціонує</a:t>
            </a:r>
            <a:r>
              <a:rPr lang="ru-RU" dirty="0"/>
              <a:t> </a:t>
            </a:r>
            <a:r>
              <a:rPr lang="ru-RU" dirty="0" err="1"/>
              <a:t>пряме</a:t>
            </a:r>
            <a:r>
              <a:rPr lang="ru-RU" dirty="0"/>
              <a:t> </a:t>
            </a:r>
            <a:r>
              <a:rPr lang="ru-RU" dirty="0" err="1"/>
              <a:t>застосування</a:t>
            </a:r>
            <a:r>
              <a:rPr lang="ru-RU" dirty="0"/>
              <a:t> </a:t>
            </a:r>
            <a:r>
              <a:rPr lang="ru-RU" dirty="0" err="1"/>
              <a:t>суб’єктами</a:t>
            </a:r>
            <a:r>
              <a:rPr lang="ru-RU" dirty="0"/>
              <a:t> </a:t>
            </a:r>
            <a:r>
              <a:rPr lang="ru-RU" dirty="0" err="1"/>
              <a:t>внутрішнього</a:t>
            </a:r>
            <a:r>
              <a:rPr lang="ru-RU" dirty="0"/>
              <a:t> права норм </a:t>
            </a:r>
            <a:r>
              <a:rPr lang="ru-RU" dirty="0" err="1"/>
              <a:t>міжнародного</a:t>
            </a:r>
            <a:r>
              <a:rPr lang="ru-RU" dirty="0"/>
              <a:t> права у </a:t>
            </a:r>
            <a:r>
              <a:rPr lang="ru-RU" dirty="0" err="1"/>
              <a:t>внутрішньодержавних</a:t>
            </a:r>
            <a:r>
              <a:rPr lang="ru-RU" dirty="0"/>
              <a:t> </a:t>
            </a:r>
            <a:r>
              <a:rPr lang="ru-RU" dirty="0" err="1"/>
              <a:t>правовідносинах</a:t>
            </a:r>
            <a:r>
              <a:rPr lang="ru-RU" dirty="0"/>
              <a:t>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44759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План лекції: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7859216" cy="5112568"/>
          </a:xfrm>
        </p:spPr>
        <p:txBody>
          <a:bodyPr>
            <a:normAutofit fontScale="92500" lnSpcReduction="20000"/>
          </a:bodyPr>
          <a:lstStyle/>
          <a:p>
            <a:pPr marL="36830" indent="0">
              <a:buNone/>
            </a:pPr>
            <a:r>
              <a:rPr lang="uk-UA" dirty="0"/>
              <a:t>1. Вступна інформація.</a:t>
            </a:r>
          </a:p>
          <a:p>
            <a:pPr marL="36830" indent="0">
              <a:buNone/>
            </a:pPr>
            <a:r>
              <a:rPr lang="uk-UA" dirty="0"/>
              <a:t>2. Засади міжнародного співробітництва держав.</a:t>
            </a:r>
          </a:p>
          <a:p>
            <a:pPr marL="36830" indent="0">
              <a:buNone/>
            </a:pPr>
            <a:r>
              <a:rPr lang="uk-UA" dirty="0"/>
              <a:t>3. Поняття та види міжнародних стандартів у сфері запобігання та протидії корупції.</a:t>
            </a:r>
          </a:p>
          <a:p>
            <a:pPr marL="36830" indent="0">
              <a:buNone/>
            </a:pPr>
            <a:r>
              <a:rPr lang="uk-UA" dirty="0"/>
              <a:t>4. Міжнародні нормативно-правові акти у сфері запобігання та протидії корупції.</a:t>
            </a:r>
          </a:p>
          <a:p>
            <a:pPr marL="36830" indent="0">
              <a:buNone/>
            </a:pPr>
            <a:r>
              <a:rPr lang="uk-UA" dirty="0"/>
              <a:t>5. Причини розробки міжнародних стандартів у сфері запобігання та протидії корупції.</a:t>
            </a:r>
          </a:p>
          <a:p>
            <a:pPr marL="36830" indent="0">
              <a:buNone/>
            </a:pPr>
            <a:r>
              <a:rPr lang="uk-UA" dirty="0"/>
              <a:t>6. Імплементація міжнародних стандартів у сфері запобігання та протидії корупції у національне законодавство.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340768"/>
            <a:ext cx="7632848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  </a:t>
            </a:r>
            <a:r>
              <a:rPr lang="uk-UA" sz="2600" b="1" u="sng" dirty="0">
                <a:solidFill>
                  <a:srgbClr val="00B0F0"/>
                </a:solidFill>
              </a:rPr>
              <a:t>Теорії пояснення корупції:</a:t>
            </a:r>
          </a:p>
          <a:p>
            <a:pPr marL="457200" indent="-457200">
              <a:buAutoNum type="arabicPeriod"/>
            </a:pPr>
            <a:r>
              <a:rPr lang="uk-UA" sz="2000" b="1" dirty="0"/>
              <a:t>Проблема принципала-агент </a:t>
            </a:r>
            <a:r>
              <a:rPr lang="en-US" sz="2000" b="1" dirty="0"/>
              <a:t>(principal-agent problem).</a:t>
            </a:r>
          </a:p>
          <a:p>
            <a:pPr marL="457200" indent="-457200">
              <a:buAutoNum type="arabicPeriod"/>
            </a:pPr>
            <a:r>
              <a:rPr lang="uk-UA" sz="2000" b="1" dirty="0"/>
              <a:t>Проблема колективної дії (</a:t>
            </a:r>
            <a:r>
              <a:rPr lang="en-US" sz="2000" b="1" dirty="0"/>
              <a:t>collective-action problem).</a:t>
            </a:r>
          </a:p>
          <a:p>
            <a:pPr marL="457200" indent="-457200">
              <a:buAutoNum type="arabicPeriod"/>
            </a:pPr>
            <a:r>
              <a:rPr lang="uk-UA" sz="2000" b="1" dirty="0"/>
              <a:t>Корупція як спосіб розв’язання проблем та досягнення мети.</a:t>
            </a:r>
          </a:p>
          <a:p>
            <a:pPr marL="457200" indent="-457200">
              <a:buAutoNum type="arabicPeriod"/>
            </a:pPr>
            <a:endParaRPr lang="uk-UA" sz="2000" b="1" dirty="0"/>
          </a:p>
          <a:p>
            <a:r>
              <a:rPr lang="uk-UA" sz="2000" b="1" dirty="0"/>
              <a:t>Див.: </a:t>
            </a:r>
            <a:r>
              <a:rPr lang="uk-UA" sz="2000" b="1" dirty="0" err="1"/>
              <a:t>Нистоцкая</a:t>
            </a:r>
            <a:r>
              <a:rPr lang="uk-UA" sz="2000" b="1" dirty="0"/>
              <a:t> М. С. </a:t>
            </a:r>
            <a:r>
              <a:rPr lang="ru-RU" sz="2000" b="1" dirty="0"/>
              <a:t>Системная коррупция как проблема коллективного действия: обзор литературы и постановка программы исследований: </a:t>
            </a:r>
            <a:r>
              <a:rPr lang="pl-PL" sz="2000" b="1" dirty="0">
                <a:hlinkClick r:id="rId2"/>
              </a:rPr>
              <a:t>https://cyberleninka.ru/article/n/sistemnaya-korruptsiya-kak-problema-kollektivnogo-deystviya-obzor-literatury-i-postanovka-programmy-issledovaniy/viewer</a:t>
            </a:r>
            <a:endParaRPr lang="ru-RU" sz="2000" b="1" dirty="0"/>
          </a:p>
          <a:p>
            <a:endParaRPr lang="uk-UA" sz="2000" b="1" dirty="0"/>
          </a:p>
          <a:p>
            <a:pPr marL="457200" indent="-457200">
              <a:buAutoNum type="arabicPeriod"/>
            </a:pPr>
            <a:endParaRPr lang="uk-UA" sz="2000" b="1" dirty="0"/>
          </a:p>
          <a:p>
            <a:endParaRPr lang="uk-UA" sz="2000" b="1" dirty="0"/>
          </a:p>
          <a:p>
            <a:pPr marL="457200" indent="-457200">
              <a:buAutoNum type="arabicPeriod"/>
            </a:pPr>
            <a:endParaRPr lang="uk-UA" sz="2000" b="1" dirty="0"/>
          </a:p>
          <a:p>
            <a:pPr marL="457200" indent="-457200">
              <a:buAutoNum type="arabicPeriod"/>
            </a:pPr>
            <a:endParaRPr lang="en-US" sz="2000" b="1" dirty="0"/>
          </a:p>
          <a:p>
            <a:pPr marL="457200" indent="-457200">
              <a:buAutoNum type="arabicPeriod"/>
            </a:pPr>
            <a:endParaRPr lang="uk-UA" sz="2000" b="1" dirty="0"/>
          </a:p>
          <a:p>
            <a:pPr marL="457200" indent="-457200">
              <a:buAutoNum type="arabicPeriod"/>
            </a:pPr>
            <a:endParaRPr lang="uk-UA" sz="2000" b="1" dirty="0"/>
          </a:p>
          <a:p>
            <a:pPr marL="342900" indent="-342900">
              <a:buAutoNum type="arabicPeriod"/>
            </a:pP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633946" y="622662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spc="1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1. Вступна інформація: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32656"/>
            <a:ext cx="8352928" cy="5832648"/>
          </a:xfrm>
        </p:spPr>
        <p:txBody>
          <a:bodyPr>
            <a:normAutofit/>
          </a:bodyPr>
          <a:lstStyle/>
          <a:p>
            <a:pPr marL="36830" indent="0">
              <a:buNone/>
            </a:pPr>
            <a:endParaRPr lang="uk-UA" sz="3200" b="1" u="sng" dirty="0"/>
          </a:p>
          <a:p>
            <a:pPr marL="36830" indent="0" algn="ctr" fontAlgn="base">
              <a:buNone/>
            </a:pPr>
            <a:r>
              <a:rPr lang="uk-UA" sz="3200" u="sng" dirty="0">
                <a:solidFill>
                  <a:srgbClr val="FFC000"/>
                </a:solidFill>
              </a:rPr>
              <a:t>Системність як ознака корупції: </a:t>
            </a:r>
            <a:endParaRPr lang="uk-UA" sz="3200" dirty="0">
              <a:solidFill>
                <a:srgbClr val="FFC000"/>
              </a:solidFill>
            </a:endParaRPr>
          </a:p>
          <a:p>
            <a:pPr marL="36830" indent="0" fontAlgn="base">
              <a:buNone/>
            </a:pPr>
            <a:endParaRPr lang="ru-RU" sz="2400" dirty="0"/>
          </a:p>
          <a:p>
            <a:pPr marL="36830" indent="0" fontAlgn="base">
              <a:buNone/>
            </a:pPr>
            <a:r>
              <a:rPr lang="ru-RU" sz="2400" dirty="0"/>
              <a:t>• </a:t>
            </a:r>
            <a:r>
              <a:rPr lang="ru-RU" sz="2400" dirty="0" err="1"/>
              <a:t>корупційна</a:t>
            </a:r>
            <a:r>
              <a:rPr lang="ru-RU" sz="2400" dirty="0"/>
              <a:t> </a:t>
            </a:r>
            <a:r>
              <a:rPr lang="ru-RU" sz="2400" dirty="0" err="1"/>
              <a:t>поведінка</a:t>
            </a:r>
            <a:r>
              <a:rPr lang="ru-RU" sz="2400" dirty="0"/>
              <a:t> є нормою у державному та приватному секторах; </a:t>
            </a:r>
          </a:p>
          <a:p>
            <a:pPr marL="36830" indent="0" fontAlgn="base">
              <a:buNone/>
            </a:pPr>
            <a:endParaRPr lang="ru-RU" sz="2400" dirty="0"/>
          </a:p>
          <a:p>
            <a:pPr marL="36830" indent="0" fontAlgn="base">
              <a:buNone/>
            </a:pPr>
            <a:r>
              <a:rPr lang="ru-RU" sz="2400" dirty="0"/>
              <a:t>• </a:t>
            </a:r>
            <a:r>
              <a:rPr lang="ru-RU" sz="2400" dirty="0" err="1"/>
              <a:t>формальні</a:t>
            </a:r>
            <a:r>
              <a:rPr lang="ru-RU" sz="2400" dirty="0"/>
              <a:t> та </a:t>
            </a:r>
            <a:r>
              <a:rPr lang="ru-RU" sz="2400" dirty="0" err="1"/>
              <a:t>неформальні</a:t>
            </a:r>
            <a:r>
              <a:rPr lang="ru-RU" sz="2400" dirty="0"/>
              <a:t> </a:t>
            </a:r>
            <a:r>
              <a:rPr lang="ru-RU" sz="2400" dirty="0" err="1"/>
              <a:t>норми</a:t>
            </a:r>
            <a:r>
              <a:rPr lang="ru-RU" sz="2400" dirty="0"/>
              <a:t> </a:t>
            </a:r>
            <a:r>
              <a:rPr lang="ru-RU" sz="2400" dirty="0" err="1"/>
              <a:t>суперечать</a:t>
            </a:r>
            <a:r>
              <a:rPr lang="ru-RU" sz="2400" dirty="0"/>
              <a:t> </a:t>
            </a:r>
            <a:r>
              <a:rPr lang="ru-RU" sz="2400" dirty="0" err="1"/>
              <a:t>одні</a:t>
            </a:r>
            <a:r>
              <a:rPr lang="ru-RU" sz="2400" dirty="0"/>
              <a:t> </a:t>
            </a:r>
            <a:r>
              <a:rPr lang="ru-RU" sz="2400" dirty="0" err="1"/>
              <a:t>іншим</a:t>
            </a:r>
            <a:r>
              <a:rPr lang="ru-RU" sz="2400" dirty="0"/>
              <a:t>; </a:t>
            </a:r>
          </a:p>
          <a:p>
            <a:pPr marL="36830" indent="0" fontAlgn="base">
              <a:buNone/>
            </a:pPr>
            <a:endParaRPr lang="ru-RU" sz="2400" dirty="0"/>
          </a:p>
          <a:p>
            <a:pPr marL="36830" indent="0" fontAlgn="base">
              <a:buNone/>
            </a:pPr>
            <a:r>
              <a:rPr lang="ru-RU" sz="2400" dirty="0"/>
              <a:t>• </a:t>
            </a:r>
            <a:r>
              <a:rPr lang="ru-RU" sz="2400" dirty="0" err="1"/>
              <a:t>ймовірність</a:t>
            </a:r>
            <a:r>
              <a:rPr lang="ru-RU" sz="2400" dirty="0"/>
              <a:t> </a:t>
            </a:r>
            <a:r>
              <a:rPr lang="ru-RU" sz="2400" dirty="0" err="1"/>
              <a:t>покарання</a:t>
            </a:r>
            <a:r>
              <a:rPr lang="ru-RU" sz="2400" dirty="0"/>
              <a:t> за </a:t>
            </a:r>
            <a:r>
              <a:rPr lang="ru-RU" sz="2400" dirty="0" err="1"/>
              <a:t>корупційні</a:t>
            </a:r>
            <a:r>
              <a:rPr lang="ru-RU" sz="2400" dirty="0"/>
              <a:t> </a:t>
            </a:r>
            <a:r>
              <a:rPr lang="ru-RU" sz="2400" dirty="0" err="1"/>
              <a:t>трансакції</a:t>
            </a:r>
            <a:r>
              <a:rPr lang="ru-RU" sz="2400" dirty="0"/>
              <a:t> невелика, а </a:t>
            </a:r>
            <a:r>
              <a:rPr lang="ru-RU" sz="2400" dirty="0" err="1"/>
              <a:t>очікувана</a:t>
            </a:r>
            <a:r>
              <a:rPr lang="ru-RU" sz="2400" dirty="0"/>
              <a:t> </a:t>
            </a:r>
            <a:r>
              <a:rPr lang="ru-RU" sz="2400" dirty="0" err="1"/>
              <a:t>вигода</a:t>
            </a:r>
            <a:r>
              <a:rPr lang="ru-RU" sz="2400" dirty="0"/>
              <a:t> </a:t>
            </a:r>
            <a:r>
              <a:rPr lang="ru-RU" sz="2400" dirty="0" err="1"/>
              <a:t>висока</a:t>
            </a:r>
            <a:r>
              <a:rPr lang="ru-RU" sz="2400" dirty="0"/>
              <a:t>; </a:t>
            </a:r>
          </a:p>
          <a:p>
            <a:pPr marL="36830" indent="0" fontAlgn="base">
              <a:buNone/>
            </a:pPr>
            <a:endParaRPr lang="ru-RU" sz="2400" dirty="0"/>
          </a:p>
          <a:p>
            <a:pPr marL="36830" indent="0" fontAlgn="base">
              <a:buNone/>
            </a:pPr>
            <a:r>
              <a:rPr lang="ru-RU" sz="2400" dirty="0"/>
              <a:t>• </a:t>
            </a:r>
            <a:r>
              <a:rPr lang="ru-RU" sz="2400" dirty="0" err="1"/>
              <a:t>наявна</a:t>
            </a:r>
            <a:r>
              <a:rPr lang="ru-RU" sz="2400" dirty="0"/>
              <a:t> </a:t>
            </a:r>
            <a:r>
              <a:rPr lang="ru-RU" sz="2400" dirty="0" err="1"/>
              <a:t>висока</a:t>
            </a:r>
            <a:r>
              <a:rPr lang="ru-RU" sz="2400" dirty="0"/>
              <a:t> </a:t>
            </a:r>
            <a:r>
              <a:rPr lang="ru-RU" sz="2400" dirty="0" err="1"/>
              <a:t>толерантність</a:t>
            </a:r>
            <a:r>
              <a:rPr lang="ru-RU" sz="2400" dirty="0"/>
              <a:t> </a:t>
            </a:r>
            <a:r>
              <a:rPr lang="ru-RU" sz="2400" dirty="0" err="1"/>
              <a:t>населення</a:t>
            </a:r>
            <a:r>
              <a:rPr lang="ru-RU" sz="2400" dirty="0"/>
              <a:t> до </a:t>
            </a:r>
            <a:r>
              <a:rPr lang="ru-RU" sz="2400" dirty="0" err="1"/>
              <a:t>корупції</a:t>
            </a:r>
            <a:r>
              <a:rPr lang="ru-RU" sz="2400" dirty="0"/>
              <a:t>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259" y="1700808"/>
            <a:ext cx="763284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/>
              <a:t>1) </a:t>
            </a:r>
            <a:r>
              <a:rPr lang="ru-RU" dirty="0"/>
              <a:t>ОСОБЛИВОСТІ ТА ПРИЧИНИ КОРУПЦІЇ В</a:t>
            </a:r>
          </a:p>
          <a:p>
            <a:r>
              <a:rPr lang="ru-RU" dirty="0"/>
              <a:t>ЕКОНОМІЧНИХ СИСТЕМАХ ПЕРЕХІДНИХ КРАЇН</a:t>
            </a:r>
          </a:p>
          <a:p>
            <a:r>
              <a:rPr lang="ru-RU" dirty="0"/>
              <a:t>(</a:t>
            </a:r>
            <a:r>
              <a:rPr lang="pl-PL" dirty="0">
                <a:hlinkClick r:id="rId2"/>
              </a:rPr>
              <a:t>http://journals.iir.kiev.ua/index.php/apmv/article/view/106/87</a:t>
            </a:r>
            <a:r>
              <a:rPr lang="uk-UA" dirty="0"/>
              <a:t>).</a:t>
            </a:r>
          </a:p>
          <a:p>
            <a:endParaRPr lang="uk-UA" dirty="0"/>
          </a:p>
          <a:p>
            <a:r>
              <a:rPr lang="uk-UA" dirty="0"/>
              <a:t>2) Типологія корупції в Україні (</a:t>
            </a:r>
            <a:r>
              <a:rPr lang="pl-PL" dirty="0">
                <a:hlinkClick r:id="rId3"/>
              </a:rPr>
              <a:t>http://www.irbis-nbuv.gov.ua/cgi-bin/irbis_nbuv/cgiirbis_64.exe?I21DBN=LINK&amp;P21DBN=UJRN&amp;Z21ID=&amp;S21REF=10&amp;S21CNR=20&amp;S21STN=1&amp;S21FMT=ASP_meta&amp;C21COM=S&amp;2_S21P03=FILA=&amp;2_S21STR=inek_2013_8_8</a:t>
            </a:r>
            <a:r>
              <a:rPr lang="uk-UA" dirty="0"/>
              <a:t>);</a:t>
            </a:r>
          </a:p>
          <a:p>
            <a:endParaRPr lang="uk-UA" dirty="0"/>
          </a:p>
          <a:p>
            <a:r>
              <a:rPr lang="uk-UA" dirty="0"/>
              <a:t>3) </a:t>
            </a:r>
            <a:r>
              <a:rPr lang="ru-RU" dirty="0"/>
              <a:t>ПРИЧИНИ КОРУПЦІЇ В КРАЇНАХ ЄВРОПЕЙСЬКОГО СОЮЗУ (</a:t>
            </a:r>
            <a:r>
              <a:rPr lang="pl-PL" dirty="0">
                <a:hlinkClick r:id="rId4"/>
              </a:rPr>
              <a:t>http://journals.iir.kiev.ua/index.php/apmv/article/viewFile/2277/2048</a:t>
            </a:r>
            <a:r>
              <a:rPr lang="uk-UA" dirty="0"/>
              <a:t>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3946" y="622662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200" b="1" spc="10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Копистира</a:t>
            </a:r>
            <a:r>
              <a:rPr lang="uk-UA" sz="2200" b="1" spc="1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А. М.:</a:t>
            </a:r>
          </a:p>
        </p:txBody>
      </p:sp>
    </p:spTree>
    <p:extLst>
      <p:ext uri="{BB962C8B-B14F-4D97-AF65-F5344CB8AC3E}">
        <p14:creationId xmlns:p14="http://schemas.microsoft.com/office/powerpoint/2010/main" val="93612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3946" y="2636912"/>
            <a:ext cx="76328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Декларація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про 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принципи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міжнародного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права, 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що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стосуються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дружніх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відносин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та 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співробітництва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між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державами 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відповідно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до Статуту 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Організації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Об'єднаних</a:t>
            </a:r>
            <a:r>
              <a:rPr lang="ru-RU" sz="20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2">
                    <a:lumMod val="60000"/>
                    <a:lumOff val="40000"/>
                  </a:schemeClr>
                </a:solidFill>
              </a:rPr>
              <a:t>Націй</a:t>
            </a:r>
            <a:endParaRPr lang="ru-RU" sz="2000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  <a:p>
            <a:r>
              <a:rPr lang="ru-RU" sz="2000" dirty="0"/>
              <a:t>(</a:t>
            </a:r>
            <a:r>
              <a:rPr lang="pl-PL" sz="2000" dirty="0">
                <a:hlinkClick r:id="rId2"/>
              </a:rPr>
              <a:t>https://zakon.rada.gov.ua/laws/show/995_569#Text</a:t>
            </a:r>
            <a:r>
              <a:rPr lang="ru-RU" sz="2000" dirty="0"/>
              <a:t>) </a:t>
            </a:r>
          </a:p>
          <a:p>
            <a:endParaRPr lang="uk-UA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33946" y="836712"/>
            <a:ext cx="763284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5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Засади міжнародного співробітництва держав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8259" y="1268760"/>
            <a:ext cx="763284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a) принципа, согласно которому государства воздерживаются в своих международных отношениях от угрозы силой или ее применения как против территориальной целостности или политической независимости любого государства, так и каким-либо иным образом, несовместимым с целями Организации Объединенных Наций,</a:t>
            </a:r>
          </a:p>
          <a:p>
            <a:r>
              <a:rPr lang="ru-RU" dirty="0"/>
              <a:t>b) принципа, согласно которому государства разрешают свои международные споры мирными средствами таким образом, чтобы не подвергать угрозе международный мир и безопасность и справедливость,</a:t>
            </a:r>
          </a:p>
          <a:p>
            <a:r>
              <a:rPr lang="ru-RU" dirty="0"/>
              <a:t>c) обязанности в соответствии с Уставом не вмешиваться в дела, входящие во внутреннюю компетенцию любого государства,</a:t>
            </a:r>
          </a:p>
          <a:p>
            <a:r>
              <a:rPr lang="ru-RU" dirty="0"/>
              <a:t>d) обязанности государств сотрудничать друг с другом в соответствии с Уставом,</a:t>
            </a:r>
          </a:p>
          <a:p>
            <a:r>
              <a:rPr lang="ru-RU" dirty="0"/>
              <a:t>e) принципа равноправия и самоопределения народов,</a:t>
            </a:r>
          </a:p>
          <a:p>
            <a:r>
              <a:rPr lang="ru-RU" dirty="0"/>
              <a:t>f) принципа суверенного равенства государств,</a:t>
            </a:r>
          </a:p>
          <a:p>
            <a:r>
              <a:rPr lang="ru-RU" dirty="0"/>
              <a:t>g) принципа, согласно которому государства добросовестно выполняют обязательства, принятые ими в соответствии с Уставом;</a:t>
            </a:r>
            <a:endParaRPr lang="uk-UA" dirty="0"/>
          </a:p>
        </p:txBody>
      </p:sp>
      <p:sp>
        <p:nvSpPr>
          <p:cNvPr id="5" name="TextBox 4"/>
          <p:cNvSpPr txBox="1"/>
          <p:nvPr/>
        </p:nvSpPr>
        <p:spPr>
          <a:xfrm>
            <a:off x="633946" y="622662"/>
            <a:ext cx="763284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spc="100" dirty="0" err="1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Принципи</a:t>
            </a:r>
            <a:r>
              <a:rPr lang="uk-UA" sz="2200" b="1" spc="100" dirty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1">
                    <a:satMod val="280000"/>
                    <a:tint val="100000"/>
                    <a:alpha val="57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059376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548680"/>
            <a:ext cx="763284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/>
              <a:t>В доктрине международного права выделяют десять универсальных принципов:</a:t>
            </a:r>
          </a:p>
          <a:p>
            <a:endParaRPr lang="ru-RU" sz="2000" u="sng" dirty="0"/>
          </a:p>
          <a:p>
            <a:r>
              <a:rPr lang="ru-RU" sz="2000" dirty="0"/>
              <a:t>Принцип неприменения силы и угрозы силой;</a:t>
            </a:r>
          </a:p>
          <a:p>
            <a:r>
              <a:rPr lang="ru-RU" sz="2000" dirty="0"/>
              <a:t>Принцип разрешения международных споров мирными средствами;</a:t>
            </a:r>
          </a:p>
          <a:p>
            <a:r>
              <a:rPr lang="ru-RU" sz="2000" dirty="0"/>
              <a:t>Принцип невмешательства в дела, входящие во внутреннюю компетенцию государств;</a:t>
            </a:r>
          </a:p>
          <a:p>
            <a:r>
              <a:rPr lang="ru-RU" sz="2000" dirty="0"/>
              <a:t>Принцип обязанности государств сотрудничать друг с другом;</a:t>
            </a:r>
          </a:p>
          <a:p>
            <a:r>
              <a:rPr lang="ru-RU" sz="2000" dirty="0"/>
              <a:t>Принцип равноправия и самоопределения народов;</a:t>
            </a:r>
          </a:p>
          <a:p>
            <a:r>
              <a:rPr lang="ru-RU" sz="2000" dirty="0"/>
              <a:t>Принцип суверенного равенства государств;</a:t>
            </a:r>
          </a:p>
          <a:p>
            <a:r>
              <a:rPr lang="ru-RU" sz="2000" dirty="0"/>
              <a:t>Принцип добросовестного выполнения обязательств по международному праву;</a:t>
            </a:r>
          </a:p>
          <a:p>
            <a:r>
              <a:rPr lang="ru-RU" sz="2000" dirty="0"/>
              <a:t>Принцип нерушимости государственных границ;</a:t>
            </a:r>
          </a:p>
          <a:p>
            <a:r>
              <a:rPr lang="ru-RU" sz="2000" dirty="0"/>
              <a:t>Принцип территориальной целостности государств;</a:t>
            </a:r>
          </a:p>
          <a:p>
            <a:r>
              <a:rPr lang="ru-RU" sz="2000" dirty="0"/>
              <a:t>Принцип уважения прав человека и основных свобод.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1022445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47667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/>
              <a:t>МІЖНАРОДНЕ СПІВРОБІТНИЦТВО ПІД ЧАС КРИМІНАЛЬНОГО ПРОВАДЖЕННЯ</a:t>
            </a:r>
            <a:endParaRPr lang="ru-RU" sz="2000" u="sng" dirty="0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84C28EC-1493-4D43-8B1F-6573A93378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3003"/>
            <a:ext cx="9144000" cy="2121694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E67DC8-404A-4EA0-BBDE-71093E3B36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" y="3140968"/>
            <a:ext cx="9144000" cy="3464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18725"/>
      </p:ext>
    </p:extLst>
  </p:cSld>
  <p:clrMapOvr>
    <a:masterClrMapping/>
  </p:clrMapOvr>
</p:sld>
</file>

<file path=ppt/theme/theme1.xml><?xml version="1.0" encoding="utf-8"?>
<a:theme xmlns:a="http://schemas.openxmlformats.org/drawingml/2006/main" name="Техническая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Техническая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142</TotalTime>
  <Words>1154</Words>
  <Application>Microsoft Office PowerPoint</Application>
  <PresentationFormat>Экран (4:3)</PresentationFormat>
  <Paragraphs>109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Franklin Gothic Book</vt:lpstr>
      <vt:lpstr>Wingdings</vt:lpstr>
      <vt:lpstr>Wingdings 2</vt:lpstr>
      <vt:lpstr>Техническая</vt:lpstr>
      <vt:lpstr> «Міжнародні стандарти у сфері запобігання та протидії корупції: загальна характеристика» </vt:lpstr>
      <vt:lpstr>План лекції: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Імплементація міжнародних стандартів у сфері запобігання та протидії корупції у національне законодавство:</vt:lpstr>
      <vt:lpstr>Імплементація міжнародних стандартів у сфері запобігання та протидії корупції у національне законодавство:</vt:lpstr>
      <vt:lpstr>Імплементація міжнародних стандартів у сфері запобігання та протидії корупції у національне законодавство: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Лекція 1 «Насильство в сім’ї та його запобігання»</dc:title>
  <dc:creator>user</dc:creator>
  <cp:lastModifiedBy>Novikov Oleg</cp:lastModifiedBy>
  <cp:revision>80</cp:revision>
  <dcterms:created xsi:type="dcterms:W3CDTF">2017-12-01T04:07:00Z</dcterms:created>
  <dcterms:modified xsi:type="dcterms:W3CDTF">2021-11-29T07:15:07Z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1033-11.2.0.8888</vt:lpwstr>
  </property>
</Properties>
</file>