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sldIdLst>
    <p:sldId id="256" r:id="rId2"/>
    <p:sldId id="260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53" r:id="rId23"/>
    <p:sldId id="454" r:id="rId24"/>
    <p:sldId id="455" r:id="rId25"/>
    <p:sldId id="456" r:id="rId26"/>
    <p:sldId id="393" r:id="rId27"/>
    <p:sldId id="425" r:id="rId28"/>
    <p:sldId id="426" r:id="rId29"/>
    <p:sldId id="427" r:id="rId30"/>
    <p:sldId id="428" r:id="rId31"/>
    <p:sldId id="395" r:id="rId32"/>
    <p:sldId id="429" r:id="rId33"/>
    <p:sldId id="430" r:id="rId34"/>
    <p:sldId id="431" r:id="rId35"/>
    <p:sldId id="432" r:id="rId36"/>
    <p:sldId id="396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397" r:id="rId52"/>
    <p:sldId id="398" r:id="rId53"/>
    <p:sldId id="447" r:id="rId54"/>
    <p:sldId id="448" r:id="rId55"/>
    <p:sldId id="449" r:id="rId56"/>
    <p:sldId id="450" r:id="rId57"/>
    <p:sldId id="451" r:id="rId58"/>
    <p:sldId id="452" r:id="rId59"/>
    <p:sldId id="399" r:id="rId60"/>
    <p:sldId id="457" r:id="rId61"/>
    <p:sldId id="458" r:id="rId62"/>
    <p:sldId id="401" r:id="rId63"/>
    <p:sldId id="402" r:id="rId64"/>
    <p:sldId id="459" r:id="rId65"/>
    <p:sldId id="460" r:id="rId66"/>
    <p:sldId id="403" r:id="rId67"/>
    <p:sldId id="404" r:id="rId68"/>
    <p:sldId id="461" r:id="rId69"/>
    <p:sldId id="462" r:id="rId70"/>
    <p:sldId id="405" r:id="rId71"/>
    <p:sldId id="463" r:id="rId72"/>
    <p:sldId id="464" r:id="rId73"/>
    <p:sldId id="465" r:id="rId74"/>
    <p:sldId id="466" r:id="rId75"/>
    <p:sldId id="467" r:id="rId76"/>
    <p:sldId id="468" r:id="rId77"/>
    <p:sldId id="469" r:id="rId78"/>
    <p:sldId id="470" r:id="rId79"/>
    <p:sldId id="471" r:id="rId80"/>
    <p:sldId id="472" r:id="rId81"/>
    <p:sldId id="473" r:id="rId82"/>
    <p:sldId id="474" r:id="rId83"/>
    <p:sldId id="475" r:id="rId84"/>
    <p:sldId id="476" r:id="rId85"/>
    <p:sldId id="477" r:id="rId86"/>
    <p:sldId id="478" r:id="rId87"/>
    <p:sldId id="479" r:id="rId88"/>
    <p:sldId id="480" r:id="rId89"/>
    <p:sldId id="400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6" autoAdjust="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60A3-FBD0-4989-BC27-C321077EB117}" type="datetimeFigureOut">
              <a:rPr lang="ru-UA" smtClean="0"/>
              <a:t>29.11.2021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27C0-3CF8-45B1-B58B-ABF20AF6BA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888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akon.rada.gov.ua/laws/show/994_101#Tex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zakon.rada.gov.ua/laws/show/994_172#Tex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zakon.rada.gov.ua/laws/show/994_102#Text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zakon.rada.gov.ua/laws/show/994_845#Text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du.dp.ua/cpk/Lib/7_Zapobigannya%20ta%20protydiya%20proyavam%20korup/Legislation/Legislature/Rekomend_poved_DS.pdf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zakon.rada.gov.ua/laws/card/994_867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t/r/parliamentary_assembly/%5bRussian_documents%5d/%5b2000%5d/%5bAvril%5d/Resol1214.asp#P3_76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rm.coe.int/1680630e5c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1.c1.rada.gov.ua/pls/mpz2/docs/1044_rez_1703.htm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coe.int/t/r/parliamentary_assembly/%5brussian_documents%5d/%5b2010%5d/%5bApr2010%5d/Res1729_rus.asp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zakon.rada.gov.ua/laws/show/994_144#Text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crimecor.rada.gov.ua/uploads/documents/29867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632848" cy="331236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</a:t>
            </a:r>
            <a:r>
              <a:rPr lang="uk-UA" sz="47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КонвенціЇ</a:t>
            </a:r>
            <a:r>
              <a:rPr lang="uk-UA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та </a:t>
            </a:r>
            <a:r>
              <a:rPr lang="uk-UA" sz="47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ДОКументи</a:t>
            </a:r>
            <a:r>
              <a:rPr lang="uk-UA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РАДИ ЄВРОПИ У СФЕРІ ПРОТИДІЇ ТА ЗАПОБІГАННЯ корупції</a:t>
            </a:r>
            <a: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531D2-62F7-49D6-98BE-F3A407AC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1657102"/>
            <a:ext cx="721143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7C2B6-FBA8-4F90-BC96-DD792607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0"/>
            <a:ext cx="680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72429B-5DEA-49C8-BE51-09BBDAD3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7653"/>
            <a:ext cx="6811326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45914F-C474-4525-92D4-8B314927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90" y="47153"/>
            <a:ext cx="6773220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9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341066-43D0-40E8-9672-BA1BF4CD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2" y="480601"/>
            <a:ext cx="6735115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843C2-1DE7-486B-B044-CBBB8255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87" y="0"/>
            <a:ext cx="7020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2A4448-0F53-4844-A1D1-901BF669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74" y="70969"/>
            <a:ext cx="6820852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A05C1-5253-4AAB-981D-F9F7DEAD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9" y="1104575"/>
            <a:ext cx="7497221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ED37C1-56BE-4517-94FF-6239E692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00" y="318653"/>
            <a:ext cx="6982799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F7A6B-BE54-45A0-AF88-E755A1F7A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63" y="728285"/>
            <a:ext cx="6792273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3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9715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Кримінальна</a:t>
            </a:r>
            <a:r>
              <a:rPr lang="ru-RU" b="1" dirty="0"/>
              <a:t> </a:t>
            </a:r>
            <a:r>
              <a:rPr lang="ru-RU" b="1" dirty="0" err="1"/>
              <a:t>конвенція</a:t>
            </a:r>
            <a:r>
              <a:rPr lang="ru-RU" b="1" dirty="0"/>
              <a:t> про </a:t>
            </a:r>
            <a:r>
              <a:rPr lang="ru-RU" b="1" dirty="0" err="1"/>
              <a:t>боротьбу</a:t>
            </a:r>
            <a:r>
              <a:rPr lang="ru-RU" b="1" dirty="0"/>
              <a:t> з </a:t>
            </a:r>
            <a:r>
              <a:rPr lang="ru-RU" b="1" dirty="0" err="1"/>
              <a:t>корупцією</a:t>
            </a:r>
            <a:r>
              <a:rPr lang="ru-RU" b="1" dirty="0"/>
              <a:t> (ETS 173):</a:t>
            </a:r>
          </a:p>
          <a:p>
            <a:endParaRPr lang="ru-RU" b="1" dirty="0"/>
          </a:p>
          <a:p>
            <a:r>
              <a:rPr lang="pl-PL" b="1" dirty="0">
                <a:hlinkClick r:id="rId2"/>
              </a:rPr>
              <a:t>https://zakon.rada.gov.ua/laws/show/994_101#Text</a:t>
            </a:r>
            <a:endParaRPr lang="uk-UA" b="1" dirty="0"/>
          </a:p>
          <a:p>
            <a:endParaRPr lang="pl-PL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19B76-73E2-4788-99B9-F65F1769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868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23AA98-1794-433A-9E6F-283E0C28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5" y="0"/>
            <a:ext cx="7948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D1A50-BA8E-4291-A781-B72D8179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2" y="1709497"/>
            <a:ext cx="784969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2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1C493C-0648-483E-8567-CD0646C4F50C}"/>
              </a:ext>
            </a:extLst>
          </p:cNvPr>
          <p:cNvSpPr/>
          <p:nvPr/>
        </p:nvSpPr>
        <p:spPr>
          <a:xfrm>
            <a:off x="1265153" y="4293096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Proba Pro"/>
              </a:rPr>
              <a:t>Додатковий</a:t>
            </a:r>
            <a:r>
              <a:rPr lang="ru-RU" dirty="0">
                <a:latin typeface="Proba Pro"/>
              </a:rPr>
              <a:t> протокол до </a:t>
            </a:r>
            <a:r>
              <a:rPr lang="ru-RU" dirty="0" err="1">
                <a:latin typeface="Proba Pro"/>
              </a:rPr>
              <a:t>Кримінальної</a:t>
            </a:r>
            <a:r>
              <a:rPr lang="ru-RU" dirty="0">
                <a:latin typeface="Proba Pro"/>
              </a:rPr>
              <a:t> </a:t>
            </a:r>
            <a:r>
              <a:rPr lang="ru-RU" dirty="0" err="1">
                <a:latin typeface="Proba Pro"/>
              </a:rPr>
              <a:t>конвенції</a:t>
            </a:r>
            <a:r>
              <a:rPr lang="ru-RU" dirty="0">
                <a:latin typeface="Proba Pro"/>
              </a:rPr>
              <a:t> про </a:t>
            </a:r>
            <a:r>
              <a:rPr lang="ru-RU" dirty="0" err="1">
                <a:latin typeface="Proba Pro"/>
              </a:rPr>
              <a:t>боротьбу</a:t>
            </a:r>
            <a:r>
              <a:rPr lang="ru-RU" dirty="0">
                <a:latin typeface="Proba Pro"/>
              </a:rPr>
              <a:t> з </a:t>
            </a:r>
            <a:r>
              <a:rPr lang="ru-RU" dirty="0" err="1">
                <a:latin typeface="Proba Pro"/>
              </a:rPr>
              <a:t>корупцією</a:t>
            </a:r>
            <a:r>
              <a:rPr lang="ru-RU" dirty="0">
                <a:latin typeface="Proba Pro"/>
              </a:rPr>
              <a:t> (ETS 191)</a:t>
            </a:r>
          </a:p>
          <a:p>
            <a:r>
              <a:rPr lang="en-US" b="0" i="0" dirty="0">
                <a:effectLst/>
                <a:latin typeface="Proba Pro"/>
              </a:rPr>
              <a:t>URL: </a:t>
            </a:r>
            <a:r>
              <a:rPr lang="en-US" dirty="0">
                <a:latin typeface="Proba Pro"/>
                <a:hlinkClick r:id="rId2"/>
              </a:rPr>
              <a:t>https://zakon.rada.gov.ua/laws/show/994_172#Text</a:t>
            </a:r>
            <a:endParaRPr lang="en-US" dirty="0">
              <a:latin typeface="Proba Pro"/>
            </a:endParaRPr>
          </a:p>
          <a:p>
            <a:endParaRPr lang="ru-RU" b="0" i="0" dirty="0">
              <a:effectLst/>
              <a:latin typeface="Proba Pr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8E720-17AE-4A02-89C4-B647D6AEA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64704"/>
            <a:ext cx="6144482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A3051-683D-4ED5-BC00-1136FA93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21" y="0"/>
            <a:ext cx="5331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A74046-D66E-438F-A77C-FFBBB415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27" y="132890"/>
            <a:ext cx="5696745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3E5FB-DE54-4E62-AE17-674F5E42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38" y="56679"/>
            <a:ext cx="5363323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4365104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Цивільна</a:t>
            </a:r>
            <a:r>
              <a:rPr lang="ru-RU" b="1" dirty="0"/>
              <a:t> </a:t>
            </a:r>
            <a:r>
              <a:rPr lang="ru-RU" b="1" dirty="0" err="1"/>
              <a:t>конвенція</a:t>
            </a:r>
            <a:r>
              <a:rPr lang="ru-RU" b="1" dirty="0"/>
              <a:t> про </a:t>
            </a:r>
            <a:r>
              <a:rPr lang="ru-RU" b="1" dirty="0" err="1"/>
              <a:t>боротьбу</a:t>
            </a:r>
            <a:r>
              <a:rPr lang="ru-RU" b="1" dirty="0"/>
              <a:t> з </a:t>
            </a:r>
            <a:r>
              <a:rPr lang="ru-RU" b="1" dirty="0" err="1"/>
              <a:t>корупцією</a:t>
            </a:r>
            <a:r>
              <a:rPr lang="ru-RU" b="1" dirty="0"/>
              <a:t>:</a:t>
            </a:r>
          </a:p>
          <a:p>
            <a:endParaRPr lang="ru-RU" b="1" dirty="0"/>
          </a:p>
          <a:p>
            <a:r>
              <a:rPr lang="pl-PL" b="1" dirty="0">
                <a:hlinkClick r:id="rId2"/>
              </a:rPr>
              <a:t>https://zakon.rada.gov.ua/laws/show/994_102#Text</a:t>
            </a:r>
            <a:r>
              <a:rPr lang="uk-UA" b="1" dirty="0"/>
              <a:t> </a:t>
            </a:r>
          </a:p>
          <a:p>
            <a:endParaRPr lang="ru-RU" b="1" dirty="0"/>
          </a:p>
          <a:p>
            <a:endParaRPr lang="pl-PL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8E0C2-53BC-4E9D-AD47-D601B36D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58" y="667275"/>
            <a:ext cx="650648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16DC9-68ED-4938-A629-2EDC6413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24" y="0"/>
            <a:ext cx="5249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574D49-7A28-4628-A02C-53ED4F05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7" y="0"/>
            <a:ext cx="4735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8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69E97-39DD-4A83-8477-F3F0032A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99" y="0"/>
            <a:ext cx="540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D0AB2F-E54B-4116-9C6D-C0CB9570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7182852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CAF1D2-605A-42A1-B25D-C4343B50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59" y="647312"/>
            <a:ext cx="5058481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2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C94CE-7963-4066-A3C4-EA27D517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9548"/>
            <a:ext cx="6487430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4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A949DD-D971-42BF-AFC7-EB1F4E93DE66}"/>
              </a:ext>
            </a:extLst>
          </p:cNvPr>
          <p:cNvSpPr/>
          <p:nvPr/>
        </p:nvSpPr>
        <p:spPr>
          <a:xfrm>
            <a:off x="1565920" y="4869160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Proba Pro"/>
              </a:rPr>
              <a:t>Резолюція</a:t>
            </a:r>
            <a:r>
              <a:rPr lang="ru-RU" dirty="0">
                <a:latin typeface="Proba Pro"/>
              </a:rPr>
              <a:t> (97) 24 </a:t>
            </a:r>
            <a:r>
              <a:rPr lang="ru-RU" dirty="0" err="1">
                <a:latin typeface="Proba Pro"/>
              </a:rPr>
              <a:t>Комітету</a:t>
            </a:r>
            <a:r>
              <a:rPr lang="ru-RU" dirty="0">
                <a:latin typeface="Proba Pro"/>
              </a:rPr>
              <a:t> </a:t>
            </a:r>
            <a:r>
              <a:rPr lang="ru-RU" dirty="0" err="1">
                <a:latin typeface="Proba Pro"/>
              </a:rPr>
              <a:t>міністрів</a:t>
            </a:r>
            <a:r>
              <a:rPr lang="ru-RU" dirty="0">
                <a:latin typeface="Proba Pro"/>
              </a:rPr>
              <a:t> Ради </a:t>
            </a:r>
            <a:r>
              <a:rPr lang="ru-RU" dirty="0" err="1">
                <a:latin typeface="Proba Pro"/>
              </a:rPr>
              <a:t>Європи</a:t>
            </a:r>
            <a:r>
              <a:rPr lang="ru-RU" dirty="0">
                <a:latin typeface="Proba Pro"/>
              </a:rPr>
              <a:t> "Про </a:t>
            </a:r>
            <a:r>
              <a:rPr lang="ru-RU" dirty="0" err="1">
                <a:latin typeface="Proba Pro"/>
              </a:rPr>
              <a:t>двадцять</a:t>
            </a:r>
            <a:r>
              <a:rPr lang="ru-RU" dirty="0">
                <a:latin typeface="Proba Pro"/>
              </a:rPr>
              <a:t> </a:t>
            </a:r>
            <a:r>
              <a:rPr lang="ru-RU" dirty="0" err="1">
                <a:latin typeface="Proba Pro"/>
              </a:rPr>
              <a:t>принципів</a:t>
            </a:r>
            <a:r>
              <a:rPr lang="ru-RU" dirty="0">
                <a:latin typeface="Proba Pro"/>
              </a:rPr>
              <a:t> </a:t>
            </a:r>
            <a:r>
              <a:rPr lang="ru-RU" dirty="0" err="1">
                <a:latin typeface="Proba Pro"/>
              </a:rPr>
              <a:t>боротьби</a:t>
            </a:r>
            <a:r>
              <a:rPr lang="ru-RU" dirty="0">
                <a:latin typeface="Proba Pro"/>
              </a:rPr>
              <a:t> з </a:t>
            </a:r>
            <a:r>
              <a:rPr lang="ru-RU" dirty="0" err="1">
                <a:latin typeface="Proba Pro"/>
              </a:rPr>
              <a:t>корупцією</a:t>
            </a:r>
            <a:r>
              <a:rPr lang="ru-RU" dirty="0">
                <a:latin typeface="Proba Pro"/>
              </a:rPr>
              <a:t>«</a:t>
            </a:r>
          </a:p>
          <a:p>
            <a:r>
              <a:rPr lang="en-US" dirty="0">
                <a:latin typeface="Proba Pro"/>
              </a:rPr>
              <a:t>URL: </a:t>
            </a:r>
            <a:r>
              <a:rPr lang="en-US" dirty="0">
                <a:latin typeface="Proba Pro"/>
                <a:hlinkClick r:id="rId2"/>
              </a:rPr>
              <a:t>https://zakon.rada.gov.ua/laws/show/994_845#Text</a:t>
            </a:r>
            <a:endParaRPr lang="en-US" dirty="0">
              <a:latin typeface="Proba Pro"/>
            </a:endParaRPr>
          </a:p>
          <a:p>
            <a:endParaRPr lang="ru-RU" b="0" i="0" dirty="0">
              <a:effectLst/>
              <a:latin typeface="Proba Pr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F4664-6BEE-4B0F-A4EF-BDBDF347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20888"/>
            <a:ext cx="5353797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1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D7CF8-F285-458B-972B-B983ADE8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8" y="0"/>
            <a:ext cx="441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0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B57CD-F729-4D9A-89A2-A6393BC2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59" y="0"/>
            <a:ext cx="489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2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C4199-C9AD-4F54-93DD-C64B0822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33" y="1124744"/>
            <a:ext cx="5258534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5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836712"/>
            <a:ext cx="8676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РЕКОМЕНДАЦІЯ № </a:t>
            </a:r>
            <a:r>
              <a:rPr lang="pl-PL" sz="2800" dirty="0"/>
              <a:t>R (2000) 10 </a:t>
            </a:r>
            <a:r>
              <a:rPr lang="ru-RU" sz="2800" dirty="0" err="1"/>
              <a:t>Комітету</a:t>
            </a:r>
            <a:r>
              <a:rPr lang="ru-RU" sz="2800" dirty="0"/>
              <a:t> </a:t>
            </a:r>
            <a:r>
              <a:rPr lang="ru-RU" sz="2800" dirty="0" err="1"/>
              <a:t>Міністрів</a:t>
            </a:r>
            <a:r>
              <a:rPr lang="ru-RU" sz="2800" dirty="0"/>
              <a:t> державам-членам Ради </a:t>
            </a:r>
            <a:r>
              <a:rPr lang="ru-RU" sz="2800" dirty="0" err="1"/>
              <a:t>Європи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кодексів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 </a:t>
            </a:r>
            <a:r>
              <a:rPr lang="ru-RU" sz="2800" dirty="0" err="1"/>
              <a:t>державних</a:t>
            </a:r>
            <a:r>
              <a:rPr lang="ru-RU" sz="2800" dirty="0"/>
              <a:t> </a:t>
            </a:r>
            <a:r>
              <a:rPr lang="ru-RU" sz="2800" dirty="0" err="1"/>
              <a:t>службовців</a:t>
            </a:r>
            <a:r>
              <a:rPr lang="ru-RU" sz="2800" dirty="0"/>
              <a:t> (</a:t>
            </a:r>
            <a:r>
              <a:rPr lang="ru-RU" sz="2800" dirty="0" err="1"/>
              <a:t>прийнята</a:t>
            </a:r>
            <a:r>
              <a:rPr lang="ru-RU" sz="2800" dirty="0"/>
              <a:t> </a:t>
            </a:r>
            <a:r>
              <a:rPr lang="ru-RU" sz="2800" dirty="0" err="1"/>
              <a:t>Комітетом</a:t>
            </a:r>
            <a:r>
              <a:rPr lang="ru-RU" sz="2800" dirty="0"/>
              <a:t> </a:t>
            </a:r>
            <a:r>
              <a:rPr lang="ru-RU" sz="2800" dirty="0" err="1"/>
              <a:t>міністрів</a:t>
            </a:r>
            <a:r>
              <a:rPr lang="ru-RU" sz="2800" dirty="0"/>
              <a:t> на 106 </a:t>
            </a:r>
            <a:r>
              <a:rPr lang="ru-RU" sz="2800" dirty="0" err="1"/>
              <a:t>сесії</a:t>
            </a:r>
            <a:r>
              <a:rPr lang="ru-RU" sz="2800" dirty="0"/>
              <a:t> 11 </a:t>
            </a:r>
            <a:r>
              <a:rPr lang="ru-RU" sz="2800" dirty="0" err="1"/>
              <a:t>травня</a:t>
            </a:r>
            <a:r>
              <a:rPr lang="ru-RU" sz="2800" dirty="0"/>
              <a:t> 2000 року):</a:t>
            </a:r>
          </a:p>
          <a:p>
            <a:pPr algn="ctr"/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URL: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http://www.dridu.dp.ua/cpk/Lib/7_Zapobigannya%20ta%20protydiya%20proyavam%20korup/Legislation/Legislature/Rekomend_poved_DS.pdf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1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5F2C14-056A-4FF9-90FE-F3A31CDA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80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E7774-85D0-4901-993B-FCF71C6F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35" y="0"/>
            <a:ext cx="6547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8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5E43C9-C945-4F99-9298-221A8FB2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91" y="0"/>
            <a:ext cx="571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2E3F7-CCC6-4B09-87AA-990F15B7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04" y="0"/>
            <a:ext cx="640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9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0A9CF-2929-4486-9A40-1948530D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6458851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30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3B8BD4-9BE5-4F42-8BED-A8336041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37" y="771154"/>
            <a:ext cx="6449325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C0C437-AB2D-4EF4-AFC8-3A9F747D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41" y="0"/>
            <a:ext cx="5890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9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40EAA-EB38-445E-8834-C7C170DD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58" y="561575"/>
            <a:ext cx="6687483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0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A972A-B5C3-4D4C-B5E3-DC2F1B81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95" y="0"/>
            <a:ext cx="6329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A30CD-638F-4734-ADC1-F3998699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1137918"/>
            <a:ext cx="6601746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01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F22D0-FEA9-40E4-9DCA-53D9E55A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43" y="0"/>
            <a:ext cx="554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1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3368E-70A1-4C6B-AD10-53A7D0F8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24" y="0"/>
            <a:ext cx="5293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1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EF301-ECC7-4461-96B2-CF2C7576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85" y="113837"/>
            <a:ext cx="6487430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2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9E67D-3BEB-4054-ABF8-88DEE2AE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44" y="185285"/>
            <a:ext cx="4744112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6955A-A303-468A-A900-CFF69ADC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0"/>
            <a:ext cx="664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0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1827B8-BA96-4430-8BB9-1852B299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54" y="361522"/>
            <a:ext cx="4772691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3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369242"/>
            <a:ext cx="86764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Рекомендація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 Rec (2003) 4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Комітету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міністрів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Ради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Європи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державам-членам "Про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загальні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правила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боротьби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корупцією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при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фінансуванні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політичних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партій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виборчих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кампаній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ctr"/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URL: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https://zakon.rada.gov.ua/laws/card/994_867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F52D5-6579-423F-ACE4-ED48FACF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89040"/>
            <a:ext cx="5630061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1666A8-B233-4483-A2F4-4C61157F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29" y="0"/>
            <a:ext cx="4660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40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BD4BAA-6164-47D3-B1E2-D7CF8B24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28" y="937865"/>
            <a:ext cx="533474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6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86724-7145-4005-99DD-14A07AF6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467" y="0"/>
            <a:ext cx="494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9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8CAF2-6A28-4432-9B6C-101CD63F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16" y="0"/>
            <a:ext cx="448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7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E4425-F8F1-4777-A703-D8A2044E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01" y="85258"/>
            <a:ext cx="5534797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1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8F0EA-61B9-4A6A-8418-A3BC2CED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01" y="471074"/>
            <a:ext cx="5534797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5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05467-3212-4966-91C6-136169AF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54" y="1056944"/>
            <a:ext cx="567769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48413-3A9C-46C2-8E82-DD89C097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992"/>
            <a:ext cx="9144000" cy="45050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9C12B-093C-47AA-9B0F-44B0F97F87B0}"/>
              </a:ext>
            </a:extLst>
          </p:cNvPr>
          <p:cNvSpPr/>
          <p:nvPr/>
        </p:nvSpPr>
        <p:spPr>
          <a:xfrm>
            <a:off x="539552" y="404664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РЕЗОЛЮЦИЯ 1214</a:t>
            </a:r>
            <a:r>
              <a:rPr lang="ru-RU" dirty="0">
                <a:latin typeface="arial" panose="020B0604020202020204" pitchFamily="34" charset="0"/>
              </a:rPr>
              <a:t> (</a:t>
            </a:r>
            <a:r>
              <a:rPr lang="ru-RU" b="1" dirty="0">
                <a:latin typeface="arial" panose="020B0604020202020204" pitchFamily="34" charset="0"/>
              </a:rPr>
              <a:t>2000</a:t>
            </a:r>
            <a:r>
              <a:rPr lang="ru-RU" dirty="0">
                <a:latin typeface="arial" panose="020B0604020202020204" pitchFamily="34" charset="0"/>
              </a:rPr>
              <a:t>) О </a:t>
            </a:r>
            <a:r>
              <a:rPr lang="ru-RU" b="1" dirty="0">
                <a:latin typeface="arial" panose="020B0604020202020204" pitchFamily="34" charset="0"/>
              </a:rPr>
              <a:t>роли</a:t>
            </a:r>
            <a:r>
              <a:rPr lang="ru-RU" dirty="0">
                <a:latin typeface="arial" panose="020B0604020202020204" pitchFamily="34" charset="0"/>
              </a:rPr>
              <a:t> парламентов в борьбе с коррупцией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URL: </a:t>
            </a:r>
            <a:r>
              <a:rPr lang="en-US" dirty="0">
                <a:latin typeface="arial" panose="020B0604020202020204" pitchFamily="34" charset="0"/>
                <a:hlinkClick r:id="rId3"/>
              </a:rPr>
              <a:t>https://www.coe.int/t/r/parliamentary_assembly/[Russian_documents]/[2000]/[Avril]/Resol1214.asp#P3_76</a:t>
            </a:r>
            <a:endParaRPr lang="en-US" dirty="0">
              <a:latin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144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2AA05-5E45-4DED-8708-0DEB558C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41" y="0"/>
            <a:ext cx="5938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6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6CD29C-346F-4D11-9F76-F6BD636E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210"/>
            <a:ext cx="9144000" cy="50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4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0A41E-C7EB-4E11-9844-236B454E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8274"/>
            <a:ext cx="9144000" cy="17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4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369242"/>
            <a:ext cx="8676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Резолюция 1492 (2006). О нищете и борьбе с коррупцией в государствах- членах Совета Европы</a:t>
            </a:r>
          </a:p>
          <a:p>
            <a:pPr algn="ctr"/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URL: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https://rm.coe.int/1680630e5c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81F4A7-900D-4793-A797-51CA72EC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7" y="2563910"/>
            <a:ext cx="7020905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2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7A066-6860-47AC-B733-D04B7F4D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00" y="42390"/>
            <a:ext cx="6982799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0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AD5AE2-2793-4D7A-BFFD-20B1649E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87" y="0"/>
            <a:ext cx="497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93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23450B-F92F-4AED-86B1-E9C6360E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191850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8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369242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Резолюція 1703 (2010) Корупція в судовій системі</a:t>
            </a:r>
          </a:p>
          <a:p>
            <a:pPr algn="ctr"/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URL: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http://w1.c1.rada.gov.ua/pls/mpz2/docs/1044_rez_1703.htm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uk-UA" sz="2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FA46A-D393-4AF2-AA54-732B5130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9144000" cy="33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85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B9AE6-CD59-405F-B133-E81796BD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2"/>
            <a:ext cx="9144000" cy="37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EB2C80-D72C-4FD7-9456-644F67EE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173"/>
            <a:ext cx="9144000" cy="43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36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34B33E-E8EC-448E-89BD-59E12882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726"/>
            <a:ext cx="9144000" cy="39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4240F6-58E6-4D28-B314-FC5DA510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699706"/>
            <a:ext cx="6601746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06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369242"/>
            <a:ext cx="8676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Рекомендация 1729 (2010) Защита разоблачителей</a:t>
            </a:r>
          </a:p>
          <a:p>
            <a:pPr algn="ctr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URL: 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https://www.coe.int/t/r/parliamentary_assembly/[russian_documents]/[2010]/[Apr2010]/Res1729_rus.asp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FB4633-A99A-4979-82A8-D70C1FBD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492896"/>
            <a:ext cx="9144000" cy="38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99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2F2DC-B51C-4700-AB48-2EEA6083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58" y="880707"/>
            <a:ext cx="668748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1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C04F2-620E-4BA3-9AFF-290489B3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54"/>
            <a:ext cx="9144000" cy="64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38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87282-F83B-472A-8B29-9593E1AB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610"/>
            <a:ext cx="9144000" cy="58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44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B2179B-5CBE-478B-8F8B-BB9032F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650"/>
            <a:ext cx="9144000" cy="58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D592C-1F5F-4858-ABE3-4CF6F84C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120"/>
            <a:ext cx="9144000" cy="4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12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6E204-9A27-41A5-B4F6-2C653A72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131"/>
            <a:ext cx="9144000" cy="57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13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C4A1DE-DBC0-4E9A-810F-79A83A67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133"/>
            <a:ext cx="9144000" cy="56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0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435541-4B4D-4B73-83B0-D3D112BE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971"/>
            <a:ext cx="9144000" cy="63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23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782A6-BFBE-401D-A3F6-C26E40F8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13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DF604-B43A-4F97-9F5C-0CCB8B9C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21" y="94784"/>
            <a:ext cx="7039957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83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1F63C6-F88F-48C6-92EB-2E80DEE5DA9A}"/>
              </a:ext>
            </a:extLst>
          </p:cNvPr>
          <p:cNvSpPr/>
          <p:nvPr/>
        </p:nvSpPr>
        <p:spPr>
          <a:xfrm>
            <a:off x="683568" y="3326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roba Pro"/>
              </a:rPr>
              <a:t>Статут </a:t>
            </a:r>
            <a:r>
              <a:rPr lang="ru-RU" dirty="0" err="1">
                <a:latin typeface="Proba Pro"/>
              </a:rPr>
              <a:t>Групи</a:t>
            </a:r>
            <a:r>
              <a:rPr lang="ru-RU" dirty="0">
                <a:latin typeface="Proba Pro"/>
              </a:rPr>
              <a:t> держав по </a:t>
            </a:r>
            <a:r>
              <a:rPr lang="ru-RU" dirty="0" err="1">
                <a:latin typeface="Proba Pro"/>
              </a:rPr>
              <a:t>боротьбі</a:t>
            </a:r>
            <a:r>
              <a:rPr lang="ru-RU" dirty="0">
                <a:latin typeface="Proba Pro"/>
              </a:rPr>
              <a:t> з </a:t>
            </a:r>
            <a:r>
              <a:rPr lang="ru-RU" dirty="0" err="1">
                <a:latin typeface="Proba Pro"/>
              </a:rPr>
              <a:t>корупцією</a:t>
            </a:r>
            <a:endParaRPr lang="ru-RU" dirty="0">
              <a:latin typeface="Proba Pro"/>
            </a:endParaRPr>
          </a:p>
          <a:p>
            <a:r>
              <a:rPr lang="en-US" b="0" i="0" dirty="0">
                <a:effectLst/>
                <a:latin typeface="Proba Pro"/>
              </a:rPr>
              <a:t>URL</a:t>
            </a:r>
            <a:r>
              <a:rPr lang="en-US" dirty="0">
                <a:latin typeface="Proba Pro"/>
              </a:rPr>
              <a:t>: </a:t>
            </a:r>
            <a:r>
              <a:rPr lang="en-US" dirty="0">
                <a:latin typeface="Proba Pro"/>
                <a:hlinkClick r:id="rId2"/>
              </a:rPr>
              <a:t>https://zakon.rada.gov.ua/laws/show/994_144#Text</a:t>
            </a:r>
            <a:r>
              <a:rPr lang="en-US" dirty="0">
                <a:latin typeface="Proba Pro"/>
              </a:rPr>
              <a:t> </a:t>
            </a:r>
            <a:endParaRPr lang="ru-RU" b="0" i="0" dirty="0">
              <a:effectLst/>
              <a:latin typeface="Proba Pr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EA20E-9890-4CE9-824E-15C91A9B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00808"/>
            <a:ext cx="535379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4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0957B-BA5C-4EB2-82AD-5A9A457C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0"/>
            <a:ext cx="506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10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9CBF87-3E9C-4D8D-9E57-6CD7C4FD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13" y="0"/>
            <a:ext cx="4758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92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FE70A-9E44-4C95-BB98-6E95B4DE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696" y="0"/>
            <a:ext cx="4524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58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A925B3-7A80-4883-A06A-78E98640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77" y="0"/>
            <a:ext cx="4514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2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A4197-C865-4A23-96ED-742A5AA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87" y="0"/>
            <a:ext cx="453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49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9F0BF9-C5C3-4A92-B070-F08A7709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95" y="0"/>
            <a:ext cx="461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40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B02AFC-56F7-4D2B-AB0F-3D7929E0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15" y="0"/>
            <a:ext cx="4749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88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E4A8B2-B6D1-4846-9DA1-44495774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27" y="623496"/>
            <a:ext cx="5515745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72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828835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Международн</a:t>
            </a:r>
            <a:r>
              <a:rPr lang="ru-RU" b="1" dirty="0" err="1"/>
              <a:t>ые</a:t>
            </a:r>
            <a:r>
              <a:rPr lang="ru-RU" b="1" dirty="0"/>
              <a:t> механизмы противодействия коррупции: информационно-аналитический обзор (с. </a:t>
            </a:r>
            <a:r>
              <a:rPr lang="en-US" b="1" dirty="0"/>
              <a:t>16</a:t>
            </a:r>
            <a:r>
              <a:rPr lang="ru-RU" b="1" dirty="0"/>
              <a:t>-</a:t>
            </a:r>
            <a:r>
              <a:rPr lang="en-US" b="1" dirty="0"/>
              <a:t>2</a:t>
            </a:r>
            <a:r>
              <a:rPr lang="ru-RU" b="1" dirty="0"/>
              <a:t>6):</a:t>
            </a:r>
          </a:p>
          <a:p>
            <a:r>
              <a:rPr lang="pl-PL" b="1" dirty="0">
                <a:hlinkClick r:id="rId2"/>
              </a:rPr>
              <a:t>http://crimecor.rada.gov.ua/uploads/documents/29867.pdf</a:t>
            </a:r>
            <a:endParaRPr lang="ru-RU" b="1" dirty="0"/>
          </a:p>
          <a:p>
            <a:endParaRPr lang="pl-PL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7D4F8-7D39-4841-8F53-86B1FA208ED9}"/>
              </a:ext>
            </a:extLst>
          </p:cNvPr>
          <p:cNvSpPr/>
          <p:nvPr/>
        </p:nvSpPr>
        <p:spPr>
          <a:xfrm>
            <a:off x="233772" y="369242"/>
            <a:ext cx="86764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</a:t>
            </a:r>
            <a:r>
              <a:rPr lang="uk-UA" sz="2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ітература</a:t>
            </a:r>
            <a:r>
              <a:rPr lang="uk-UA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531D2-62F7-49D6-98BE-F3A407AC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1657102"/>
            <a:ext cx="721143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4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392</TotalTime>
  <Words>396</Words>
  <Application>Microsoft Office PowerPoint</Application>
  <PresentationFormat>Экран (4:3)</PresentationFormat>
  <Paragraphs>31</Paragraphs>
  <Slides>89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6" baseType="lpstr">
      <vt:lpstr>Arial</vt:lpstr>
      <vt:lpstr>Arial</vt:lpstr>
      <vt:lpstr>Calibri</vt:lpstr>
      <vt:lpstr>Franklin Gothic Book</vt:lpstr>
      <vt:lpstr>Proba Pro</vt:lpstr>
      <vt:lpstr>Wingdings 2</vt:lpstr>
      <vt:lpstr>Техническая</vt:lpstr>
      <vt:lpstr> «КонвенціЇ та ДОКументи РАДИ ЄВРОПИ У СФЕРІ ПРОТИДІЇ ТА ЗАПОБІГАННЯ корупції»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«Насильство в сім’ї та його запобігання»</dc:title>
  <dc:creator>user</dc:creator>
  <cp:lastModifiedBy>Novikov Oleg</cp:lastModifiedBy>
  <cp:revision>98</cp:revision>
  <dcterms:created xsi:type="dcterms:W3CDTF">2017-12-01T04:07:00Z</dcterms:created>
  <dcterms:modified xsi:type="dcterms:W3CDTF">2021-11-29T07:34:57Z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1033-11.2.0.8888</vt:lpwstr>
  </property>
</Properties>
</file>