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92" r:id="rId3"/>
    <p:sldId id="260" r:id="rId4"/>
    <p:sldId id="393" r:id="rId5"/>
    <p:sldId id="395" r:id="rId6"/>
    <p:sldId id="396" r:id="rId7"/>
    <p:sldId id="397" r:id="rId8"/>
    <p:sldId id="398" r:id="rId9"/>
    <p:sldId id="399" r:id="rId10"/>
    <p:sldId id="401" r:id="rId11"/>
    <p:sldId id="402" r:id="rId12"/>
    <p:sldId id="403" r:id="rId13"/>
    <p:sldId id="404" r:id="rId14"/>
    <p:sldId id="405" r:id="rId15"/>
    <p:sldId id="40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46" autoAdjust="0"/>
    <p:restoredTop sz="9466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/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/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/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37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630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5905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 panose="020B0604020202020204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490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345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530" indent="-182880" algn="l" rtl="0" eaLnBrk="1" latinLnBrk="0" hangingPunct="1">
        <a:spcBef>
          <a:spcPct val="20000"/>
        </a:spcBef>
        <a:buClr>
          <a:schemeClr val="accent5"/>
        </a:buClr>
        <a:buFont typeface="Arial" panose="020B0604020202020204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 panose="020B0604020202020204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950" indent="-182880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ru/A/RES/71/208" TargetMode="External"/><Relationship Id="rId2" Type="http://schemas.openxmlformats.org/officeDocument/2006/relationships/hyperlink" Target="https://undocs.org/ru/A/RES/69/19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ru/A/RES/73/190" TargetMode="External"/><Relationship Id="rId2" Type="http://schemas.openxmlformats.org/officeDocument/2006/relationships/hyperlink" Target="https://undocs.org/ru/A/RES/73/191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ru/A/RES/75/194" TargetMode="External"/><Relationship Id="rId2" Type="http://schemas.openxmlformats.org/officeDocument/2006/relationships/hyperlink" Target="https://undocs.org/ru/A/RES/74/276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odc.org/unodc/ru/index.html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.org/ru/documents/decl_conv/declarations/bangkok_declaration.shtml" TargetMode="External"/><Relationship Id="rId2" Type="http://schemas.openxmlformats.org/officeDocument/2006/relationships/hyperlink" Target="https://www.un.org/ru/documents/decl_conv/declarations/vendec.s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rimecor.rada.gov.ua/uploads/documents/29867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nodc.org/documents/treaties/UNCAC/Publications/LegislativeGuide/UNCAC_Legislative_Guide_R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zakon.rada.gov.ua/laws/show/995_789#Tex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995_282#Text" TargetMode="External"/><Relationship Id="rId2" Type="http://schemas.openxmlformats.org/officeDocument/2006/relationships/hyperlink" Target="https://undocs.org/ru/A/RES/3514(XXX)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ru/A/RES/51/191" TargetMode="External"/><Relationship Id="rId2" Type="http://schemas.openxmlformats.org/officeDocument/2006/relationships/hyperlink" Target="https://undocs.org/ru/A/RES/51/5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ru/A/RES/61/209" TargetMode="External"/><Relationship Id="rId2" Type="http://schemas.openxmlformats.org/officeDocument/2006/relationships/hyperlink" Target="https://undocs.org/ru/A/60/490/Add.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ru/A/RES/63/226" TargetMode="External"/><Relationship Id="rId2" Type="http://schemas.openxmlformats.org/officeDocument/2006/relationships/hyperlink" Target="https://undocs.org/ru/A/RES/62/202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ndocs.org/ru/A/RES/68/195" TargetMode="External"/><Relationship Id="rId2" Type="http://schemas.openxmlformats.org/officeDocument/2006/relationships/hyperlink" Target="https://undocs.org/ru/A/RES/64/23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632848" cy="3312368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«</a:t>
            </a:r>
            <a:r>
              <a:rPr lang="uk-UA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КонвенціЇ</a:t>
            </a:r>
            <a:r>
              <a:rPr lang="uk-UA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та </a:t>
            </a:r>
            <a:r>
              <a:rPr lang="uk-UA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ДОКументи</a:t>
            </a:r>
            <a:r>
              <a:rPr lang="uk-UA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Організації об’єднаних Націй У СФЕРІ ПРОТИДІЇ ТА ЗАПОБІГАННЯ корупції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»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516" y="148478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A/RES/69/199</a:t>
            </a:r>
            <a:r>
              <a:rPr lang="ru-RU" b="1" dirty="0"/>
              <a:t> от 18</a:t>
            </a:r>
            <a:r>
              <a:rPr lang="ru-RU" dirty="0"/>
              <a:t> декабря 2014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коррупционных доходов, борьба с этими явлениями, содействие изъятию активов и возвращение таких активов законным владельцам,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https://undocs.org/ru/A/RES/69/199</a:t>
            </a:r>
            <a:r>
              <a:rPr lang="ru-RU" b="1" dirty="0"/>
              <a:t>   </a:t>
            </a:r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EE943-A7D7-4038-8A22-B9A360F521C9}"/>
              </a:ext>
            </a:extLst>
          </p:cNvPr>
          <p:cNvSpPr txBox="1"/>
          <p:nvPr/>
        </p:nvSpPr>
        <p:spPr>
          <a:xfrm>
            <a:off x="107504" y="4077072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A/RES/71/208</a:t>
            </a:r>
            <a:r>
              <a:rPr lang="ru-RU" b="1" dirty="0"/>
              <a:t> от 19</a:t>
            </a:r>
            <a:r>
              <a:rPr lang="ru-RU" dirty="0"/>
              <a:t> декабря 2016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коррупционных доходов, борьба с этими явлениями, содействие изъятию активов и возвращение таких активов законным владельцам,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https://undocs.org/ru/A/RES/71/208</a:t>
            </a:r>
            <a:r>
              <a:rPr lang="ru-RU" b="1" dirty="0"/>
              <a:t>   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3073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516" y="14847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A/RES/73/191</a:t>
            </a:r>
            <a:r>
              <a:rPr lang="ru-RU" b="1" dirty="0"/>
              <a:t> от 17</a:t>
            </a:r>
            <a:r>
              <a:rPr lang="ru-RU" dirty="0"/>
              <a:t> декабря 2018 года</a:t>
            </a:r>
            <a:endParaRPr lang="ru-RU" b="1" dirty="0"/>
          </a:p>
          <a:p>
            <a:r>
              <a:rPr lang="ru-RU" b="1" dirty="0"/>
              <a:t>«Специальная сессия Генеральной Ассамблеи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https://undocs.org/ru/A/RES/73/191</a:t>
            </a:r>
            <a:r>
              <a:rPr lang="ru-RU" b="1" dirty="0"/>
              <a:t> </a:t>
            </a:r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EE943-A7D7-4038-8A22-B9A360F521C9}"/>
              </a:ext>
            </a:extLst>
          </p:cNvPr>
          <p:cNvSpPr txBox="1"/>
          <p:nvPr/>
        </p:nvSpPr>
        <p:spPr>
          <a:xfrm>
            <a:off x="197260" y="328498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A/RES/73/190</a:t>
            </a:r>
            <a:r>
              <a:rPr lang="ru-RU" b="1" dirty="0"/>
              <a:t> от 17</a:t>
            </a:r>
            <a:r>
              <a:rPr lang="ru-RU" dirty="0"/>
              <a:t> декабря 2018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коррупционных доходов, борьба с этими явлениями, содействие изъятию активов и возвращение таких активов законным владельцам,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https://undocs.org/ru/A/RES/73/190</a:t>
            </a:r>
            <a:r>
              <a:rPr lang="ru-RU" b="1" dirty="0"/>
              <a:t>    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8040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260" y="14847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A/RES/74/276</a:t>
            </a:r>
            <a:r>
              <a:rPr lang="ru-RU" b="1" dirty="0"/>
              <a:t> от 1</a:t>
            </a:r>
            <a:r>
              <a:rPr lang="ru-RU" dirty="0"/>
              <a:t> июня 2020 года</a:t>
            </a:r>
            <a:endParaRPr lang="ru-RU" b="1" dirty="0"/>
          </a:p>
          <a:p>
            <a:r>
              <a:rPr lang="ru-RU" b="1" dirty="0"/>
              <a:t>«Специальная сессия Генеральной Ассамблеи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https://undocs.org/ru/A/RES/74/276</a:t>
            </a:r>
            <a:r>
              <a:rPr lang="ru-RU" b="1" dirty="0"/>
              <a:t> </a:t>
            </a:r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EE943-A7D7-4038-8A22-B9A360F521C9}"/>
              </a:ext>
            </a:extLst>
          </p:cNvPr>
          <p:cNvSpPr txBox="1"/>
          <p:nvPr/>
        </p:nvSpPr>
        <p:spPr>
          <a:xfrm>
            <a:off x="197260" y="328498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A/RES/75/194</a:t>
            </a:r>
            <a:r>
              <a:rPr lang="ru-RU" b="1" dirty="0"/>
              <a:t> от 16</a:t>
            </a:r>
            <a:r>
              <a:rPr lang="ru-RU" dirty="0"/>
              <a:t> декабря 2020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коррупционных доходов, борьба с этими явлениями, содействие изъятию активов и возвращение таких активов законным владельцам,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https://undocs.org/ru/A/RES/75/194</a:t>
            </a:r>
            <a:r>
              <a:rPr lang="ru-RU" b="1" dirty="0"/>
              <a:t>     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5368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" fontAlgn="base"/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Діяльність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органів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EE943-A7D7-4038-8A22-B9A360F521C9}"/>
              </a:ext>
            </a:extLst>
          </p:cNvPr>
          <p:cNvSpPr txBox="1"/>
          <p:nvPr/>
        </p:nvSpPr>
        <p:spPr>
          <a:xfrm>
            <a:off x="107504" y="249289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Управление ООН по наркотикам и преступности:</a:t>
            </a:r>
          </a:p>
          <a:p>
            <a:r>
              <a:rPr lang="pl-PL" b="1" dirty="0">
                <a:hlinkClick r:id="rId2"/>
              </a:rPr>
              <a:t>https://www.unodc.org/unodc/ru/index.html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52715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Конгреси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щодо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злочинності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поводження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з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правопорушниками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питання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EE943-A7D7-4038-8A22-B9A360F521C9}"/>
              </a:ext>
            </a:extLst>
          </p:cNvPr>
          <p:cNvSpPr txBox="1"/>
          <p:nvPr/>
        </p:nvSpPr>
        <p:spPr>
          <a:xfrm>
            <a:off x="233772" y="184482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Венская декларация о преступности и правосудии: ответы на вызовы XXI века: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https://www.un.org/ru/documents/decl_conv/declarations/vendec.shtml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r>
              <a:rPr lang="ru-RU" b="1" dirty="0" err="1"/>
              <a:t>Бангкокская</a:t>
            </a:r>
            <a:r>
              <a:rPr lang="ru-RU" b="1" dirty="0"/>
              <a:t> декларация «Взаимодействие и ответные меры: стратегические союзы в области предупреждения преступности и уголовного правосудия»: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https://www.un.org/ru/documents/decl_conv/declarations/bangkok_declaration.shtml</a:t>
            </a:r>
            <a:endParaRPr lang="ru-RU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607549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2828835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/>
              <a:t>Международн</a:t>
            </a:r>
            <a:r>
              <a:rPr lang="ru-RU" b="1" dirty="0" err="1"/>
              <a:t>ые</a:t>
            </a:r>
            <a:r>
              <a:rPr lang="ru-RU" b="1" dirty="0"/>
              <a:t> механизмы противодействия коррупции: информационно-аналитический обзор (с. 7-16):</a:t>
            </a:r>
          </a:p>
          <a:p>
            <a:r>
              <a:rPr lang="pl-PL" b="1" dirty="0">
                <a:hlinkClick r:id="rId2"/>
              </a:rPr>
              <a:t>http://crimecor.rada.gov.ua/uploads/documents/29867.pdf</a:t>
            </a:r>
            <a:endParaRPr lang="ru-RU" b="1" dirty="0"/>
          </a:p>
          <a:p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</a:t>
            </a:r>
            <a:r>
              <a:rPr lang="uk-UA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ітература</a:t>
            </a:r>
            <a:r>
              <a:rPr lang="uk-UA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06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832648"/>
          </a:xfrm>
        </p:spPr>
        <p:txBody>
          <a:bodyPr>
            <a:normAutofit lnSpcReduction="10000"/>
          </a:bodyPr>
          <a:lstStyle/>
          <a:p>
            <a:pPr marL="36830" indent="0">
              <a:buNone/>
            </a:pPr>
            <a:endParaRPr lang="uk-UA" sz="3200" b="1" u="sng" dirty="0"/>
          </a:p>
          <a:p>
            <a:pPr marL="36830" indent="0" algn="ctr" fontAlgn="base">
              <a:buNone/>
            </a:pPr>
            <a:r>
              <a:rPr lang="uk-UA" sz="3200" u="sng" dirty="0">
                <a:solidFill>
                  <a:srgbClr val="FFC000"/>
                </a:solidFill>
              </a:rPr>
              <a:t>План: </a:t>
            </a:r>
            <a:endParaRPr lang="uk-UA" sz="3200" dirty="0">
              <a:solidFill>
                <a:srgbClr val="FFC000"/>
              </a:solidFill>
            </a:endParaRPr>
          </a:p>
          <a:p>
            <a:pPr marL="494030" indent="-457200" fontAlgn="base">
              <a:buAutoNum type="arabicPeriod"/>
            </a:pPr>
            <a:r>
              <a:rPr lang="ru-RU" sz="2400" dirty="0"/>
              <a:t>Керівництво для </a:t>
            </a:r>
            <a:r>
              <a:rPr lang="ru-RU" sz="2400" dirty="0" err="1"/>
              <a:t>законодавчих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по </a:t>
            </a:r>
            <a:r>
              <a:rPr lang="ru-RU" sz="2400" dirty="0" err="1"/>
              <a:t>здійсненню</a:t>
            </a:r>
            <a:r>
              <a:rPr lang="ru-RU" sz="2400" dirty="0"/>
              <a:t> </a:t>
            </a:r>
            <a:r>
              <a:rPr lang="ru-RU" sz="2400" dirty="0" err="1"/>
              <a:t>Конвенції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Об'єднаних</a:t>
            </a:r>
            <a:r>
              <a:rPr lang="ru-RU" sz="2400" dirty="0"/>
              <a:t> </a:t>
            </a:r>
            <a:r>
              <a:rPr lang="ru-RU" sz="2400" dirty="0" err="1"/>
              <a:t>Націй</a:t>
            </a:r>
            <a:r>
              <a:rPr lang="ru-RU" sz="2400" dirty="0"/>
              <a:t> проти </a:t>
            </a:r>
            <a:r>
              <a:rPr lang="ru-RU" sz="2400" dirty="0" err="1"/>
              <a:t>корупції</a:t>
            </a:r>
            <a:r>
              <a:rPr lang="ru-RU" sz="2400" dirty="0"/>
              <a:t>.</a:t>
            </a:r>
          </a:p>
          <a:p>
            <a:pPr marL="494030" indent="-457200" fontAlgn="base">
              <a:buAutoNum type="arabicPeriod"/>
            </a:pPr>
            <a:r>
              <a:rPr lang="ru-RU" sz="2400" dirty="0"/>
              <a:t>Конвенція ООН проти </a:t>
            </a:r>
            <a:r>
              <a:rPr lang="ru-RU" sz="2400" dirty="0" err="1"/>
              <a:t>проти</a:t>
            </a:r>
            <a:r>
              <a:rPr lang="ru-RU" sz="2400" dirty="0"/>
              <a:t> </a:t>
            </a:r>
            <a:r>
              <a:rPr lang="ru-RU" sz="2400" dirty="0" err="1"/>
              <a:t>транснаціональної</a:t>
            </a:r>
            <a:r>
              <a:rPr lang="ru-RU" sz="2400" dirty="0"/>
              <a:t> </a:t>
            </a:r>
            <a:r>
              <a:rPr lang="ru-RU" sz="2400" dirty="0" err="1"/>
              <a:t>організованої</a:t>
            </a:r>
            <a:r>
              <a:rPr lang="ru-RU" sz="2400" dirty="0"/>
              <a:t> </a:t>
            </a:r>
            <a:r>
              <a:rPr lang="ru-RU" sz="2400" dirty="0" err="1"/>
              <a:t>злочинності</a:t>
            </a:r>
            <a:r>
              <a:rPr lang="ru-RU" sz="2400" dirty="0"/>
              <a:t>.</a:t>
            </a:r>
          </a:p>
          <a:p>
            <a:pPr marL="494030" indent="-457200" fontAlgn="base">
              <a:buAutoNum type="arabicPeriod"/>
            </a:pPr>
            <a:r>
              <a:rPr lang="ru-RU" sz="2400" dirty="0"/>
              <a:t>Резолюції </a:t>
            </a:r>
            <a:r>
              <a:rPr lang="ru-RU" sz="2400" dirty="0" err="1"/>
              <a:t>Генеральної</a:t>
            </a:r>
            <a:r>
              <a:rPr lang="ru-RU" sz="2400" dirty="0"/>
              <a:t> </a:t>
            </a:r>
            <a:r>
              <a:rPr lang="ru-RU" sz="2400" dirty="0" err="1"/>
              <a:t>Асамблеї</a:t>
            </a:r>
            <a:r>
              <a:rPr lang="ru-RU" sz="2400" dirty="0"/>
              <a:t> ООН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запобігання</a:t>
            </a:r>
            <a:r>
              <a:rPr lang="ru-RU" sz="2400" dirty="0"/>
              <a:t> та </a:t>
            </a:r>
            <a:r>
              <a:rPr lang="ru-RU" sz="2400" dirty="0" err="1"/>
              <a:t>протидії</a:t>
            </a:r>
            <a:r>
              <a:rPr lang="ru-RU" sz="2400" dirty="0"/>
              <a:t> </a:t>
            </a:r>
            <a:r>
              <a:rPr lang="ru-RU" sz="2400" dirty="0" err="1"/>
              <a:t>корупції</a:t>
            </a:r>
            <a:r>
              <a:rPr lang="ru-RU" sz="2400" dirty="0"/>
              <a:t>.</a:t>
            </a:r>
          </a:p>
          <a:p>
            <a:pPr marL="494030" indent="-457200" fontAlgn="base">
              <a:buFont typeface="Wingdings 2" panose="05020102010507070707"/>
              <a:buAutoNum type="arabicPeriod"/>
            </a:pP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ООН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запобігання</a:t>
            </a:r>
            <a:r>
              <a:rPr lang="ru-RU" sz="2400" dirty="0"/>
              <a:t> та </a:t>
            </a:r>
            <a:r>
              <a:rPr lang="ru-RU" sz="2400" dirty="0" err="1"/>
              <a:t>протидії</a:t>
            </a:r>
            <a:r>
              <a:rPr lang="ru-RU" sz="2400" dirty="0"/>
              <a:t> </a:t>
            </a:r>
            <a:r>
              <a:rPr lang="ru-RU" sz="2400" dirty="0" err="1"/>
              <a:t>корупції</a:t>
            </a:r>
            <a:r>
              <a:rPr lang="ru-RU" sz="2400" dirty="0"/>
              <a:t>.</a:t>
            </a:r>
          </a:p>
          <a:p>
            <a:pPr marL="494030" indent="-457200" fontAlgn="base">
              <a:buAutoNum type="arabicPeriod"/>
            </a:pPr>
            <a:r>
              <a:rPr lang="ru-RU" sz="2400" dirty="0" err="1"/>
              <a:t>Конгреси</a:t>
            </a:r>
            <a:r>
              <a:rPr lang="ru-RU" sz="2400" dirty="0"/>
              <a:t> ООН </a:t>
            </a:r>
            <a:r>
              <a:rPr lang="uk-UA" sz="2400" dirty="0"/>
              <a:t>щодо запобігання злочинності та поводження з правопорушниками: питання запобігання корупції.</a:t>
            </a:r>
            <a:endParaRPr lang="ru-RU" sz="2400" dirty="0"/>
          </a:p>
          <a:p>
            <a:pPr marL="494030" indent="-457200" fontAlgn="base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6708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1412776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Керівництво для </a:t>
            </a:r>
            <a:r>
              <a:rPr lang="ru-RU" b="1" dirty="0" err="1"/>
              <a:t>законодавчих</a:t>
            </a:r>
            <a:r>
              <a:rPr lang="ru-RU" b="1" dirty="0"/>
              <a:t> </a:t>
            </a:r>
            <a:r>
              <a:rPr lang="ru-RU" b="1" dirty="0" err="1"/>
              <a:t>органів</a:t>
            </a:r>
            <a:r>
              <a:rPr lang="ru-RU" b="1" dirty="0"/>
              <a:t> по </a:t>
            </a:r>
            <a:r>
              <a:rPr lang="ru-RU" b="1" dirty="0" err="1"/>
              <a:t>здійсненню</a:t>
            </a:r>
            <a:r>
              <a:rPr lang="ru-RU" b="1" dirty="0"/>
              <a:t> </a:t>
            </a:r>
            <a:r>
              <a:rPr lang="ru-RU" b="1" dirty="0" err="1"/>
              <a:t>Конвенції</a:t>
            </a:r>
            <a:r>
              <a:rPr lang="ru-RU" b="1" dirty="0"/>
              <a:t>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/>
              <a:t>Об'єднаних</a:t>
            </a:r>
            <a:r>
              <a:rPr lang="ru-RU" b="1" dirty="0"/>
              <a:t> </a:t>
            </a:r>
            <a:r>
              <a:rPr lang="ru-RU" b="1" dirty="0" err="1"/>
              <a:t>Націй</a:t>
            </a:r>
            <a:r>
              <a:rPr lang="ru-RU" b="1" dirty="0"/>
              <a:t> проти </a:t>
            </a:r>
            <a:r>
              <a:rPr lang="ru-RU" b="1" dirty="0" err="1"/>
              <a:t>корупції</a:t>
            </a:r>
            <a:r>
              <a:rPr lang="ru-RU" b="1" dirty="0"/>
              <a:t>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https://www.unodc.org/documents/treaties/UNCAC/Publications/LegislativeGuide/UNCAC_Legislative_Guide_R.pdf</a:t>
            </a:r>
            <a:r>
              <a:rPr lang="uk-UA" b="1" dirty="0"/>
              <a:t> </a:t>
            </a:r>
          </a:p>
          <a:p>
            <a:endParaRPr lang="pl-PL" b="1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A8A40AF-78B8-420C-AED0-4DE755B34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446" y="-12680"/>
            <a:ext cx="4574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4365104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Конвенція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/>
              <a:t>Об'єднаних</a:t>
            </a:r>
            <a:r>
              <a:rPr lang="ru-RU" b="1" dirty="0"/>
              <a:t> </a:t>
            </a:r>
            <a:r>
              <a:rPr lang="ru-RU" b="1" dirty="0" err="1"/>
              <a:t>Націй</a:t>
            </a:r>
            <a:r>
              <a:rPr lang="ru-RU" b="1" dirty="0"/>
              <a:t> проти </a:t>
            </a:r>
            <a:r>
              <a:rPr lang="ru-RU" b="1" dirty="0" err="1"/>
              <a:t>транснаціональної</a:t>
            </a:r>
            <a:r>
              <a:rPr lang="ru-RU" b="1" dirty="0"/>
              <a:t> </a:t>
            </a:r>
            <a:r>
              <a:rPr lang="ru-RU" b="1" dirty="0" err="1"/>
              <a:t>організованої</a:t>
            </a:r>
            <a:r>
              <a:rPr lang="ru-RU" b="1" dirty="0"/>
              <a:t> </a:t>
            </a:r>
            <a:r>
              <a:rPr lang="ru-RU" b="1" dirty="0" err="1"/>
              <a:t>злочинності</a:t>
            </a:r>
            <a:r>
              <a:rPr lang="ru-RU" b="1" dirty="0"/>
              <a:t>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https://zakon.rada.gov.ua/laws/show/995_789#Text</a:t>
            </a:r>
            <a:endParaRPr lang="uk-UA" b="1" dirty="0"/>
          </a:p>
          <a:p>
            <a:endParaRPr lang="ru-RU" b="1" dirty="0"/>
          </a:p>
          <a:p>
            <a:endParaRPr lang="pl-PL" b="1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8A51611-43EC-4054-9C2F-9D9E0BBBD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8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9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622" y="148478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A/RES/3514</a:t>
            </a:r>
            <a:r>
              <a:rPr lang="ru-RU" b="1" dirty="0"/>
              <a:t> от 11 декабря 1975 года</a:t>
            </a:r>
            <a:endParaRPr lang="en-US" b="1" dirty="0"/>
          </a:p>
          <a:p>
            <a:r>
              <a:rPr lang="ru-RU" b="1" dirty="0"/>
              <a:t>«Меры против коррупции, практикуемой транснациональными и другими корпорациями, их посредниками и другими причастными к этому сторонами»: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https://undocs.org/ru/A/RES/3514%28XXX%29</a:t>
            </a:r>
            <a:endParaRPr lang="en-US" b="1" dirty="0"/>
          </a:p>
          <a:p>
            <a:endParaRPr lang="ru-RU" b="1" dirty="0"/>
          </a:p>
          <a:p>
            <a:endParaRPr lang="pl-PL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36B896-2EF5-4F66-BB7A-052D076786DE}"/>
              </a:ext>
            </a:extLst>
          </p:cNvPr>
          <p:cNvSpPr txBox="1"/>
          <p:nvPr/>
        </p:nvSpPr>
        <p:spPr>
          <a:xfrm>
            <a:off x="179512" y="4077072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A/RES/34/169</a:t>
            </a:r>
            <a:r>
              <a:rPr lang="ru-RU" b="1" dirty="0"/>
              <a:t> от 17 декабря 1979 года</a:t>
            </a:r>
            <a:endParaRPr lang="en-US" b="1" dirty="0"/>
          </a:p>
          <a:p>
            <a:r>
              <a:rPr lang="ru-RU" b="1" dirty="0"/>
              <a:t>«Кодекс поведения должностных лиц по поддержанию правопорядка»: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https://zakon.rada.gov.ua/laws/show/995_282#Text</a:t>
            </a:r>
            <a:r>
              <a:rPr lang="ru-RU" b="1" dirty="0"/>
              <a:t> </a:t>
            </a:r>
          </a:p>
          <a:p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3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622" y="1484784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</a:t>
            </a:r>
            <a:r>
              <a:rPr lang="ru-RU" b="1" dirty="0"/>
              <a:t>51/59 от 12 декабря 1996 года </a:t>
            </a:r>
          </a:p>
          <a:p>
            <a:r>
              <a:rPr lang="ru-RU" b="1" dirty="0"/>
              <a:t>«Борьба с коррупцией»: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https://undocs.org/ru/A/RES/51/59</a:t>
            </a:r>
            <a:r>
              <a:rPr lang="ru-RU" b="1" dirty="0"/>
              <a:t> </a:t>
            </a:r>
          </a:p>
          <a:p>
            <a:endParaRPr lang="pl-PL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36B896-2EF5-4F66-BB7A-052D076786DE}"/>
              </a:ext>
            </a:extLst>
          </p:cNvPr>
          <p:cNvSpPr txBox="1"/>
          <p:nvPr/>
        </p:nvSpPr>
        <p:spPr>
          <a:xfrm>
            <a:off x="179512" y="4077072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A/RES/51/191</a:t>
            </a:r>
            <a:r>
              <a:rPr lang="ru-RU" b="1" dirty="0"/>
              <a:t> от </a:t>
            </a:r>
            <a:r>
              <a:rPr lang="ru-RU" dirty="0"/>
              <a:t>16 декабря 1996 года</a:t>
            </a:r>
          </a:p>
          <a:p>
            <a:r>
              <a:rPr lang="ru-RU" b="1" dirty="0"/>
              <a:t>«Декларация ООН о борьбе с коррупцией и взяточничеством в международных коммерческих операциях»: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https://undocs.org/ru/A/RES/51/191</a:t>
            </a:r>
            <a:r>
              <a:rPr lang="ru-RU" b="1" dirty="0"/>
              <a:t>  </a:t>
            </a:r>
          </a:p>
          <a:p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2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516" y="1484784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A/RES/60/207</a:t>
            </a:r>
            <a:r>
              <a:rPr lang="ru-RU" b="1" dirty="0"/>
              <a:t> от </a:t>
            </a:r>
            <a:r>
              <a:rPr lang="ru-RU" dirty="0"/>
              <a:t>22 декабря 2005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средств незаконного происхождения, борьба с этими явлениями и возвращение таких активов в страны происхождения»: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https://undocs.org/ru/A/60/490/Add.4</a:t>
            </a:r>
            <a:r>
              <a:rPr lang="ru-RU" b="1" dirty="0"/>
              <a:t>  </a:t>
            </a:r>
          </a:p>
          <a:p>
            <a:endParaRPr lang="pl-PL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36B896-2EF5-4F66-BB7A-052D076786DE}"/>
              </a:ext>
            </a:extLst>
          </p:cNvPr>
          <p:cNvSpPr txBox="1"/>
          <p:nvPr/>
        </p:nvSpPr>
        <p:spPr>
          <a:xfrm>
            <a:off x="179512" y="4077072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A/RES/61/209</a:t>
            </a:r>
            <a:r>
              <a:rPr lang="ru-RU" b="1" dirty="0"/>
              <a:t> от </a:t>
            </a:r>
            <a:r>
              <a:rPr lang="ru-RU" dirty="0"/>
              <a:t>20 декабря 2006 года</a:t>
            </a:r>
          </a:p>
          <a:p>
            <a:r>
              <a:rPr lang="ru-RU" b="1" dirty="0"/>
              <a:t>«Предупреждение коррупции и перевода активов незаконного происхождения, борьба с этими явлениями и возвращение таких активов,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https://undocs.org/ru/A/RES/61/209</a:t>
            </a:r>
            <a:r>
              <a:rPr lang="ru-RU" b="1" dirty="0"/>
              <a:t> </a:t>
            </a:r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5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516" y="1484784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A/RES/62/202</a:t>
            </a:r>
            <a:r>
              <a:rPr lang="ru-RU" b="1" dirty="0"/>
              <a:t> от 19</a:t>
            </a:r>
            <a:r>
              <a:rPr lang="ru-RU" dirty="0"/>
              <a:t> декабря 2007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активов незаконного происхождения, борьба с этими явлениями и возвращение таких активов,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https://undocs.org/ru/A/RES/62/202</a:t>
            </a:r>
            <a:r>
              <a:rPr lang="ru-RU" b="1" dirty="0"/>
              <a:t> </a:t>
            </a:r>
            <a:endParaRPr lang="pl-PL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36B896-2EF5-4F66-BB7A-052D076786DE}"/>
              </a:ext>
            </a:extLst>
          </p:cNvPr>
          <p:cNvSpPr txBox="1"/>
          <p:nvPr/>
        </p:nvSpPr>
        <p:spPr>
          <a:xfrm>
            <a:off x="179512" y="4077072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A/RES/6</a:t>
            </a:r>
            <a:r>
              <a:rPr lang="ru-RU" b="1" dirty="0"/>
              <a:t>3</a:t>
            </a:r>
            <a:r>
              <a:rPr lang="pl-PL" b="1" dirty="0"/>
              <a:t>/2</a:t>
            </a:r>
            <a:r>
              <a:rPr lang="ru-RU" b="1" dirty="0"/>
              <a:t>26 от </a:t>
            </a:r>
            <a:r>
              <a:rPr lang="ru-RU" dirty="0"/>
              <a:t>19 декабря 2008 года</a:t>
            </a:r>
          </a:p>
          <a:p>
            <a:r>
              <a:rPr lang="ru-RU" b="1" dirty="0"/>
              <a:t>«Предупреждение коррупции и перевода активов незаконного происхождения, борьба с этими явлениями и возвращение таких активов,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https://undocs.org/ru/A/RES/63/226</a:t>
            </a:r>
            <a:r>
              <a:rPr lang="ru-RU" b="1" dirty="0"/>
              <a:t> </a:t>
            </a:r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40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516" y="1484784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A/RES/64/237</a:t>
            </a:r>
            <a:r>
              <a:rPr lang="ru-RU" b="1" dirty="0"/>
              <a:t> от 24</a:t>
            </a:r>
            <a:r>
              <a:rPr lang="ru-RU" dirty="0"/>
              <a:t> декабря 2009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активов незаконного происхождения, борьба с этими явлениями и возвращение таких активов,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https://undocs.org/ru/A/RES/64/237</a:t>
            </a:r>
            <a:r>
              <a:rPr lang="ru-RU" b="1" dirty="0"/>
              <a:t>  </a:t>
            </a:r>
            <a:endParaRPr lang="pl-PL" b="1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F7D4F8-7D39-4841-8F53-86B1FA208ED9}"/>
              </a:ext>
            </a:extLst>
          </p:cNvPr>
          <p:cNvSpPr/>
          <p:nvPr/>
        </p:nvSpPr>
        <p:spPr>
          <a:xfrm>
            <a:off x="233772" y="369242"/>
            <a:ext cx="8676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Резолюції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Генеральної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Асамблеї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ООН у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сфері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запобігання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протидії</a:t>
            </a:r>
            <a:r>
              <a:rPr lang="ru-RU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корупції</a:t>
            </a:r>
            <a:endParaRPr lang="ru-RU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EE943-A7D7-4038-8A22-B9A360F521C9}"/>
              </a:ext>
            </a:extLst>
          </p:cNvPr>
          <p:cNvSpPr txBox="1"/>
          <p:nvPr/>
        </p:nvSpPr>
        <p:spPr>
          <a:xfrm>
            <a:off x="107504" y="4077072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Резолюция </a:t>
            </a:r>
            <a:r>
              <a:rPr lang="pl-PL" b="1" dirty="0"/>
              <a:t>A/RES/68/195</a:t>
            </a:r>
            <a:r>
              <a:rPr lang="ru-RU" b="1" dirty="0"/>
              <a:t> от 18</a:t>
            </a:r>
            <a:r>
              <a:rPr lang="ru-RU" dirty="0"/>
              <a:t> декабря 2013 года</a:t>
            </a:r>
            <a:endParaRPr lang="ru-RU" b="1" dirty="0"/>
          </a:p>
          <a:p>
            <a:r>
              <a:rPr lang="ru-RU" b="1" dirty="0"/>
              <a:t>«Предупреждение коррупции и перевода коррупционных доходов, борьба с этими явлениями, содействие изъятию активов и возвращение таких активов законным владельцам, в частности в страны происхождения, в соответствии с Конвенцией Организации Объединенных Наций против коррупции»:</a:t>
            </a:r>
          </a:p>
          <a:p>
            <a:endParaRPr lang="ru-RU" b="1" dirty="0"/>
          </a:p>
          <a:p>
            <a:r>
              <a:rPr lang="pl-PL" b="1" dirty="0">
                <a:hlinkClick r:id="rId3"/>
              </a:rPr>
              <a:t>https://undocs.org/ru/A/RES/68/195</a:t>
            </a:r>
            <a:r>
              <a:rPr lang="ru-RU" b="1" dirty="0"/>
              <a:t>  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144941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337</TotalTime>
  <Words>1167</Words>
  <Application>Microsoft Office PowerPoint</Application>
  <PresentationFormat>Экран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Franklin Gothic Book</vt:lpstr>
      <vt:lpstr>Wingdings 2</vt:lpstr>
      <vt:lpstr>Техническая</vt:lpstr>
      <vt:lpstr> «КонвенціЇ та ДОКументи Організації об’єднаних Націй У СФЕРІ ПРОТИДІЇ ТА ЗАПОБІГАННЯ корупції»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 «Насильство в сім’ї та його запобігання»</dc:title>
  <dc:creator>user</dc:creator>
  <cp:lastModifiedBy>Novikov Oleg</cp:lastModifiedBy>
  <cp:revision>92</cp:revision>
  <dcterms:created xsi:type="dcterms:W3CDTF">2017-12-01T04:07:00Z</dcterms:created>
  <dcterms:modified xsi:type="dcterms:W3CDTF">2021-11-29T07:34:08Z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1033-11.2.0.8888</vt:lpwstr>
  </property>
</Properties>
</file>