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402" r:id="rId4"/>
    <p:sldId id="404" r:id="rId5"/>
    <p:sldId id="40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46" autoAdjust="0"/>
    <p:restoredTop sz="9466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360A3-FBD0-4989-BC27-C321077EB117}" type="datetimeFigureOut">
              <a:rPr lang="ru-UA" smtClean="0"/>
              <a:t>29.11.2021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A27C0-3CF8-45B1-B58B-ABF20AF6BA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8888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/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/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/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37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630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5905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 panose="020B0604020202020204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490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345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530" indent="-182880" algn="l" rtl="0" eaLnBrk="1" latinLnBrk="0" hangingPunct="1">
        <a:spcBef>
          <a:spcPct val="20000"/>
        </a:spcBef>
        <a:buClr>
          <a:schemeClr val="accent5"/>
        </a:buClr>
        <a:buFont typeface="Arial" panose="020B0604020202020204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 panose="020B0604020202020204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950" indent="-182880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 panose="020B0604020202020204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vppp.in.ua/vip/2020/3-2/46.pdf" TargetMode="External"/><Relationship Id="rId2" Type="http://schemas.openxmlformats.org/officeDocument/2006/relationships/hyperlink" Target="https://ukrainepravo.com/international_law/european_union_law/pryntsypy-zapobigannya-koruptsiyi-u-pravi-yevropeyskogo-soyuzu-ta-yikhnya-realizatsiya-v-yevropeysky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ur-lex.europa.eu/legal-content/EN/TXT/?uri=celex:32017L1371" TargetMode="External"/><Relationship Id="rId5" Type="http://schemas.openxmlformats.org/officeDocument/2006/relationships/hyperlink" Target="https://eur-lex.europa.eu/legal-content/EN/TXT/?uri=LEGISSUM:l33027" TargetMode="External"/><Relationship Id="rId4" Type="http://schemas.openxmlformats.org/officeDocument/2006/relationships/hyperlink" Target="https://eur-lex.europa.eu/legal-content/EN/TXT/?uri=celex:41997A0625(01)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984_001-95#n17" TargetMode="External"/><Relationship Id="rId2" Type="http://schemas.openxmlformats.org/officeDocument/2006/relationships/hyperlink" Target="https://eur-lex.europa.eu/legal-content/EN/TXT/?uri=CELEX:31995F1127(03)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ur-lex.europa.eu/legal-content/en/TXT/?uri=CELEX:32019L1937" TargetMode="External"/><Relationship Id="rId5" Type="http://schemas.openxmlformats.org/officeDocument/2006/relationships/hyperlink" Target="https://zakon.rada.gov.ua/laws/show/994_945#Text" TargetMode="External"/><Relationship Id="rId4" Type="http://schemas.openxmlformats.org/officeDocument/2006/relationships/hyperlink" Target="https://zakon.rada.gov.ua/laws/show/984_001-96#Tex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horizon2020/en/home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anticorrp.eu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ec.europa.eu/anti-fraud/home_e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632848" cy="3312368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Конвенції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та 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директиви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Європейського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Союзу у 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сфері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запобігання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та 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протидії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ru-RU" sz="47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корупції</a:t>
            </a:r>
            <a:r>
              <a:rPr lang="ru-RU" sz="47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»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614" y="404664"/>
            <a:ext cx="889248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ПРИНЦИПИ ЗАПОБІГАННЯ КОРУПЦІЇ У ПРАВІ ЄВРОПЕЙСЬКОГО СОЮЗУ ТА ЇХНЯ РЕАЛІЗАЦІЯ В ЄВРОПЕЙСЬКИХ ДЕРЖАВАХ</a:t>
            </a:r>
          </a:p>
          <a:p>
            <a:endParaRPr lang="ru-RU" b="1" dirty="0"/>
          </a:p>
          <a:p>
            <a:r>
              <a:rPr lang="pl-PL" b="1" dirty="0">
                <a:hlinkClick r:id="rId2"/>
              </a:rPr>
              <a:t>https://ukrainepravo.com/international_law/european_union_law/pryntsypy-zapobigannya-koruptsiyi-u-pravi-yevropeyskogo-soyuzu-ta-yikhnya-realizatsiya-v-yevropeysky/</a:t>
            </a:r>
            <a:r>
              <a:rPr lang="uk-UA" b="1" dirty="0"/>
              <a:t> </a:t>
            </a:r>
            <a:endParaRPr lang="en-US" b="1" dirty="0"/>
          </a:p>
          <a:p>
            <a:endParaRPr lang="en-US" b="1" dirty="0"/>
          </a:p>
          <a:p>
            <a:r>
              <a:rPr lang="ru-RU" b="1" dirty="0"/>
              <a:t>КУРОВСЬКА І.</a:t>
            </a:r>
            <a:r>
              <a:rPr lang="en-US" b="1" dirty="0"/>
              <a:t> </a:t>
            </a:r>
            <a:r>
              <a:rPr lang="ru-RU" b="1" dirty="0"/>
              <a:t>А.</a:t>
            </a:r>
            <a:r>
              <a:rPr lang="en-US" b="1" dirty="0"/>
              <a:t> </a:t>
            </a:r>
            <a:r>
              <a:rPr lang="ru-RU" b="1" dirty="0"/>
              <a:t>ОГЛЯД СТАНДАРТІВ ЄС У СФЕРІ БОРОТЬБИ З КОРУПЦІЄЮ:</a:t>
            </a:r>
            <a:r>
              <a:rPr lang="en-US" b="1" dirty="0"/>
              <a:t> </a:t>
            </a:r>
            <a:r>
              <a:rPr lang="ru-RU" b="1" dirty="0"/>
              <a:t>ПРАВОВІ АСПЕКТИ</a:t>
            </a:r>
            <a:r>
              <a:rPr lang="en-US" b="1" dirty="0"/>
              <a:t>.</a:t>
            </a:r>
            <a:r>
              <a:rPr lang="uk-UA" b="1" dirty="0"/>
              <a:t> </a:t>
            </a:r>
            <a:r>
              <a:rPr lang="en-US" b="1" dirty="0"/>
              <a:t>URL: </a:t>
            </a:r>
            <a:r>
              <a:rPr lang="en-US" b="1" dirty="0">
                <a:hlinkClick r:id="rId3"/>
              </a:rPr>
              <a:t>http://nvppp.in.ua/vip/2020/3-2/46.pdf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r>
              <a:rPr lang="en-US" dirty="0">
                <a:solidFill>
                  <a:schemeClr val="accent2"/>
                </a:solidFill>
              </a:rPr>
              <a:t>Convention on the fight against corruption involving EU officials or officials of EU countries: </a:t>
            </a:r>
            <a:r>
              <a:rPr lang="en-US" dirty="0">
                <a:solidFill>
                  <a:schemeClr val="accent2"/>
                </a:solidFill>
                <a:hlinkClick r:id="rId4"/>
              </a:rPr>
              <a:t>https://eur-lex.europa.eu/legal-content/EN/TXT/?uri=celex%3A41997A0625%2801%29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Convention against corruption involving public officials: </a:t>
            </a:r>
            <a:r>
              <a:rPr lang="en-US" dirty="0">
                <a:solidFill>
                  <a:schemeClr val="accent2"/>
                </a:solidFill>
                <a:hlinkClick r:id="rId5"/>
              </a:rPr>
              <a:t>https://eur-lex.europa.eu/legal-content/EN/TXT/?uri=LEGISSUM%3Al33027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DIRECTIVE (EU) 2017/1371 OF THE EUROPEAN PARLIAMENT AND OF THE COUNCIL of 5 July 2017 on the fight against fraud to the Union's financial interests by means of criminal law:</a:t>
            </a:r>
          </a:p>
          <a:p>
            <a:r>
              <a:rPr lang="en-US" dirty="0">
                <a:solidFill>
                  <a:schemeClr val="accent2"/>
                </a:solidFill>
                <a:hlinkClick r:id="rId6"/>
              </a:rPr>
              <a:t>https://eur-lex.europa.eu/legal-content/EN/TXT/?uri=celex%3A32017L1371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614" y="404664"/>
            <a:ext cx="889248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/>
              <a:t>Конвенція</a:t>
            </a:r>
            <a:r>
              <a:rPr lang="ru-RU" i="1" dirty="0"/>
              <a:t> про </a:t>
            </a:r>
            <a:r>
              <a:rPr lang="ru-RU" i="1" dirty="0" err="1"/>
              <a:t>захист</a:t>
            </a:r>
            <a:r>
              <a:rPr lang="ru-RU" i="1" dirty="0"/>
              <a:t> </a:t>
            </a:r>
            <a:r>
              <a:rPr lang="ru-RU" i="1" dirty="0" err="1"/>
              <a:t>фінансових</a:t>
            </a:r>
            <a:r>
              <a:rPr lang="ru-RU" i="1" dirty="0"/>
              <a:t> </a:t>
            </a:r>
            <a:r>
              <a:rPr lang="ru-RU" i="1" dirty="0" err="1"/>
              <a:t>інтересів</a:t>
            </a:r>
            <a:r>
              <a:rPr lang="ru-RU" i="1" dirty="0"/>
              <a:t> </a:t>
            </a:r>
            <a:r>
              <a:rPr lang="ru-RU" i="1" dirty="0" err="1"/>
              <a:t>Європейських</a:t>
            </a:r>
            <a:r>
              <a:rPr lang="ru-RU" i="1" dirty="0"/>
              <a:t> </a:t>
            </a:r>
            <a:r>
              <a:rPr lang="ru-RU" i="1" dirty="0" err="1"/>
              <a:t>співтовариств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26.07.1995 р</a:t>
            </a:r>
            <a:endParaRPr lang="en-US" i="1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2"/>
              </a:rPr>
              <a:t>https://eur-lex.europa.eu/legal-content/EN/TXT/?uri=CELEX%3A31995F1127%2803%29</a:t>
            </a:r>
            <a:r>
              <a:rPr lang="uk-UA" dirty="0">
                <a:solidFill>
                  <a:schemeClr val="accent2"/>
                </a:solidFill>
              </a:rPr>
              <a:t>.</a:t>
            </a: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r>
              <a:rPr lang="ru-RU" dirty="0">
                <a:solidFill>
                  <a:schemeClr val="accent2"/>
                </a:solidFill>
              </a:rPr>
              <a:t>АКТ РАДИ 26 липня 1995 року</a:t>
            </a:r>
          </a:p>
          <a:p>
            <a:r>
              <a:rPr lang="ru-RU" dirty="0">
                <a:solidFill>
                  <a:schemeClr val="accent2"/>
                </a:solidFill>
              </a:rPr>
              <a:t>про </a:t>
            </a:r>
            <a:r>
              <a:rPr lang="ru-RU" dirty="0" err="1">
                <a:solidFill>
                  <a:schemeClr val="accent2"/>
                </a:solidFill>
              </a:rPr>
              <a:t>укладення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Конвенції</a:t>
            </a:r>
            <a:r>
              <a:rPr lang="ru-RU" dirty="0">
                <a:solidFill>
                  <a:schemeClr val="accent2"/>
                </a:solidFill>
              </a:rPr>
              <a:t> про </a:t>
            </a:r>
            <a:r>
              <a:rPr lang="ru-RU" dirty="0" err="1">
                <a:solidFill>
                  <a:schemeClr val="accent2"/>
                </a:solidFill>
              </a:rPr>
              <a:t>захист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фінансових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інтересів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Європейських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співтовариств</a:t>
            </a:r>
            <a:r>
              <a:rPr lang="ru-RU" dirty="0">
                <a:solidFill>
                  <a:schemeClr val="accent2"/>
                </a:solidFill>
              </a:rPr>
              <a:t>: </a:t>
            </a:r>
            <a:r>
              <a:rPr lang="pl-PL" dirty="0">
                <a:solidFill>
                  <a:schemeClr val="accent2"/>
                </a:solidFill>
                <a:hlinkClick r:id="rId3"/>
              </a:rPr>
              <a:t>https://zakon.rada.gov.ua/laws/show/984_001-95#n17</a:t>
            </a:r>
            <a:r>
              <a:rPr lang="uk-UA" dirty="0">
                <a:solidFill>
                  <a:schemeClr val="accent2"/>
                </a:solidFill>
              </a:rPr>
              <a:t> </a:t>
            </a: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r>
              <a:rPr lang="ru-RU" dirty="0">
                <a:solidFill>
                  <a:schemeClr val="accent2"/>
                </a:solidFill>
              </a:rPr>
              <a:t>Акт Ради </a:t>
            </a:r>
            <a:r>
              <a:rPr lang="ru-RU" dirty="0" err="1">
                <a:solidFill>
                  <a:schemeClr val="accent2"/>
                </a:solidFill>
              </a:rPr>
              <a:t>від</a:t>
            </a:r>
            <a:r>
              <a:rPr lang="ru-RU" dirty="0">
                <a:solidFill>
                  <a:schemeClr val="accent2"/>
                </a:solidFill>
              </a:rPr>
              <a:t> 27 вересня 1996 року про </a:t>
            </a:r>
            <a:r>
              <a:rPr lang="ru-RU" dirty="0" err="1">
                <a:solidFill>
                  <a:schemeClr val="accent2"/>
                </a:solidFill>
              </a:rPr>
              <a:t>укладення</a:t>
            </a:r>
            <a:r>
              <a:rPr lang="ru-RU" dirty="0">
                <a:solidFill>
                  <a:schemeClr val="accent2"/>
                </a:solidFill>
              </a:rPr>
              <a:t> Протоколу до </a:t>
            </a:r>
            <a:r>
              <a:rPr lang="ru-RU" dirty="0" err="1">
                <a:solidFill>
                  <a:schemeClr val="accent2"/>
                </a:solidFill>
              </a:rPr>
              <a:t>Конвенції</a:t>
            </a:r>
            <a:r>
              <a:rPr lang="ru-RU" dirty="0">
                <a:solidFill>
                  <a:schemeClr val="accent2"/>
                </a:solidFill>
              </a:rPr>
              <a:t> про </a:t>
            </a:r>
            <a:r>
              <a:rPr lang="ru-RU" dirty="0" err="1">
                <a:solidFill>
                  <a:schemeClr val="accent2"/>
                </a:solidFill>
              </a:rPr>
              <a:t>захист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фінансових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інтересів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Європейських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співтовариств</a:t>
            </a:r>
            <a:r>
              <a:rPr lang="ru-RU" dirty="0">
                <a:solidFill>
                  <a:schemeClr val="accent2"/>
                </a:solidFill>
              </a:rPr>
              <a:t>:</a:t>
            </a:r>
          </a:p>
          <a:p>
            <a:r>
              <a:rPr lang="pl-PL" dirty="0">
                <a:solidFill>
                  <a:schemeClr val="accent2"/>
                </a:solidFill>
                <a:hlinkClick r:id="rId4"/>
              </a:rPr>
              <a:t>https://zakon.rada.gov.ua/laws/show/984_001-96#Text</a:t>
            </a:r>
            <a:r>
              <a:rPr lang="uk-UA" dirty="0">
                <a:solidFill>
                  <a:schemeClr val="accent2"/>
                </a:solidFill>
              </a:rPr>
              <a:t> </a:t>
            </a: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r>
              <a:rPr lang="ru-RU" dirty="0" err="1"/>
              <a:t>Рамкове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Ради N 2003/568/ПВД про </a:t>
            </a:r>
            <a:r>
              <a:rPr lang="ru-RU" dirty="0" err="1"/>
              <a:t>боротьбу</a:t>
            </a:r>
            <a:r>
              <a:rPr lang="ru-RU" dirty="0"/>
              <a:t> з </a:t>
            </a:r>
            <a:r>
              <a:rPr lang="ru-RU" dirty="0" err="1"/>
              <a:t>корупцією</a:t>
            </a:r>
            <a:r>
              <a:rPr lang="ru-RU" dirty="0"/>
              <a:t> в приватному </a:t>
            </a:r>
            <a:r>
              <a:rPr lang="ru-RU" dirty="0" err="1"/>
              <a:t>секторі</a:t>
            </a:r>
            <a:r>
              <a:rPr lang="ru-RU" dirty="0"/>
              <a:t>: </a:t>
            </a:r>
            <a:r>
              <a:rPr lang="pl-PL" dirty="0">
                <a:hlinkClick r:id="rId5"/>
              </a:rPr>
              <a:t>https://zakon.rada.gov.ua/laws/show/994_945#Text</a:t>
            </a:r>
            <a:endParaRPr lang="en-US" dirty="0"/>
          </a:p>
          <a:p>
            <a:endParaRPr lang="en-US" dirty="0"/>
          </a:p>
          <a:p>
            <a:r>
              <a:rPr lang="en-US" dirty="0"/>
              <a:t>DIRECTIVE (EU) 2019/1937 OF THE EUROPEAN PARLIAMENT AND OF THE COUNCIL of 23 October 2019 on the protection of persons who report breaches of Union law: </a:t>
            </a:r>
            <a:r>
              <a:rPr lang="en-US" dirty="0">
                <a:hlinkClick r:id="rId6"/>
              </a:rPr>
              <a:t>https://eur-lex.europa.eu/legal-content/en/TXT/?uri=CELEX%3A32019L1937</a:t>
            </a:r>
            <a:r>
              <a:rPr lang="en-US" dirty="0"/>
              <a:t> </a:t>
            </a:r>
            <a:endParaRPr lang="uk-UA" dirty="0"/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ru-RU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427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614" y="404664"/>
            <a:ext cx="88924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ANTICORRUPTION POLICIES REVISITED</a:t>
            </a:r>
          </a:p>
          <a:p>
            <a:r>
              <a:rPr lang="en-US" dirty="0"/>
              <a:t>Global Trends and European Responses to the Challenge of Corruption</a:t>
            </a:r>
            <a:r>
              <a:rPr lang="uk-UA" dirty="0"/>
              <a:t>:</a:t>
            </a:r>
          </a:p>
          <a:p>
            <a:r>
              <a:rPr lang="pl-PL" dirty="0">
                <a:hlinkClick r:id="rId2"/>
              </a:rPr>
              <a:t>https://anticorrp.eu/</a:t>
            </a:r>
            <a:r>
              <a:rPr lang="uk-UA" dirty="0"/>
              <a:t> </a:t>
            </a: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r>
              <a:rPr lang="pl-PL" dirty="0">
                <a:solidFill>
                  <a:schemeClr val="accent2"/>
                </a:solidFill>
              </a:rPr>
              <a:t>Horizon 2020</a:t>
            </a:r>
            <a:r>
              <a:rPr lang="uk-UA" dirty="0">
                <a:solidFill>
                  <a:schemeClr val="accent2"/>
                </a:solidFill>
              </a:rPr>
              <a:t>: </a:t>
            </a:r>
          </a:p>
          <a:p>
            <a:r>
              <a:rPr lang="pl-PL" dirty="0">
                <a:solidFill>
                  <a:schemeClr val="accent2"/>
                </a:solidFill>
                <a:hlinkClick r:id="rId3"/>
              </a:rPr>
              <a:t>https://ec.europa.eu/programmes/horizon2020/en/home</a:t>
            </a:r>
            <a:r>
              <a:rPr lang="uk-UA" dirty="0">
                <a:solidFill>
                  <a:schemeClr val="accent2"/>
                </a:solidFill>
              </a:rPr>
              <a:t> </a:t>
            </a: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ru-RU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OLAF:</a:t>
            </a:r>
            <a:endParaRPr lang="pl-PL" dirty="0">
              <a:solidFill>
                <a:schemeClr val="accent2"/>
              </a:solidFill>
            </a:endParaRPr>
          </a:p>
          <a:p>
            <a:r>
              <a:rPr lang="pl-PL" dirty="0">
                <a:solidFill>
                  <a:schemeClr val="accent2"/>
                </a:solidFill>
                <a:hlinkClick r:id="rId4"/>
              </a:rPr>
              <a:t>https://ec.europa.eu/anti-fraud/home_en</a:t>
            </a:r>
            <a:r>
              <a:rPr lang="uk-UA" dirty="0">
                <a:solidFill>
                  <a:schemeClr val="accent2"/>
                </a:solidFill>
              </a:rPr>
              <a:t> </a:t>
            </a:r>
            <a:r>
              <a:rPr lang="pl-PL" dirty="0">
                <a:solidFill>
                  <a:schemeClr val="accent2"/>
                </a:solidFill>
              </a:rPr>
              <a:t> </a:t>
            </a: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0EB8DD5-7D52-4C26-AE01-FE11FCC22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2626" y="372842"/>
            <a:ext cx="917760" cy="117526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173DAFD-26B5-4791-99A9-404D750807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0150" y="2474429"/>
            <a:ext cx="1829055" cy="98121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8101383-E979-4B9F-A7E5-2D3266DEE1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7443" y="4991374"/>
            <a:ext cx="5649113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3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614" y="404664"/>
            <a:ext cx="889248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Бюро з </a:t>
            </a:r>
            <a:r>
              <a:rPr lang="ru-RU" sz="1400" dirty="0" err="1"/>
              <a:t>питань</a:t>
            </a:r>
            <a:r>
              <a:rPr lang="ru-RU" sz="1400" dirty="0"/>
              <a:t> </a:t>
            </a:r>
            <a:r>
              <a:rPr lang="ru-RU" sz="1400" dirty="0" err="1"/>
              <a:t>запобігання</a:t>
            </a:r>
            <a:r>
              <a:rPr lang="ru-RU" sz="1400" dirty="0"/>
              <a:t> </a:t>
            </a:r>
            <a:r>
              <a:rPr lang="ru-RU" sz="1400" dirty="0" err="1"/>
              <a:t>зловживанням</a:t>
            </a:r>
            <a:r>
              <a:rPr lang="ru-RU" sz="1400" dirty="0"/>
              <a:t> та </a:t>
            </a:r>
            <a:r>
              <a:rPr lang="ru-RU" sz="1400" dirty="0" err="1"/>
              <a:t>шахрайству</a:t>
            </a:r>
            <a:r>
              <a:rPr lang="ru-RU" sz="1400" dirty="0"/>
              <a:t>, ОЛАФ (</a:t>
            </a:r>
            <a:r>
              <a:rPr lang="ru-RU" sz="1400" dirty="0" err="1"/>
              <a:t>від</a:t>
            </a:r>
            <a:r>
              <a:rPr lang="ru-RU" sz="1400" dirty="0"/>
              <a:t> фр. </a:t>
            </a:r>
            <a:r>
              <a:rPr lang="pl-PL" sz="1400" dirty="0"/>
              <a:t>Office Europeen de Lutte AntiFraude, OLAF). </a:t>
            </a:r>
            <a:r>
              <a:rPr lang="ru-RU" sz="1400" dirty="0"/>
              <a:t>ОЛАФ </a:t>
            </a:r>
            <a:r>
              <a:rPr lang="ru-RU" sz="1400" dirty="0" err="1"/>
              <a:t>було</a:t>
            </a:r>
            <a:r>
              <a:rPr lang="ru-RU" sz="1400" dirty="0"/>
              <a:t> засновано у 1999 р. </a:t>
            </a:r>
            <a:r>
              <a:rPr lang="ru-RU" sz="1400" dirty="0" err="1"/>
              <a:t>рішенням</a:t>
            </a:r>
            <a:r>
              <a:rPr lang="ru-RU" sz="1400" dirty="0"/>
              <a:t> </a:t>
            </a:r>
            <a:r>
              <a:rPr lang="ru-RU" sz="1400" dirty="0" err="1"/>
              <a:t>Європейської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для </a:t>
            </a:r>
            <a:r>
              <a:rPr lang="ru-RU" sz="1400" dirty="0" err="1"/>
              <a:t>заміни</a:t>
            </a:r>
            <a:r>
              <a:rPr lang="ru-RU" sz="1400" dirty="0"/>
              <a:t> </a:t>
            </a:r>
            <a:r>
              <a:rPr lang="ru-RU" sz="1400" dirty="0" err="1"/>
              <a:t>Відділу</a:t>
            </a:r>
            <a:r>
              <a:rPr lang="ru-RU" sz="1400" dirty="0"/>
              <a:t> з </a:t>
            </a:r>
            <a:r>
              <a:rPr lang="ru-RU" sz="1400" dirty="0" err="1"/>
              <a:t>координації</a:t>
            </a:r>
            <a:r>
              <a:rPr lang="ru-RU" sz="1400" dirty="0"/>
              <a:t> </a:t>
            </a:r>
            <a:r>
              <a:rPr lang="ru-RU" sz="1400" dirty="0" err="1"/>
              <a:t>боротьби</a:t>
            </a:r>
            <a:r>
              <a:rPr lang="ru-RU" sz="1400" dirty="0"/>
              <a:t> з </a:t>
            </a:r>
            <a:r>
              <a:rPr lang="ru-RU" sz="1400" dirty="0" err="1"/>
              <a:t>шахрайством</a:t>
            </a:r>
            <a:r>
              <a:rPr lang="ru-RU" sz="1400" dirty="0"/>
              <a:t> (фр. </a:t>
            </a:r>
            <a:r>
              <a:rPr lang="pl-PL" sz="1400" dirty="0"/>
              <a:t>Unité de coordination de lutte anti-fraude), </a:t>
            </a:r>
            <a:r>
              <a:rPr lang="ru-RU" sz="1400" dirty="0" err="1"/>
              <a:t>компетенція</a:t>
            </a:r>
            <a:r>
              <a:rPr lang="ru-RU" sz="1400" dirty="0"/>
              <a:t> 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обмежувалася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самою </a:t>
            </a:r>
            <a:r>
              <a:rPr lang="ru-RU" sz="1400" dirty="0" err="1"/>
              <a:t>Комісією</a:t>
            </a:r>
            <a:r>
              <a:rPr lang="ru-RU" sz="1400" dirty="0"/>
              <a:t>. </a:t>
            </a:r>
            <a:r>
              <a:rPr lang="ru-RU" sz="1400" dirty="0" err="1"/>
              <a:t>Натомість</a:t>
            </a:r>
            <a:r>
              <a:rPr lang="ru-RU" sz="1400" dirty="0"/>
              <a:t>, ОЛАФ </a:t>
            </a:r>
            <a:r>
              <a:rPr lang="ru-RU" sz="1400" dirty="0" err="1"/>
              <a:t>було</a:t>
            </a:r>
            <a:r>
              <a:rPr lang="ru-RU" sz="1400" dirty="0"/>
              <a:t> створено як </a:t>
            </a:r>
            <a:r>
              <a:rPr lang="ru-RU" sz="1400" dirty="0" err="1"/>
              <a:t>підрозділ</a:t>
            </a:r>
            <a:r>
              <a:rPr lang="ru-RU" sz="1400" dirty="0"/>
              <a:t> в рамках </a:t>
            </a:r>
            <a:r>
              <a:rPr lang="ru-RU" sz="1400" dirty="0" err="1"/>
              <a:t>Комісії</a:t>
            </a:r>
            <a:r>
              <a:rPr lang="ru-RU" sz="1400" dirty="0"/>
              <a:t> для </a:t>
            </a:r>
            <a:r>
              <a:rPr lang="ru-RU" sz="1400" dirty="0" err="1"/>
              <a:t>боротьби</a:t>
            </a:r>
            <a:r>
              <a:rPr lang="ru-RU" sz="1400" dirty="0"/>
              <a:t> з </a:t>
            </a:r>
            <a:r>
              <a:rPr lang="ru-RU" sz="1400" dirty="0" err="1"/>
              <a:t>шахрайством</a:t>
            </a:r>
            <a:r>
              <a:rPr lang="ru-RU" sz="1400" dirty="0"/>
              <a:t> при </a:t>
            </a:r>
            <a:r>
              <a:rPr lang="ru-RU" sz="1400" dirty="0" err="1"/>
              <a:t>виконанні</a:t>
            </a:r>
            <a:r>
              <a:rPr lang="ru-RU" sz="1400" dirty="0"/>
              <a:t> </a:t>
            </a:r>
            <a:r>
              <a:rPr lang="ru-RU" sz="1400" dirty="0" err="1"/>
              <a:t>програм</a:t>
            </a:r>
            <a:r>
              <a:rPr lang="ru-RU" sz="1400" dirty="0"/>
              <a:t> і </a:t>
            </a:r>
            <a:r>
              <a:rPr lang="ru-RU" sz="1400" dirty="0" err="1"/>
              <a:t>політики</a:t>
            </a:r>
            <a:r>
              <a:rPr lang="ru-RU" sz="1400" dirty="0"/>
              <a:t> ЄС.</a:t>
            </a:r>
          </a:p>
          <a:p>
            <a:endParaRPr lang="ru-RU" sz="1400" dirty="0"/>
          </a:p>
          <a:p>
            <a:r>
              <a:rPr lang="ru-RU" sz="1400" dirty="0" err="1"/>
              <a:t>Виходячи</a:t>
            </a:r>
            <a:r>
              <a:rPr lang="ru-RU" sz="1400" dirty="0"/>
              <a:t> з </a:t>
            </a:r>
            <a:r>
              <a:rPr lang="ru-RU" sz="1400" dirty="0" err="1"/>
              <a:t>цього</a:t>
            </a:r>
            <a:r>
              <a:rPr lang="ru-RU" sz="1400" dirty="0"/>
              <a:t>, основною метою </a:t>
            </a:r>
            <a:r>
              <a:rPr lang="ru-RU" sz="1400" dirty="0" err="1"/>
              <a:t>діяльності</a:t>
            </a:r>
            <a:r>
              <a:rPr lang="ru-RU" sz="1400" dirty="0"/>
              <a:t> ОЛАФ є </a:t>
            </a:r>
            <a:r>
              <a:rPr lang="ru-RU" sz="1400" dirty="0" err="1"/>
              <a:t>захист</a:t>
            </a:r>
            <a:r>
              <a:rPr lang="ru-RU" sz="1400" dirty="0"/>
              <a:t> </a:t>
            </a:r>
            <a:r>
              <a:rPr lang="ru-RU" sz="1400" dirty="0" err="1"/>
              <a:t>фінансових</a:t>
            </a:r>
            <a:r>
              <a:rPr lang="ru-RU" sz="1400" dirty="0"/>
              <a:t> </a:t>
            </a:r>
            <a:r>
              <a:rPr lang="ru-RU" sz="1400" dirty="0" err="1"/>
              <a:t>інтересів</a:t>
            </a:r>
            <a:r>
              <a:rPr lang="ru-RU" sz="1400" dirty="0"/>
              <a:t> ЄС в </a:t>
            </a:r>
            <a:r>
              <a:rPr lang="ru-RU" sz="1400" dirty="0" err="1"/>
              <a:t>цілому</a:t>
            </a:r>
            <a:r>
              <a:rPr lang="ru-RU" sz="1400" dirty="0"/>
              <a:t>,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митної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 сфер,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стосуються</a:t>
            </a:r>
            <a:r>
              <a:rPr lang="ru-RU" sz="1400" dirty="0"/>
              <a:t> </a:t>
            </a:r>
            <a:r>
              <a:rPr lang="ru-RU" sz="1400" dirty="0" err="1"/>
              <a:t>загальних</a:t>
            </a:r>
            <a:r>
              <a:rPr lang="ru-RU" sz="1400" dirty="0"/>
              <a:t> </a:t>
            </a:r>
            <a:r>
              <a:rPr lang="ru-RU" sz="1400" dirty="0" err="1"/>
              <a:t>фінансових</a:t>
            </a:r>
            <a:r>
              <a:rPr lang="ru-RU" sz="1400" dirty="0"/>
              <a:t> </a:t>
            </a:r>
            <a:r>
              <a:rPr lang="ru-RU" sz="1400" dirty="0" err="1"/>
              <a:t>інтересів</a:t>
            </a:r>
            <a:r>
              <a:rPr lang="ru-RU" sz="1400" dirty="0"/>
              <a:t> і бюджету </a:t>
            </a:r>
            <a:r>
              <a:rPr lang="ru-RU" sz="1400" dirty="0" err="1"/>
              <a:t>Співтовариств</a:t>
            </a:r>
            <a:r>
              <a:rPr lang="ru-RU" sz="1400" dirty="0"/>
              <a:t>, і, </a:t>
            </a:r>
            <a:r>
              <a:rPr lang="ru-RU" sz="1400" dirty="0" err="1"/>
              <a:t>відповідно</a:t>
            </a:r>
            <a:r>
              <a:rPr lang="ru-RU" sz="1400" dirty="0"/>
              <a:t>, </a:t>
            </a:r>
            <a:r>
              <a:rPr lang="ru-RU" sz="1400" dirty="0" err="1"/>
              <a:t>боротьба</a:t>
            </a:r>
            <a:r>
              <a:rPr lang="ru-RU" sz="1400" dirty="0"/>
              <a:t> з </a:t>
            </a:r>
            <a:r>
              <a:rPr lang="ru-RU" sz="1400" dirty="0" err="1"/>
              <a:t>корупцією</a:t>
            </a:r>
            <a:r>
              <a:rPr lang="ru-RU" sz="1400" dirty="0"/>
              <a:t>, </a:t>
            </a:r>
            <a:r>
              <a:rPr lang="ru-RU" sz="1400" dirty="0" err="1"/>
              <a:t>порушенням</a:t>
            </a:r>
            <a:r>
              <a:rPr lang="ru-RU" sz="1400" dirty="0"/>
              <a:t> </a:t>
            </a:r>
            <a:r>
              <a:rPr lang="ru-RU" sz="1400" dirty="0" err="1"/>
              <a:t>митних</a:t>
            </a:r>
            <a:r>
              <a:rPr lang="ru-RU" sz="1400" dirty="0"/>
              <a:t> правил, </a:t>
            </a:r>
            <a:r>
              <a:rPr lang="ru-RU" sz="1400" dirty="0" err="1"/>
              <a:t>несплатою</a:t>
            </a:r>
            <a:r>
              <a:rPr lang="ru-RU" sz="1400" dirty="0"/>
              <a:t> </a:t>
            </a:r>
            <a:r>
              <a:rPr lang="ru-RU" sz="1400" dirty="0" err="1"/>
              <a:t>податків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 [29]. ОЛАФ, </a:t>
            </a:r>
            <a:r>
              <a:rPr lang="ru-RU" sz="1400" dirty="0" err="1"/>
              <a:t>застосовуючи</a:t>
            </a:r>
            <a:r>
              <a:rPr lang="ru-RU" sz="1400" dirty="0"/>
              <a:t> </a:t>
            </a:r>
            <a:r>
              <a:rPr lang="ru-RU" sz="1400" dirty="0" err="1"/>
              <a:t>відповідні</a:t>
            </a:r>
            <a:r>
              <a:rPr lang="ru-RU" sz="1400" dirty="0"/>
              <a:t> </a:t>
            </a:r>
            <a:r>
              <a:rPr lang="ru-RU" sz="1400" dirty="0" err="1"/>
              <a:t>адміністративні</a:t>
            </a:r>
            <a:r>
              <a:rPr lang="ru-RU" sz="1400" dirty="0"/>
              <a:t>, </a:t>
            </a:r>
            <a:r>
              <a:rPr lang="ru-RU" sz="1400" dirty="0" err="1"/>
              <a:t>фінансові</a:t>
            </a:r>
            <a:r>
              <a:rPr lang="ru-RU" sz="1400" dirty="0"/>
              <a:t>, </a:t>
            </a:r>
            <a:r>
              <a:rPr lang="ru-RU" sz="1400" dirty="0" err="1"/>
              <a:t>дисциплінарні</a:t>
            </a:r>
            <a:r>
              <a:rPr lang="ru-RU" sz="1400" dirty="0"/>
              <a:t>, </a:t>
            </a:r>
            <a:r>
              <a:rPr lang="ru-RU" sz="1400" dirty="0" err="1"/>
              <a:t>кримінальні</a:t>
            </a:r>
            <a:r>
              <a:rPr lang="ru-RU" sz="1400" dirty="0"/>
              <a:t> заходи, вносить </a:t>
            </a:r>
            <a:r>
              <a:rPr lang="ru-RU" sz="1400" dirty="0" err="1"/>
              <a:t>істотний</a:t>
            </a:r>
            <a:r>
              <a:rPr lang="ru-RU" sz="1400" dirty="0"/>
              <a:t> </a:t>
            </a:r>
            <a:r>
              <a:rPr lang="ru-RU" sz="1400" dirty="0" err="1"/>
              <a:t>внесок</a:t>
            </a:r>
            <a:r>
              <a:rPr lang="ru-RU" sz="1400" dirty="0"/>
              <a:t> у </a:t>
            </a:r>
            <a:r>
              <a:rPr lang="ru-RU" sz="1400" dirty="0" err="1"/>
              <a:t>боротьбу</a:t>
            </a:r>
            <a:r>
              <a:rPr lang="ru-RU" sz="1400" dirty="0"/>
              <a:t> з </a:t>
            </a:r>
            <a:r>
              <a:rPr lang="ru-RU" sz="1400" dirty="0" err="1"/>
              <a:t>корупцією</a:t>
            </a:r>
            <a:r>
              <a:rPr lang="ru-RU" sz="1400" dirty="0"/>
              <a:t>. При </a:t>
            </a:r>
            <a:r>
              <a:rPr lang="ru-RU" sz="1400" dirty="0" err="1"/>
              <a:t>цьому</a:t>
            </a:r>
            <a:r>
              <a:rPr lang="ru-RU" sz="1400" dirty="0"/>
              <a:t> ОЛАФ у </a:t>
            </a:r>
            <a:r>
              <a:rPr lang="ru-RU" sz="1400" dirty="0" err="1"/>
              <a:t>своїй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прагне</a:t>
            </a:r>
            <a:r>
              <a:rPr lang="ru-RU" sz="1400" dirty="0"/>
              <a:t> до «</a:t>
            </a:r>
            <a:r>
              <a:rPr lang="ru-RU" sz="1400" dirty="0" err="1"/>
              <a:t>розуміння</a:t>
            </a:r>
            <a:r>
              <a:rPr lang="ru-RU" sz="1400" dirty="0"/>
              <a:t> та </a:t>
            </a:r>
            <a:r>
              <a:rPr lang="ru-RU" sz="1400" dirty="0" err="1"/>
              <a:t>прихильності</a:t>
            </a:r>
            <a:r>
              <a:rPr lang="ru-RU" sz="1400" dirty="0"/>
              <a:t> </a:t>
            </a:r>
            <a:r>
              <a:rPr lang="ru-RU" sz="1400" dirty="0" err="1"/>
              <a:t>етичним</a:t>
            </a:r>
            <a:r>
              <a:rPr lang="ru-RU" sz="1400" dirty="0"/>
              <a:t> стандартам». ОЛАФ </a:t>
            </a:r>
            <a:r>
              <a:rPr lang="ru-RU" sz="1400" dirty="0" err="1"/>
              <a:t>має</a:t>
            </a:r>
            <a:r>
              <a:rPr lang="ru-RU" sz="1400" dirty="0"/>
              <a:t> право </a:t>
            </a:r>
            <a:r>
              <a:rPr lang="ru-RU" sz="1400" dirty="0" err="1"/>
              <a:t>вивчати</a:t>
            </a:r>
            <a:r>
              <a:rPr lang="ru-RU" sz="1400" dirty="0"/>
              <a:t> </a:t>
            </a:r>
            <a:r>
              <a:rPr lang="ru-RU" sz="1400" dirty="0" err="1"/>
              <a:t>адміністративну</a:t>
            </a:r>
            <a:r>
              <a:rPr lang="ru-RU" sz="1400" dirty="0"/>
              <a:t> </a:t>
            </a:r>
            <a:r>
              <a:rPr lang="ru-RU" sz="1400" dirty="0" err="1"/>
              <a:t>діяльність</a:t>
            </a:r>
            <a:r>
              <a:rPr lang="ru-RU" sz="1400" dirty="0"/>
              <a:t> та </a:t>
            </a:r>
            <a:r>
              <a:rPr lang="ru-RU" sz="1400" dirty="0" err="1"/>
              <a:t>фінансування</a:t>
            </a:r>
            <a:r>
              <a:rPr lang="ru-RU" sz="1400" dirty="0"/>
              <a:t> будь-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інституції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органу ЄС. Гарантами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цілковитої</a:t>
            </a:r>
            <a:r>
              <a:rPr lang="ru-RU" sz="1400" dirty="0"/>
              <a:t> </a:t>
            </a:r>
            <a:r>
              <a:rPr lang="ru-RU" sz="1400" dirty="0" err="1"/>
              <a:t>незалежності</a:t>
            </a:r>
            <a:r>
              <a:rPr lang="ru-RU" sz="1400" dirty="0"/>
              <a:t> є директор </a:t>
            </a:r>
            <a:r>
              <a:rPr lang="ru-RU" sz="1400" dirty="0" err="1"/>
              <a:t>управління</a:t>
            </a:r>
            <a:r>
              <a:rPr lang="ru-RU" sz="1400" dirty="0"/>
              <a:t> та </a:t>
            </a:r>
            <a:r>
              <a:rPr lang="ru-RU" sz="1400" dirty="0" err="1"/>
              <a:t>наглядовий</a:t>
            </a:r>
            <a:r>
              <a:rPr lang="ru-RU" sz="1400" dirty="0"/>
              <a:t> </a:t>
            </a:r>
            <a:r>
              <a:rPr lang="ru-RU" sz="1400" dirty="0" err="1"/>
              <a:t>комітет</a:t>
            </a:r>
            <a:r>
              <a:rPr lang="ru-RU" sz="1400" dirty="0"/>
              <a:t>. Директора </a:t>
            </a:r>
            <a:r>
              <a:rPr lang="ru-RU" sz="1400" dirty="0" err="1"/>
              <a:t>призначає</a:t>
            </a:r>
            <a:r>
              <a:rPr lang="ru-RU" sz="1400" dirty="0"/>
              <a:t> </a:t>
            </a:r>
            <a:r>
              <a:rPr lang="ru-RU" sz="1400" dirty="0" err="1"/>
              <a:t>Європейська</a:t>
            </a:r>
            <a:r>
              <a:rPr lang="ru-RU" sz="1400" dirty="0"/>
              <a:t> </a:t>
            </a:r>
            <a:r>
              <a:rPr lang="ru-RU" sz="1400" dirty="0" err="1"/>
              <a:t>Комісія</a:t>
            </a:r>
            <a:r>
              <a:rPr lang="ru-RU" sz="1400" dirty="0"/>
              <a:t>, за </a:t>
            </a:r>
            <a:r>
              <a:rPr lang="ru-RU" sz="1400" dirty="0" err="1"/>
              <a:t>згоди</a:t>
            </a:r>
            <a:r>
              <a:rPr lang="ru-RU" sz="1400" dirty="0"/>
              <a:t> </a:t>
            </a:r>
            <a:r>
              <a:rPr lang="ru-RU" sz="1400" dirty="0" err="1"/>
              <a:t>Європейського</a:t>
            </a:r>
            <a:r>
              <a:rPr lang="ru-RU" sz="1400" dirty="0"/>
              <a:t> Парламенту, та Рада </a:t>
            </a:r>
            <a:r>
              <a:rPr lang="ru-RU" sz="1400" dirty="0" err="1"/>
              <a:t>міністрів</a:t>
            </a:r>
            <a:r>
              <a:rPr lang="ru-RU" sz="1400" dirty="0"/>
              <a:t>. Директор ОЛАФ не повинен </a:t>
            </a:r>
            <a:r>
              <a:rPr lang="ru-RU" sz="1400" dirty="0" err="1"/>
              <a:t>виконувати</a:t>
            </a:r>
            <a:r>
              <a:rPr lang="ru-RU" sz="1400" dirty="0"/>
              <a:t> </a:t>
            </a:r>
            <a:r>
              <a:rPr lang="ru-RU" sz="1400" dirty="0" err="1"/>
              <a:t>вказівки</a:t>
            </a:r>
            <a:r>
              <a:rPr lang="ru-RU" sz="1400" dirty="0"/>
              <a:t> </a:t>
            </a:r>
            <a:r>
              <a:rPr lang="ru-RU" sz="1400" dirty="0" err="1"/>
              <a:t>жодного</a:t>
            </a:r>
            <a:r>
              <a:rPr lang="ru-RU" sz="1400" dirty="0"/>
              <a:t> уряду і </a:t>
            </a:r>
            <a:r>
              <a:rPr lang="ru-RU" sz="1400" dirty="0" err="1"/>
              <a:t>жодної</a:t>
            </a:r>
            <a:r>
              <a:rPr lang="ru-RU" sz="1400" dirty="0"/>
              <a:t> </a:t>
            </a:r>
            <a:r>
              <a:rPr lang="ru-RU" sz="1400" dirty="0" err="1"/>
              <a:t>інституції</a:t>
            </a:r>
            <a:r>
              <a:rPr lang="ru-RU" sz="1400" dirty="0"/>
              <a:t> (</a:t>
            </a:r>
            <a:r>
              <a:rPr lang="ru-RU" sz="1400" dirty="0" err="1"/>
              <a:t>включно</a:t>
            </a:r>
            <a:r>
              <a:rPr lang="ru-RU" sz="1400" dirty="0"/>
              <a:t> з </a:t>
            </a:r>
            <a:r>
              <a:rPr lang="ru-RU" sz="1400" dirty="0" err="1"/>
              <a:t>Комісією</a:t>
            </a:r>
            <a:r>
              <a:rPr lang="ru-RU" sz="1400" dirty="0"/>
              <a:t>).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вважає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Комісія</a:t>
            </a:r>
            <a:r>
              <a:rPr lang="ru-RU" sz="1400" dirty="0"/>
              <a:t> </a:t>
            </a:r>
            <a:r>
              <a:rPr lang="ru-RU" sz="1400" dirty="0" err="1"/>
              <a:t>своїми</a:t>
            </a:r>
            <a:r>
              <a:rPr lang="ru-RU" sz="1400" dirty="0"/>
              <a:t> </a:t>
            </a:r>
            <a:r>
              <a:rPr lang="ru-RU" sz="1400" dirty="0" err="1"/>
              <a:t>діями</a:t>
            </a:r>
            <a:r>
              <a:rPr lang="ru-RU" sz="1400" dirty="0"/>
              <a:t> </a:t>
            </a:r>
            <a:r>
              <a:rPr lang="ru-RU" sz="1400" dirty="0" err="1"/>
              <a:t>зазіхає</a:t>
            </a:r>
            <a:r>
              <a:rPr lang="ru-RU" sz="1400" dirty="0"/>
              <a:t> на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незалежність</a:t>
            </a:r>
            <a:r>
              <a:rPr lang="ru-RU" sz="1400" dirty="0"/>
              <a:t>, директор </a:t>
            </a:r>
            <a:r>
              <a:rPr lang="ru-RU" sz="1400" dirty="0" err="1"/>
              <a:t>управління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обстоювати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у </a:t>
            </a:r>
            <a:r>
              <a:rPr lang="ru-RU" sz="1400" dirty="0" err="1"/>
              <a:t>Суді</a:t>
            </a:r>
            <a:r>
              <a:rPr lang="ru-RU" sz="1400" dirty="0"/>
              <a:t> ЄС. Директор </a:t>
            </a:r>
            <a:r>
              <a:rPr lang="ru-RU" sz="1400" dirty="0" err="1"/>
              <a:t>має</a:t>
            </a:r>
            <a:r>
              <a:rPr lang="ru-RU" sz="1400" dirty="0"/>
              <a:t> право </a:t>
            </a:r>
            <a:r>
              <a:rPr lang="ru-RU" sz="1400" dirty="0" err="1"/>
              <a:t>розпочинати</a:t>
            </a:r>
            <a:r>
              <a:rPr lang="ru-RU" sz="1400" dirty="0"/>
              <a:t> </a:t>
            </a:r>
            <a:r>
              <a:rPr lang="ru-RU" sz="1400" dirty="0" err="1"/>
              <a:t>розслідування</a:t>
            </a:r>
            <a:r>
              <a:rPr lang="ru-RU" sz="1400" dirty="0"/>
              <a:t> з </a:t>
            </a:r>
            <a:r>
              <a:rPr lang="ru-RU" sz="1400" dirty="0" err="1"/>
              <a:t>власної</a:t>
            </a:r>
            <a:r>
              <a:rPr lang="ru-RU" sz="1400" dirty="0"/>
              <a:t> </a:t>
            </a:r>
            <a:r>
              <a:rPr lang="ru-RU" sz="1400" dirty="0" err="1"/>
              <a:t>ініціативи</a:t>
            </a:r>
            <a:r>
              <a:rPr lang="ru-RU" sz="1400" dirty="0"/>
              <a:t> (не </a:t>
            </a:r>
            <a:r>
              <a:rPr lang="ru-RU" sz="1400" dirty="0" err="1"/>
              <a:t>лише</a:t>
            </a:r>
            <a:r>
              <a:rPr lang="ru-RU" sz="1400" dirty="0"/>
              <a:t> на </a:t>
            </a:r>
            <a:r>
              <a:rPr lang="ru-RU" sz="1400" dirty="0" err="1"/>
              <a:t>вимогу</a:t>
            </a:r>
            <a:r>
              <a:rPr lang="ru-RU" sz="1400" dirty="0"/>
              <a:t> </a:t>
            </a:r>
            <a:r>
              <a:rPr lang="ru-RU" sz="1400" dirty="0" err="1"/>
              <a:t>інституції</a:t>
            </a:r>
            <a:r>
              <a:rPr lang="ru-RU" sz="1400" dirty="0"/>
              <a:t>, органу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держави</a:t>
            </a:r>
            <a:r>
              <a:rPr lang="ru-RU" sz="1400" dirty="0"/>
              <a:t>-члена). </a:t>
            </a:r>
            <a:r>
              <a:rPr lang="ru-RU" sz="1400" dirty="0" err="1"/>
              <a:t>Наглядовий</a:t>
            </a:r>
            <a:r>
              <a:rPr lang="ru-RU" sz="1400" dirty="0"/>
              <a:t> </a:t>
            </a:r>
            <a:r>
              <a:rPr lang="ru-RU" sz="1400" dirty="0" err="1"/>
              <a:t>комітет</a:t>
            </a:r>
            <a:r>
              <a:rPr lang="ru-RU" sz="1400" dirty="0"/>
              <a:t> </a:t>
            </a:r>
            <a:r>
              <a:rPr lang="ru-RU" sz="1400" dirty="0" err="1"/>
              <a:t>здійснює</a:t>
            </a:r>
            <a:r>
              <a:rPr lang="ru-RU" sz="1400" dirty="0"/>
              <a:t> контроль за </a:t>
            </a:r>
            <a:r>
              <a:rPr lang="ru-RU" sz="1400" dirty="0" err="1"/>
              <a:t>проведенням</a:t>
            </a:r>
            <a:r>
              <a:rPr lang="ru-RU" sz="1400" dirty="0"/>
              <a:t> </a:t>
            </a:r>
            <a:r>
              <a:rPr lang="ru-RU" sz="1400" dirty="0" err="1"/>
              <a:t>розслідувань</a:t>
            </a:r>
            <a:r>
              <a:rPr lang="ru-RU" sz="1400" dirty="0"/>
              <a:t>. До складу </a:t>
            </a:r>
            <a:r>
              <a:rPr lang="ru-RU" sz="1400" dirty="0" err="1"/>
              <a:t>комітету</a:t>
            </a:r>
            <a:r>
              <a:rPr lang="ru-RU" sz="1400" dirty="0"/>
              <a:t> </a:t>
            </a:r>
            <a:r>
              <a:rPr lang="ru-RU" sz="1400" dirty="0" err="1"/>
              <a:t>входять</a:t>
            </a:r>
            <a:r>
              <a:rPr lang="ru-RU" sz="1400" dirty="0"/>
              <a:t> </a:t>
            </a:r>
            <a:r>
              <a:rPr lang="ru-RU" sz="1400" dirty="0" err="1"/>
              <a:t>п’ять</a:t>
            </a:r>
            <a:r>
              <a:rPr lang="ru-RU" sz="1400" dirty="0"/>
              <a:t> </a:t>
            </a:r>
            <a:r>
              <a:rPr lang="ru-RU" sz="1400" dirty="0" err="1"/>
              <a:t>відомих</a:t>
            </a:r>
            <a:r>
              <a:rPr lang="ru-RU" sz="1400" dirty="0"/>
              <a:t> </a:t>
            </a:r>
            <a:r>
              <a:rPr lang="ru-RU" sz="1400" dirty="0" err="1"/>
              <a:t>особистостей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не </a:t>
            </a:r>
            <a:r>
              <a:rPr lang="ru-RU" sz="1400" dirty="0" err="1"/>
              <a:t>працюють</a:t>
            </a:r>
            <a:r>
              <a:rPr lang="ru-RU" sz="1400" dirty="0"/>
              <a:t> у структурах ЄС.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призначають</a:t>
            </a:r>
            <a:r>
              <a:rPr lang="ru-RU" sz="1400" dirty="0"/>
              <a:t> </a:t>
            </a:r>
            <a:r>
              <a:rPr lang="ru-RU" sz="1400" dirty="0" err="1"/>
              <a:t>спільно</a:t>
            </a:r>
            <a:r>
              <a:rPr lang="ru-RU" sz="1400" dirty="0"/>
              <a:t> </a:t>
            </a:r>
            <a:r>
              <a:rPr lang="ru-RU" sz="1400" dirty="0" err="1"/>
              <a:t>Комісія</a:t>
            </a:r>
            <a:r>
              <a:rPr lang="ru-RU" sz="1400" dirty="0"/>
              <a:t>, Парламент і Рада. ОЛАФ </a:t>
            </a:r>
            <a:r>
              <a:rPr lang="ru-RU" sz="1400" dirty="0" err="1"/>
              <a:t>керується</a:t>
            </a:r>
            <a:r>
              <a:rPr lang="ru-RU" sz="1400" dirty="0"/>
              <a:t> в </a:t>
            </a:r>
            <a:r>
              <a:rPr lang="ru-RU" sz="1400" dirty="0" err="1"/>
              <a:t>своїй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правилами, </a:t>
            </a:r>
            <a:r>
              <a:rPr lang="ru-RU" sz="1400" dirty="0" err="1"/>
              <a:t>визначеними</a:t>
            </a:r>
            <a:r>
              <a:rPr lang="ru-RU" sz="1400" dirty="0"/>
              <a:t> </a:t>
            </a:r>
            <a:r>
              <a:rPr lang="ru-RU" sz="1400" dirty="0" err="1"/>
              <a:t>міжінституційною</a:t>
            </a:r>
            <a:r>
              <a:rPr lang="ru-RU" sz="1400" dirty="0"/>
              <a:t> </a:t>
            </a:r>
            <a:r>
              <a:rPr lang="ru-RU" sz="1400" dirty="0" err="1"/>
              <a:t>угодою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уклали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собою </a:t>
            </a:r>
            <a:r>
              <a:rPr lang="ru-RU" sz="1400" dirty="0" err="1"/>
              <a:t>Комісія</a:t>
            </a:r>
            <a:r>
              <a:rPr lang="ru-RU" sz="1400" dirty="0"/>
              <a:t>, Парламент і Рада 25 </a:t>
            </a:r>
            <a:r>
              <a:rPr lang="ru-RU" sz="1400" dirty="0" err="1"/>
              <a:t>травня</a:t>
            </a:r>
            <a:r>
              <a:rPr lang="ru-RU" sz="1400" dirty="0"/>
              <a:t> 1999 р.</a:t>
            </a:r>
            <a:endParaRPr lang="en-US" sz="1400" dirty="0"/>
          </a:p>
          <a:p>
            <a:endParaRPr lang="en-US" sz="1400" dirty="0"/>
          </a:p>
          <a:p>
            <a:endParaRPr lang="ru-RU" sz="1400" dirty="0"/>
          </a:p>
          <a:p>
            <a:r>
              <a:rPr lang="ru-RU" sz="1000" u="sng" dirty="0" err="1">
                <a:solidFill>
                  <a:schemeClr val="accent2"/>
                </a:solidFill>
              </a:rPr>
              <a:t>Джерело</a:t>
            </a:r>
            <a:r>
              <a:rPr lang="ru-RU" sz="1000" u="sng" dirty="0">
                <a:solidFill>
                  <a:schemeClr val="accent2"/>
                </a:solidFill>
              </a:rPr>
              <a:t>: </a:t>
            </a:r>
          </a:p>
          <a:p>
            <a:r>
              <a:rPr lang="ru-RU" sz="1000" dirty="0">
                <a:solidFill>
                  <a:schemeClr val="accent2"/>
                </a:solidFill>
              </a:rPr>
              <a:t>КУРОВСЬКА І. А. ОГЛЯД СТАНДАРТІВ ЄС У СФЕРІ БОРОТЬБИ З КОРУПЦІЄЮ: ПРАВОВІ АСПЕКТИ. URL: http://nvppp.in.ua/vip/2020/3-2/46.pdf </a:t>
            </a:r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dirty="0">
              <a:solidFill>
                <a:schemeClr val="accent2"/>
              </a:solidFill>
            </a:endParaRPr>
          </a:p>
          <a:p>
            <a:endParaRPr lang="ru-RU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uk-UA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pl-PL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433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638</TotalTime>
  <Words>757</Words>
  <Application>Microsoft Office PowerPoint</Application>
  <PresentationFormat>Экран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Wingdings 2</vt:lpstr>
      <vt:lpstr>Техническая</vt:lpstr>
      <vt:lpstr> «Конвенції та директиви Європейського Союзу у сфері запобігання та протидії корупції»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 «Насильство в сім’ї та його запобігання»</dc:title>
  <dc:creator>user</dc:creator>
  <cp:lastModifiedBy>Novikov Oleg</cp:lastModifiedBy>
  <cp:revision>109</cp:revision>
  <dcterms:created xsi:type="dcterms:W3CDTF">2017-12-01T04:07:00Z</dcterms:created>
  <dcterms:modified xsi:type="dcterms:W3CDTF">2021-11-29T07:36:28Z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1033-11.2.0.8888</vt:lpwstr>
  </property>
</Properties>
</file>