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63" r:id="rId3"/>
    <p:sldId id="272" r:id="rId4"/>
    <p:sldId id="278" r:id="rId5"/>
    <p:sldId id="279" r:id="rId6"/>
    <p:sldId id="280" r:id="rId7"/>
    <p:sldId id="271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73" r:id="rId18"/>
    <p:sldId id="291" r:id="rId19"/>
    <p:sldId id="290" r:id="rId20"/>
    <p:sldId id="274" r:id="rId21"/>
    <p:sldId id="292" r:id="rId22"/>
    <p:sldId id="266" r:id="rId23"/>
    <p:sldId id="276" r:id="rId24"/>
    <p:sldId id="293" r:id="rId25"/>
    <p:sldId id="275" r:id="rId26"/>
    <p:sldId id="277" r:id="rId27"/>
    <p:sldId id="294" r:id="rId28"/>
    <p:sldId id="295" r:id="rId29"/>
    <p:sldId id="296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32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3A1C593-65D0-4073-BCC9-577B9352EA97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4560" y="1676400"/>
            <a:ext cx="10312400" cy="2519680"/>
          </a:xfrm>
        </p:spPr>
        <p:txBody>
          <a:bodyPr/>
          <a:lstStyle/>
          <a:p>
            <a:r>
              <a:rPr lang="ru-RU" sz="5400" b="1" dirty="0"/>
              <a:t>«</a:t>
            </a:r>
            <a:r>
              <a:rPr lang="uk-UA" sz="5400" b="1" dirty="0"/>
              <a:t>Усунення наслідків корупційних та </a:t>
            </a:r>
            <a:r>
              <a:rPr lang="uk-UA" sz="5400" b="1" dirty="0" err="1"/>
              <a:t>пов</a:t>
            </a:r>
            <a:r>
              <a:rPr lang="en-US" sz="5400" b="1" dirty="0"/>
              <a:t>’</a:t>
            </a:r>
            <a:r>
              <a:rPr lang="uk-UA" sz="5400" b="1" dirty="0" err="1"/>
              <a:t>язаних</a:t>
            </a:r>
            <a:r>
              <a:rPr lang="uk-UA" sz="5400" b="1" dirty="0"/>
              <a:t> </a:t>
            </a:r>
            <a:r>
              <a:rPr lang="ru-RU" sz="5400" b="1" dirty="0"/>
              <a:t>з</a:t>
            </a:r>
            <a:r>
              <a:rPr lang="uk-UA" sz="5400" b="1" dirty="0"/>
              <a:t> корупцією правопорушень»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68" y="284480"/>
            <a:ext cx="11744960" cy="14528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920" y="1788160"/>
            <a:ext cx="10972800" cy="4754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u="sng" dirty="0">
                <a:solidFill>
                  <a:schemeClr val="tx1"/>
                </a:solidFill>
                <a:latin typeface="+mn-lt"/>
              </a:rPr>
              <a:t>Шкодою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вважається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будь-яке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знецінення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блага,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охороняється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правом.</a:t>
            </a:r>
          </a:p>
          <a:p>
            <a:pPr marL="0" indent="0"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Шкода: 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майнова та немайнова.</a:t>
            </a:r>
          </a:p>
          <a:p>
            <a:pPr marL="0" indent="0">
              <a:buNone/>
            </a:pPr>
            <a:r>
              <a:rPr lang="uk-UA" sz="2000" b="1" i="1" dirty="0">
                <a:solidFill>
                  <a:schemeClr val="tx1"/>
                </a:solidFill>
                <a:latin typeface="+mn-lt"/>
              </a:rPr>
              <a:t>ч. 1 ст. 1192 ЦК України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 - майнова шкода відшкодовується або в натурі (передача речі того ж роду і такої ж якості, полагодження пошкодженої речі тощо), або шляхом відшкодування завданих збитків у повному обсязі. При цьому розмір збитків, що підлягають відшкодуванню потерпілому, визначається відповідно до реальної вартості втраченого майна на момент розгляду справи або виконання робіт, необхідних для відновлення пошкодженої речі.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chemeClr val="tx1"/>
                </a:solidFill>
                <a:latin typeface="+mn-lt"/>
              </a:rPr>
              <a:t>ст. 22 ЦК </a:t>
            </a:r>
            <a:r>
              <a:rPr lang="ru-RU" sz="2000" b="1" i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000" b="1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-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збитками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визнаються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1)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втрати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зазнала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зв'язку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знищенням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пошкодженням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речі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витрати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зробила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мусить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зробити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відновлення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свого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 (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реальні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збитки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);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2) доходи,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особа могла б реально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одержати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звичайних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обставин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якби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право не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було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порушене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(упущена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вигода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).</a:t>
            </a: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4050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68" y="284480"/>
            <a:ext cx="11744960" cy="14528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920" y="1788160"/>
            <a:ext cx="10972800" cy="4754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u="sng" dirty="0">
                <a:solidFill>
                  <a:schemeClr val="tx1"/>
                </a:solidFill>
                <a:latin typeface="+mn-lt"/>
              </a:rPr>
              <a:t>Моральна шкода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- втрати немайнового характеру внаслідок моральних чи фізичних страждань, або інших негативних явищ, заподіяних фізичній чи юридичній особі незаконними діями або бездіяльністю інших осіб.</a:t>
            </a:r>
          </a:p>
          <a:p>
            <a:pPr marL="0" indent="0">
              <a:buNone/>
            </a:pPr>
            <a:r>
              <a:rPr lang="uk-UA" sz="2000" b="1" i="1" dirty="0">
                <a:solidFill>
                  <a:schemeClr val="tx1"/>
                </a:solidFill>
                <a:latin typeface="+mn-lt"/>
              </a:rPr>
              <a:t>ч. 2 ст. 23 ЦК України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 - моральна шкода полягає: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а) у фізичному болю та стражданнях, яких фізична особа зазнала у зв’язку з каліцтвом або іншим ушкодженням здоров’я;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б) у душевних стражданнях, яких фізична особа зазнала у зв’язку із знищенням чи пошкодженням її майна;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в) у душевних стражданнях, яких фізична особа зазнала у зв’язку з протиправною поведінкою щодо неї самої, членів її сім’ї чи близьких родичів;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г) у приниженні честі, гідності, а також ділової репутації фізичної або юридичної особи.</a:t>
            </a:r>
          </a:p>
        </p:txBody>
      </p:sp>
    </p:spTree>
    <p:extLst>
      <p:ext uri="{BB962C8B-B14F-4D97-AF65-F5344CB8AC3E}">
        <p14:creationId xmlns:p14="http://schemas.microsoft.com/office/powerpoint/2010/main" val="4281535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68" y="284480"/>
            <a:ext cx="11744960" cy="14528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920" y="1788160"/>
            <a:ext cx="10972800" cy="475488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+mn-lt"/>
              </a:rPr>
              <a:t>Моральна шкода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відшкодовується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грішми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іншим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майном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інший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спосіб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r>
              <a:rPr lang="ru-RU" sz="2000" dirty="0" err="1">
                <a:solidFill>
                  <a:schemeClr val="tx1"/>
                </a:solidFill>
                <a:latin typeface="+mn-lt"/>
              </a:rPr>
              <a:t>Розмір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грошового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моральної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визначається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судом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залежно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характеру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глибини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фізичних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душевних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страждань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погіршення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здібностей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потерпілого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позбавлення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можливості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реалізації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ступеня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вини особи, яка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завдала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моральної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вина є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підставою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урахуванням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інших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обставин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мають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істотне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значення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</a:rPr>
              <a:t>При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визначенні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розміру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враховуються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вимоги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розумності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справедливості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(ч. 3 ст. 23 ЦК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</a:rPr>
              <a:t>Моральна шкода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відшкодовується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незалежно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майнової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яка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підлягає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та не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пов'язана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розміром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цього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(ч. 4 ст. 23 ЦК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Моральна шкода, завдана фізичній або юридичній особі неправомірними рішеннями, діями чи бездіяльністю, відшкодовується особою, яка її завдала, за наявності її вини (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ч. 1 ст. 1167 ЦК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).</a:t>
            </a:r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8663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68" y="284480"/>
            <a:ext cx="11744960" cy="14528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920" y="1788160"/>
            <a:ext cx="10972800" cy="4754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Збитки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державі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можуть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завдані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тільки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учинення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корупційного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пов’язаного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корупцією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наприклад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ненадходження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до державного бюджету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грошових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коштів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тощо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), але й у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випадку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u="sng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800" u="sng" dirty="0">
                <a:solidFill>
                  <a:schemeClr val="tx1"/>
                </a:solidFill>
                <a:latin typeface="+mn-lt"/>
              </a:rPr>
              <a:t> державою: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1)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незаконними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рішеннями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дією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бездіяльністю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органу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влади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здійсненні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ними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своїх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повноважень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(ст. 1173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2)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незаконними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рішеннями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діями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бездіяльністю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посадової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службової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особи органу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влади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здійсненні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нею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своїх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повноважень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(ст. 1174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3)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прийняття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органом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влади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нормативно-правового акта,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був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визнаний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незаконним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скасований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(ст. 1175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 4)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фізичній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особі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незаконного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засудження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незаконного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притягнення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кримінальної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відповідальності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незаконного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запобіжного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заходу, незаконного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затримання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незаконного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накладення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адміністративного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стягнення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арешту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виправних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робіт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(ст. 1176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5)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потерпілому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кримінального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випадках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та порядку,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передбачених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законом (ст. 1177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</a:t>
            </a:r>
            <a:endParaRPr lang="uk-UA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8868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208" y="365760"/>
            <a:ext cx="11744960" cy="14528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800" y="2590800"/>
            <a:ext cx="10972800" cy="2346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Протиправності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поведінки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особи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-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своїми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діями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порушує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встановлену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нормою права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заборону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охоронювані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законом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суб’єктивні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права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потерпілого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Наявність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причинного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зв’язку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між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протиправною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поведінкою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правопорушника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заподіяною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шкодою: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ч. 1 ст. 1166 та ч. 1 ст. 1167 ЦК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неправомірно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майнова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та моральна шкода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відшкодовується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особою, яка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завдала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Доведеність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вини особи: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ч. 2 ст. 1166 ЦК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особа, яка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завдала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звільняється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доведе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не з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вини.</a:t>
            </a:r>
          </a:p>
          <a:p>
            <a:pPr marL="0" indent="0">
              <a:buNone/>
            </a:pPr>
            <a:endParaRPr lang="uk-UA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1015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208" y="365760"/>
            <a:ext cx="11744960" cy="19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Процедура 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800" y="2357120"/>
            <a:ext cx="10972800" cy="439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+mn-lt"/>
              </a:rPr>
              <a:t>У гл. 9 КПК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передбачені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такі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форми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компенсації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кримінальному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провадженні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1)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добровільне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компенсація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(ч. 1 ст. 127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2)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примусове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компенсація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	а)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(ч. 2 ст. 127, ст. 128, 129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	б)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звернення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застави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вироку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частині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майнових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стягнень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(ч. 1 ст. 177; ч. 4 та ч. 11 ст. 182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	в)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компенсація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рахунок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Державного бюджету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(ч. 3 ст. 127, ч. 2 та ч. 3 ст. 572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	г)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кримінально-правова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реституція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(п. 5 ч. 9 та ч. 10 ст. 100; ч. 4 ст. 374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	д)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компенсація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завданої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незаконними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рішеннями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діями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бездіяльністю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органу,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здійснює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оперативно-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розшукову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досудове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розслідування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прокуратури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суду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випадках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та порядку,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передбачених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законом (ст. 130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</a:t>
            </a:r>
            <a:endParaRPr lang="uk-UA" sz="1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8558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048" y="132080"/>
            <a:ext cx="11744960" cy="19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Процедура 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440" y="2072640"/>
            <a:ext cx="10972800" cy="4673600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інтересах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пред’являється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прокурором (ч. 3 ст. 128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). </a:t>
            </a:r>
          </a:p>
          <a:p>
            <a:r>
              <a:rPr lang="ru-RU" sz="1800" dirty="0">
                <a:solidFill>
                  <a:schemeClr val="tx1"/>
                </a:solidFill>
                <a:latin typeface="+mn-lt"/>
              </a:rPr>
              <a:t>Форма та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зміст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заяви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повинні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вимогам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встановленим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позовів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пред’являються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у порядку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судочинства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(ч. 4 ст. 128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). </a:t>
            </a:r>
          </a:p>
          <a:p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кримінальному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провадженні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розглядається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судом за правилами,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встановленими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процесуальні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відносини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виникли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позовом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врегульовані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то до них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застосовуються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норми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ЦПК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умови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вони не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суперечать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засадам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кримінального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судочинства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(ч. 5 ст. 128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r>
              <a:rPr lang="ru-RU" sz="1800" dirty="0" err="1">
                <a:solidFill>
                  <a:schemeClr val="tx1"/>
                </a:solidFill>
                <a:latin typeface="+mn-lt"/>
              </a:rPr>
              <a:t>Визнаючи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відповідачем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відповідачем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кримінальному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провадженні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слідчий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має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точно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якою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дією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бездіяльністю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цієї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заподіяно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шкоду,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якими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доказами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підтверджується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навести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відповідні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розрахунки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підлягають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стягненню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вказати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матеріальний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закон, на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підставі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має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вирішуватися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Позовна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заява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подається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до суду в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письмовій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формі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підписується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позивачем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представником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іншою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особою,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якій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законом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надано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право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звертатися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до суду в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інтересах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іншої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особи. Особа, яка не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пред’явила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позову в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кримінальному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провадженні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особа,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позов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залишено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розгляду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має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право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пред’явити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 порядку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судочинства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(ч. 7 ст. 128 КПК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4572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58" y="406400"/>
            <a:ext cx="11744960" cy="624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b="1" dirty="0" err="1"/>
              <a:t>Визнання</a:t>
            </a:r>
            <a:r>
              <a:rPr lang="ru-RU" sz="3000" b="1" dirty="0"/>
              <a:t> </a:t>
            </a:r>
            <a:r>
              <a:rPr lang="ru-RU" sz="3000" b="1" dirty="0" err="1"/>
              <a:t>незаконними</a:t>
            </a:r>
            <a:r>
              <a:rPr lang="ru-RU" sz="3000" b="1" dirty="0"/>
              <a:t> </a:t>
            </a:r>
            <a:r>
              <a:rPr lang="ru-RU" sz="3000" b="1" dirty="0" err="1"/>
              <a:t>актів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76960"/>
            <a:ext cx="10972800" cy="5130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chemeClr val="tx1"/>
                </a:solidFill>
                <a:latin typeface="+mn-lt"/>
              </a:rPr>
              <a:t>ч. 1 ст. 67 Закону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+mn-lt"/>
              </a:rPr>
              <a:t>«нормативно-правові акти, рішення, видані (прийняті) з порушенням вимог Закону, підлягають скасуванню органом або посадовою особою, уповноваженою на прийняття чи скасування відповідних актів, рішень, або можуть бути визнані незаконними в судовому порядку за заявою заінтересованої фізичної особи, об’єднання громадян, юридичної особи, прокурора, органу державної влади, зокрема Національного агентства, органу місцевого самоврядування. Орган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посадова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особа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надсилає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Національного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агентства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протягом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трьох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робочих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днів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копію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прийнятого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рішення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про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скасування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одержаного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рішення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суду про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незаконними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відповідних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».</a:t>
            </a:r>
            <a:endParaRPr lang="uk-UA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2187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58" y="406400"/>
            <a:ext cx="11744960" cy="624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b="1" dirty="0" err="1"/>
              <a:t>Визнання</a:t>
            </a:r>
            <a:r>
              <a:rPr lang="ru-RU" sz="3000" b="1" dirty="0"/>
              <a:t> </a:t>
            </a:r>
            <a:r>
              <a:rPr lang="ru-RU" sz="3000" b="1" dirty="0" err="1"/>
              <a:t>незаконними</a:t>
            </a:r>
            <a:r>
              <a:rPr lang="ru-RU" sz="3000" b="1" dirty="0"/>
              <a:t> </a:t>
            </a:r>
            <a:r>
              <a:rPr lang="ru-RU" sz="3000" b="1" dirty="0" err="1"/>
              <a:t>актів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280" y="1727200"/>
            <a:ext cx="10972800" cy="3586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chemeClr val="tx1"/>
                </a:solidFill>
                <a:latin typeface="+mn-lt"/>
              </a:rPr>
              <a:t>2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способи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скасування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корупційних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 нормативно-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правових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+mn-lt"/>
              </a:rPr>
              <a:t>1)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скасування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незаконних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нормативно-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правових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органом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посадовою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особою,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уповноваженою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прийняття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скасування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відповідних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; 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+mn-lt"/>
              </a:rPr>
              <a:t>2)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скасування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незаконних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нормативно-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правових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у судовому порядку.</a:t>
            </a:r>
            <a:endParaRPr lang="uk-UA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2677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58" y="406400"/>
            <a:ext cx="11744960" cy="624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b="1" dirty="0" err="1"/>
              <a:t>Визнання</a:t>
            </a:r>
            <a:r>
              <a:rPr lang="ru-RU" sz="3000" b="1" dirty="0"/>
              <a:t> </a:t>
            </a:r>
            <a:r>
              <a:rPr lang="ru-RU" sz="3000" b="1" dirty="0" err="1"/>
              <a:t>недійсними</a:t>
            </a:r>
            <a:r>
              <a:rPr lang="ru-RU" sz="3000" b="1" dirty="0"/>
              <a:t> </a:t>
            </a:r>
            <a:r>
              <a:rPr lang="ru-RU" sz="3000" b="1" dirty="0" err="1"/>
              <a:t>правочинів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280" y="1087120"/>
            <a:ext cx="10972800" cy="5222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+mn-lt"/>
              </a:rPr>
              <a:t>ч. 2 ст. 67 Закону: 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«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укладений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вимог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цього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Закону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визнаним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недійсним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».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+mn-lt"/>
              </a:rPr>
              <a:t>ст. 203 ЦК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встановлює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загальні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вимоги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додержання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є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необхідними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чинності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зміст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суперечити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ЦК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іншим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актам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законодавства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інтересам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суспільства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моральним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засадам.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+mn-lt"/>
              </a:rPr>
              <a:t>ч. 1 ст. 216 ЦК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: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недійсний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створює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юридичних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наслідків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крім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тих,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пов'язані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недійсністю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разі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недійсності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кожна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із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зобов'язана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повернути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другій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стороні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натурі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все,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вона одержала на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цього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а в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разі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неможливості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такого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повернення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тоді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одержане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користуванні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майном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виконаній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наданій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послузі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–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відшкодувати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вартість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одержано, за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цінами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існують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на момент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+mn-lt"/>
              </a:rPr>
              <a:t>ч. 2 ст. 215 ЦК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недійсним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є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недійсність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встановлена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законом (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нікчемний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). У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цьому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разі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такого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правочину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недійсним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судом не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вимагається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».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latin typeface="+mn-lt"/>
              </a:rPr>
              <a:t>ст. 228 ЦК </a:t>
            </a:r>
            <a:r>
              <a:rPr lang="ru-RU" sz="18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800" b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серед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нікчемних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правочинів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визначено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порушують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публічний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порядок. Такими є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правочини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спрямовані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конституційних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прав і свобод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громадянина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знищення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пошкодження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майна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фізичної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юридичної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особи,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Автономної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республіки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Крим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територіальної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громади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незаконне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n-lt"/>
              </a:rPr>
              <a:t>заволодіння</a:t>
            </a:r>
            <a:r>
              <a:rPr lang="ru-RU" sz="1800" dirty="0">
                <a:solidFill>
                  <a:schemeClr val="tx1"/>
                </a:solidFill>
                <a:latin typeface="+mn-lt"/>
              </a:rPr>
              <a:t> ним. </a:t>
            </a:r>
          </a:p>
          <a:p>
            <a:pPr marL="0" indent="0">
              <a:buNone/>
            </a:pPr>
            <a:endParaRPr lang="ru-RU" sz="26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uk-UA" sz="26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uk-UA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097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536027"/>
            <a:ext cx="11744960" cy="769883"/>
          </a:xfrm>
        </p:spPr>
        <p:txBody>
          <a:bodyPr/>
          <a:lstStyle/>
          <a:p>
            <a:r>
              <a:rPr lang="uk-UA" sz="5000" dirty="0"/>
              <a:t>Способи усунення наслідків: </a:t>
            </a:r>
            <a:endParaRPr lang="ru-RU" sz="5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6855"/>
            <a:ext cx="10972800" cy="4749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1)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державі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фізичним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юридичним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особам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збитків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завданих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унаслідок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корупційного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(ст. 66 та ч. 1 ст. 68 Закону);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2)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відновлення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 і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фізичних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юридичних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були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корупційного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(ч. 1 ст. 68 Закону);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3)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скасування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нормативно-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правових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виданих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прийнятих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корупційного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органом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посадовою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особою,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уповноваженою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прийняття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скасування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незаконними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у судовому порядку (ч. 1 ст. 67 Закону);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4)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недійсними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правочинів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укладених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унаслідок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корупційного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(ч. 2 ст. 67 Закону);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5)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вилучення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незаконно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одержаного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майна шляхом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спеціальної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рішенням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суду в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установленому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законом порядку (ст. 69 Закону).</a:t>
            </a:r>
          </a:p>
        </p:txBody>
      </p:sp>
    </p:spTree>
    <p:extLst>
      <p:ext uri="{BB962C8B-B14F-4D97-AF65-F5344CB8AC3E}">
        <p14:creationId xmlns:p14="http://schemas.microsoft.com/office/powerpoint/2010/main" val="3533358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768" y="345440"/>
            <a:ext cx="11744960" cy="11074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b="1" dirty="0" err="1"/>
              <a:t>Відновлення</a:t>
            </a:r>
            <a:r>
              <a:rPr lang="ru-RU" sz="3000" b="1" dirty="0"/>
              <a:t> прав і </a:t>
            </a:r>
            <a:r>
              <a:rPr lang="ru-RU" sz="3000" b="1" dirty="0" err="1"/>
              <a:t>законних</a:t>
            </a:r>
            <a:r>
              <a:rPr lang="ru-RU" sz="3000" b="1" dirty="0"/>
              <a:t> </a:t>
            </a:r>
            <a:r>
              <a:rPr lang="ru-RU" sz="3000" b="1" dirty="0" err="1"/>
              <a:t>інтересів</a:t>
            </a:r>
            <a:r>
              <a:rPr lang="ru-RU" sz="3000" b="1" dirty="0"/>
              <a:t> </a:t>
            </a:r>
            <a:r>
              <a:rPr lang="ru-RU" sz="3000" b="1" dirty="0" err="1"/>
              <a:t>фізичних</a:t>
            </a:r>
            <a:r>
              <a:rPr lang="ru-RU" sz="3000" b="1" dirty="0"/>
              <a:t> та </a:t>
            </a:r>
            <a:r>
              <a:rPr lang="ru-RU" sz="3000" b="1" dirty="0" err="1"/>
              <a:t>юридичних</a:t>
            </a:r>
            <a:r>
              <a:rPr lang="ru-RU" sz="3000" b="1" dirty="0"/>
              <a:t> </a:t>
            </a:r>
            <a:r>
              <a:rPr lang="ru-RU" sz="3000" b="1" dirty="0" err="1"/>
              <a:t>осіб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760" y="1493520"/>
            <a:ext cx="10972800" cy="5222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+mn-lt"/>
              </a:rPr>
              <a:t>ч. 1 ст. 68 Закону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фізичні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юридичні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особи, права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порушено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корупційного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пов’язаного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корупцією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мають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право на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відновлення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прав, в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установленому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законом порядку.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Відновлення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 і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забезпечується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системою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правових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заходів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яка 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цивілістичній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науці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отримала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назву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механізм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суб’єктивних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».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Цей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механізм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включає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реалізацію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наданих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законом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можливостей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здійснення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приватною особою на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свій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розсуд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своїх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обранням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відповідних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способів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форм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Способами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цивільних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бути: 1)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права; 2)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правочину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недійсним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3)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припинення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дії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яка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порушує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право; 4)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відновлення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становища, яке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існувало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5)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примусове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обов'язку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натурі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6)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зміна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правовідношення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7)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припинення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правовідношення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8)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збитків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інші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способи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майнової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9)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моральної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немайнової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10)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незаконними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рішення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дій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бездіяльності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органу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влади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органу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влади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Автономної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Республіки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Крим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органу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місцевого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самоврядування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їхніх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посадових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службових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(ч. 2 ст. 16 ЦК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31506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768" y="345440"/>
            <a:ext cx="11744960" cy="11074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b="1" dirty="0" err="1"/>
              <a:t>Відновлення</a:t>
            </a:r>
            <a:r>
              <a:rPr lang="ru-RU" sz="3000" b="1" dirty="0"/>
              <a:t> прав і </a:t>
            </a:r>
            <a:r>
              <a:rPr lang="ru-RU" sz="3000" b="1" dirty="0" err="1"/>
              <a:t>законних</a:t>
            </a:r>
            <a:r>
              <a:rPr lang="ru-RU" sz="3000" b="1" dirty="0"/>
              <a:t> </a:t>
            </a:r>
            <a:r>
              <a:rPr lang="ru-RU" sz="3000" b="1" dirty="0" err="1"/>
              <a:t>інтересів</a:t>
            </a:r>
            <a:r>
              <a:rPr lang="ru-RU" sz="3000" b="1" dirty="0"/>
              <a:t> </a:t>
            </a:r>
            <a:r>
              <a:rPr lang="ru-RU" sz="3000" b="1" dirty="0" err="1"/>
              <a:t>фізичних</a:t>
            </a:r>
            <a:r>
              <a:rPr lang="ru-RU" sz="3000" b="1" dirty="0"/>
              <a:t> та </a:t>
            </a:r>
            <a:r>
              <a:rPr lang="ru-RU" sz="3000" b="1" dirty="0" err="1"/>
              <a:t>юридичних</a:t>
            </a:r>
            <a:r>
              <a:rPr lang="ru-RU" sz="3000" b="1" dirty="0"/>
              <a:t> </a:t>
            </a:r>
            <a:r>
              <a:rPr lang="ru-RU" sz="3000" b="1" dirty="0" err="1"/>
              <a:t>осіб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760" y="1493520"/>
            <a:ext cx="10972800" cy="5222240"/>
          </a:xfrm>
        </p:spPr>
        <p:txBody>
          <a:bodyPr>
            <a:noAutofit/>
          </a:bodyPr>
          <a:lstStyle/>
          <a:p>
            <a:r>
              <a:rPr lang="ru-RU" sz="2000" dirty="0" err="1">
                <a:solidFill>
                  <a:schemeClr val="tx1"/>
                </a:solidFill>
                <a:latin typeface="+mn-lt"/>
              </a:rPr>
              <a:t>Застосування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конкретного способу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залежить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змісту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суб’єктивного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права, за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захистом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звернулася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особа, так і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характеру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 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цією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метою суд повинен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з’ясувати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характер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спірних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правовідносин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сторін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(предмет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підставу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позову), характер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позивача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можливість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обраний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ним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спосіб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</a:rPr>
              <a:t>Для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ефективного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поновлення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необхідно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щоб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існував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чіткий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зв’язок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між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способом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</a:rPr>
              <a:t>Метою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заявлених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позовних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вимог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має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усунення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перешкод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здійсненні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права, 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досягненням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визначений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спосіб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би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вичерпував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себе.</a:t>
            </a:r>
          </a:p>
          <a:p>
            <a:r>
              <a:rPr lang="ru-RU" sz="2000" dirty="0" err="1">
                <a:solidFill>
                  <a:schemeClr val="tx1"/>
                </a:solidFill>
                <a:latin typeface="+mn-lt"/>
              </a:rPr>
              <a:t>Способи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суб’єктивних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 формою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здійснення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поділяються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юрисдикційні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неюрисдикційні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</a:rPr>
              <a:t>Не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й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відновлені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права,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здійснюються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фізичними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юридичними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порушенням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вимог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законодавства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8277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386081"/>
            <a:ext cx="11744960" cy="6603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Вилучення незаконно одержаного майна.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1046480"/>
            <a:ext cx="10972800" cy="52527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ст. 69 Закону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: «кошти та інше майно, одержані внаслідок вчинення корупційного правопорушення, підлягають конфіскації або спеціальній конфіскації за рішенням суду в установленому законом порядку».</a:t>
            </a:r>
          </a:p>
          <a:p>
            <a:pPr marL="0" indent="0"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Зазначений спосіб усунення наслідків цих правопорушень включає в себе: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1) конфіскацію майна як вид покарання;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2) конфіскацію предмета, який став знаряддям вчинення або безпосереднім об'єктом адміністративного правопорушення, як вид адміністративного стягнення;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3) конфіскацію грошей, одержаних внаслідок вчинення адміністративного правопорушення, як вид адміністративного стягнення;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4) спеціальну конфіскацію як захід кримінально-правового характеру;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5) стягнення в дохід держави активів, визнаних судом необґрунтованими, або інших активів, які відповідають вартості необґрунтованих активів (Глава 12 ЦПК України).</a:t>
            </a:r>
          </a:p>
        </p:txBody>
      </p:sp>
    </p:spTree>
    <p:extLst>
      <p:ext uri="{BB962C8B-B14F-4D97-AF65-F5344CB8AC3E}">
        <p14:creationId xmlns:p14="http://schemas.microsoft.com/office/powerpoint/2010/main" val="2694352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536027"/>
            <a:ext cx="11744960" cy="769883"/>
          </a:xfrm>
        </p:spPr>
        <p:txBody>
          <a:bodyPr/>
          <a:lstStyle/>
          <a:p>
            <a:r>
              <a:rPr lang="ru-RU" sz="3000" b="1" dirty="0" err="1"/>
              <a:t>Конфіскація</a:t>
            </a:r>
            <a:r>
              <a:rPr lang="ru-RU" sz="3000" b="1" dirty="0"/>
              <a:t> майна як вид </a:t>
            </a:r>
            <a:r>
              <a:rPr lang="ru-RU" sz="3000" b="1" dirty="0" err="1"/>
              <a:t>покарання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1351280"/>
            <a:ext cx="10972800" cy="4927599"/>
          </a:xfrm>
        </p:spPr>
        <p:txBody>
          <a:bodyPr>
            <a:noAutofit/>
          </a:bodyPr>
          <a:lstStyle/>
          <a:p>
            <a:r>
              <a:rPr lang="ru-RU" sz="2200" dirty="0" err="1">
                <a:solidFill>
                  <a:schemeClr val="tx1"/>
                </a:solidFill>
                <a:latin typeface="+mn-lt"/>
              </a:rPr>
              <a:t>Конфіскація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 (ст. 59 КК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) є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додатковим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видом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покарання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полягає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примусовому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безоплатному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вилученні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власність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всього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частини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майна, яке є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власністю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засудженого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r>
              <a:rPr lang="ru-RU" sz="2200" dirty="0" err="1">
                <a:solidFill>
                  <a:schemeClr val="tx1"/>
                </a:solidFill>
                <a:latin typeface="+mn-lt"/>
              </a:rPr>
              <a:t>Частина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2 ст. 59 КК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встановлює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конфіскація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встановлюється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тяжкі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та особливо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тяжкі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корисливі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злочини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також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злочини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проти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основ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національної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безпеки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громадської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безпеки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незалежно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ступеня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тяжкості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призначена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лише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випадках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спеціально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передбачених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Особливій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частині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КК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uk-UA" sz="2200" dirty="0">
                <a:solidFill>
                  <a:schemeClr val="tx1"/>
                </a:solidFill>
                <a:latin typeface="+mn-lt"/>
              </a:rPr>
              <a:t>Конфіскація майна як вид покарання передбачена у санкціях ч. 5 ст. 191, ч. 3 ст. 262, ч. 2 ст. 308, ч. 3 ст. 308, ч. 3 ст. 312, ч. 3 ст. 313, ч. 3 ст. 365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-</a:t>
            </a:r>
            <a:r>
              <a:rPr lang="uk-UA" sz="2200" dirty="0">
                <a:solidFill>
                  <a:schemeClr val="tx1"/>
                </a:solidFill>
                <a:latin typeface="+mn-lt"/>
              </a:rPr>
              <a:t>2, ч.3 ст. 368, ч. 4 ст. 368, ч. 4 ст. 368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-</a:t>
            </a:r>
            <a:r>
              <a:rPr lang="uk-UA" sz="2200" dirty="0">
                <a:solidFill>
                  <a:schemeClr val="tx1"/>
                </a:solidFill>
                <a:latin typeface="+mn-lt"/>
              </a:rPr>
              <a:t>3, ч. 4 ст. 368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-</a:t>
            </a:r>
            <a:r>
              <a:rPr lang="uk-UA" sz="2200" dirty="0">
                <a:solidFill>
                  <a:schemeClr val="tx1"/>
                </a:solidFill>
                <a:latin typeface="+mn-lt"/>
              </a:rPr>
              <a:t>4, ч. 2 ст. 369, ч. 3 ст. 369, ч. 4 ст. 369, ч. 3 ст. 369</a:t>
            </a:r>
            <a:r>
              <a:rPr lang="en-US" sz="2200">
                <a:solidFill>
                  <a:schemeClr val="tx1"/>
                </a:solidFill>
                <a:latin typeface="+mn-lt"/>
              </a:rPr>
              <a:t>-</a:t>
            </a:r>
            <a:r>
              <a:rPr lang="uk-UA" sz="2200">
                <a:solidFill>
                  <a:schemeClr val="tx1"/>
                </a:solidFill>
                <a:latin typeface="+mn-lt"/>
              </a:rPr>
              <a:t>2 </a:t>
            </a:r>
            <a:r>
              <a:rPr lang="uk-UA" sz="2200" dirty="0">
                <a:solidFill>
                  <a:schemeClr val="tx1"/>
                </a:solidFill>
                <a:latin typeface="+mn-lt"/>
              </a:rPr>
              <a:t>КК України.</a:t>
            </a:r>
          </a:p>
          <a:p>
            <a:r>
              <a:rPr lang="ru-RU" sz="2200" dirty="0" err="1">
                <a:solidFill>
                  <a:schemeClr val="tx1"/>
                </a:solidFill>
                <a:latin typeface="+mn-lt"/>
              </a:rPr>
              <a:t>Конфіскація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повною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частковою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. </a:t>
            </a:r>
            <a:endParaRPr lang="uk-UA" sz="2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6597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536027"/>
            <a:ext cx="11744960" cy="769883"/>
          </a:xfrm>
        </p:spPr>
        <p:txBody>
          <a:bodyPr/>
          <a:lstStyle/>
          <a:p>
            <a:r>
              <a:rPr lang="ru-RU" sz="3000" b="1" dirty="0" err="1"/>
              <a:t>Конфіскація</a:t>
            </a:r>
            <a:r>
              <a:rPr lang="ru-RU" sz="3000" b="1" dirty="0"/>
              <a:t> майна як вид </a:t>
            </a:r>
            <a:r>
              <a:rPr lang="ru-RU" sz="3000" b="1" dirty="0" err="1"/>
              <a:t>покарання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1351280"/>
            <a:ext cx="10972800" cy="4927599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chemeClr val="tx1"/>
                </a:solidFill>
                <a:latin typeface="+mn-lt"/>
              </a:rPr>
              <a:t>Не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підлягає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належить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засудженому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на правах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приватної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власності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є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часткою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спільній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власності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необхідне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засудженого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перебувають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утриманні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Перелік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підлягає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закріплено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додатку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до Закону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«Про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виконавче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провадження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»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2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червня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2016 р. № 1404-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VIII.</a:t>
            </a:r>
          </a:p>
          <a:p>
            <a:r>
              <a:rPr lang="ru-RU" sz="2200" dirty="0">
                <a:solidFill>
                  <a:schemeClr val="tx1"/>
                </a:solidFill>
                <a:latin typeface="+mn-lt"/>
              </a:rPr>
              <a:t>Порядок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встановлено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у гл. 11 КВК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статті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48, 49),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Законі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«Про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виконавче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провадження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», «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Інструкції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організації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примусового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рішень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»,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затверджена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Наказом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Міністерства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юстиції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02.04.2012 №512/5, «Порядку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реалізації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арештованого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майна»,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затверджений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Наказом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Міністерства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юстиції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29.09.2016 №2831/5 та «Порядку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обліку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зберігання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оцінки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конфіскованого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іншого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майна,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переходить у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власність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, і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розпорядження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ним»,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затверджений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Постановою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Кабінету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Міністрів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25 </a:t>
            </a:r>
            <a:r>
              <a:rPr lang="ru-RU" sz="2200" dirty="0" err="1">
                <a:solidFill>
                  <a:schemeClr val="tx1"/>
                </a:solidFill>
                <a:latin typeface="+mn-lt"/>
              </a:rPr>
              <a:t>серпня</a:t>
            </a:r>
            <a:r>
              <a:rPr lang="ru-RU" sz="2200" dirty="0">
                <a:solidFill>
                  <a:schemeClr val="tx1"/>
                </a:solidFill>
                <a:latin typeface="+mn-lt"/>
              </a:rPr>
              <a:t> 1998 р. № 1340.</a:t>
            </a:r>
          </a:p>
        </p:txBody>
      </p:sp>
    </p:spTree>
    <p:extLst>
      <p:ext uri="{BB962C8B-B14F-4D97-AF65-F5344CB8AC3E}">
        <p14:creationId xmlns:p14="http://schemas.microsoft.com/office/powerpoint/2010/main" val="1555644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048" y="335280"/>
            <a:ext cx="11744960" cy="107223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b="1" dirty="0" err="1"/>
              <a:t>Конфіскація</a:t>
            </a:r>
            <a:r>
              <a:rPr lang="ru-RU" sz="3000" b="1" dirty="0"/>
              <a:t> грошей, </a:t>
            </a:r>
            <a:r>
              <a:rPr lang="ru-RU" sz="3000" b="1" dirty="0" err="1"/>
              <a:t>одержаних</a:t>
            </a:r>
            <a:r>
              <a:rPr lang="ru-RU" sz="3000" b="1" dirty="0"/>
              <a:t> </a:t>
            </a:r>
            <a:r>
              <a:rPr lang="ru-RU" sz="3000" b="1" dirty="0" err="1"/>
              <a:t>внаслідок</a:t>
            </a:r>
            <a:r>
              <a:rPr lang="ru-RU" sz="3000" b="1" dirty="0"/>
              <a:t> </a:t>
            </a:r>
            <a:r>
              <a:rPr lang="ru-RU" sz="3000" b="1" dirty="0" err="1"/>
              <a:t>вчинення</a:t>
            </a:r>
            <a:r>
              <a:rPr lang="ru-RU" sz="3000" b="1" dirty="0"/>
              <a:t> </a:t>
            </a:r>
            <a:r>
              <a:rPr lang="ru-RU" sz="3000" b="1" dirty="0" err="1"/>
              <a:t>адміністративного</a:t>
            </a:r>
            <a:r>
              <a:rPr lang="ru-RU" sz="3000" b="1" dirty="0"/>
              <a:t> </a:t>
            </a:r>
            <a:r>
              <a:rPr lang="ru-RU" sz="3000" b="1" dirty="0" err="1"/>
              <a:t>правопорушення</a:t>
            </a:r>
            <a:r>
              <a:rPr lang="ru-RU" sz="3000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767840"/>
            <a:ext cx="10972800" cy="435832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+mn-lt"/>
              </a:rPr>
              <a:t>п. 4 ч. 1 ст. 24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КУпАП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полягає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примусовій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безоплатній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передачі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грошей 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власність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рішенням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суду. </a:t>
            </a:r>
          </a:p>
          <a:p>
            <a:endParaRPr lang="uk-UA" sz="2000" dirty="0">
              <a:solidFill>
                <a:schemeClr val="tx1"/>
              </a:solidFill>
              <a:latin typeface="+mn-lt"/>
            </a:endParaRPr>
          </a:p>
          <a:p>
            <a:r>
              <a:rPr lang="ru-RU" sz="2000" dirty="0">
                <a:solidFill>
                  <a:schemeClr val="tx1"/>
                </a:solidFill>
                <a:latin typeface="+mn-lt"/>
              </a:rPr>
              <a:t>Вона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застосована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основний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так і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додатковий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вид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адміністративного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стягнення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виключно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випадках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коли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цей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передбачено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санкцією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відповідної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статті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КУпАП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endParaRPr lang="uk-UA" sz="2000" dirty="0">
              <a:solidFill>
                <a:schemeClr val="tx1"/>
              </a:solidFill>
              <a:latin typeface="+mn-lt"/>
            </a:endParaRPr>
          </a:p>
          <a:p>
            <a:r>
              <a:rPr lang="ru-RU" sz="2000" dirty="0" err="1">
                <a:solidFill>
                  <a:schemeClr val="tx1"/>
                </a:solidFill>
                <a:latin typeface="+mn-lt"/>
              </a:rPr>
              <a:t>Конфіскація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грошей,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одержаних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адміністративного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правопорушення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належить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адміністративних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стягнень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майнового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характеру  та не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пов’язана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відшкодуванням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нанесених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громадянам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майнових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збитків</a:t>
            </a: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endParaRPr lang="uk-UA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1403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365760"/>
            <a:ext cx="11744960" cy="6048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Спеціальна конфіскація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6855"/>
            <a:ext cx="10972800" cy="53185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ст. 96-1 КК України 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-  полягає у примусовому безоплатному вилученні за рішенням суду у власність держави грошей, цінностей та іншого майна у випадках, визначених КК України, за умови вчинення умисного злочину або суспільно небезпечного діяння, що підпадає під ознаки діяння, передбаченого Особливою частиною КК України, за які передбачено основне покарання у виді позбавлення волі або штрафу понад три тисячі неоподатковуваних мінімумів доходів громадян, а так само передбаченого ч. 1 ст. 150, ст. 154, ч. 2 і 3 ст. 159-1, ч. 1 ст. 190, ст. 192, ч. 1 ст. 204, 209-1, 210, ч. 1 і 2 ст. 212, 212-1, ч. 1 ст. 222, 229, 239-1, 239-2, ч. 2 ст. 244, ч. 1 ст. 248, 249, ч. 1 і 2 ст. 300, ч. 1 ст. 301, 302, 310, 311, 313, 318, 319, 362, ст. 363, ч. 1 ст. 363-1, 364-1, 365-2 КК України.</a:t>
            </a:r>
          </a:p>
          <a:p>
            <a:pPr marL="0" indent="0"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Спеціальна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конфіскація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примусовий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захід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кримінально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-правового характеру,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відмінний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покарання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а,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отже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не є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правообмеженням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</a:t>
            </a:r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5521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365760"/>
            <a:ext cx="11744960" cy="6048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Спеціальна конфіскація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6855"/>
            <a:ext cx="10972800" cy="53185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Спеціальна конфіскація застосовується на підставі (ч. 2 ст. 96-1 КК України):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 1) обвинувального вироку суду;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2) ухвали суду про звільнення особи від кримінальної відповідальності;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3) ухвали суду про застосування примусових заходів медичного характеру;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4) ухвали суду про застосування примусових заходів виховного характеру. </a:t>
            </a:r>
          </a:p>
          <a:p>
            <a:pPr marL="0" indent="0">
              <a:buNone/>
            </a:pPr>
            <a:endParaRPr lang="uk-UA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uk-UA" sz="2000" b="1" dirty="0">
                <a:solidFill>
                  <a:schemeClr val="tx1"/>
                </a:solidFill>
                <a:latin typeface="+mn-lt"/>
              </a:rPr>
              <a:t>У випадках, коли об’єктом спеціальної конфіскації є майно, вилучене з цивільного обороту, вона може бути застосована на підставі: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1) ухвали суду про закриття кримінального провадження з інших підстав, аніж звільнення особи від кримінальної відповідальності;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  <a:latin typeface="+mn-lt"/>
              </a:rPr>
              <a:t>2) ухвали суду, постановленої в порядку ч. 9 ст. 100 КПК України, за клопотанням слідчого чи прокурора, якщо кримінальне провадження закривається ними (ч. 3 ст. 96-1 КК України).</a:t>
            </a:r>
          </a:p>
        </p:txBody>
      </p:sp>
    </p:spTree>
    <p:extLst>
      <p:ext uri="{BB962C8B-B14F-4D97-AF65-F5344CB8AC3E}">
        <p14:creationId xmlns:p14="http://schemas.microsoft.com/office/powerpoint/2010/main" val="575295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365760"/>
            <a:ext cx="11744960" cy="6048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Спеціальна конфіскація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6855"/>
            <a:ext cx="10972800" cy="53185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+mn-lt"/>
              </a:rPr>
              <a:t>ст. 96-2 КК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передбачено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доволі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широкий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перелік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предметів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підлягають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спеціальній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, а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саме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гроші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цінності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інше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2000" b="1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1)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одержані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злочину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та/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є доходами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такого майна;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2)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призначалися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використовувалися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 для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схиляння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особи до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злочину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фінансування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та/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матеріального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забезпечення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злочину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винагороди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3)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були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предметом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злочину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крім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тих,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повертаються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власнику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(законному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володільцю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), а 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разі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коли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встановлено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–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переходять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власність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4)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були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підшукані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виготовлені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пристосовані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використані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засоби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знаряддя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злочину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крім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тих,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повертаються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власнику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(законному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володільцю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не знав і не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міг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знати про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незаконне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25215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365760"/>
            <a:ext cx="11744960" cy="6048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Спеціальна конфіскація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6855"/>
            <a:ext cx="10972800" cy="5318585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+mn-lt"/>
              </a:rPr>
              <a:t>До предмета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спеціальної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не належать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гроші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інше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майна,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згідно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із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законом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підлягають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поверненню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власнику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(законному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володільцю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призначені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завданої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злочином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Спеціальна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може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бути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застосована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до майна, яке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перебуває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власності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добросовісного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набувача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ru-RU" sz="1600" dirty="0" err="1">
                <a:solidFill>
                  <a:schemeClr val="tx1"/>
                </a:solidFill>
                <a:latin typeface="+mn-lt"/>
              </a:rPr>
              <a:t>Відповідно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до ч. 2 ст. 96-2 КК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разі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гроші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інше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підлягають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спеціальній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були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повністю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частково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перетворені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інше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спеціальній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підлягає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повністю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частково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перетворене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такого предмета, на момент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прийняття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судом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рішення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про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спеціальну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конфіскацію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неможлива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внаслідок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використання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неможливості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виділення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набутого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законним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шляхом майна,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відчуження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інших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причин, суд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виносить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рішення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про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конфіскацію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грошової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суми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відповідає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вартості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такого майна.</a:t>
            </a:r>
          </a:p>
          <a:p>
            <a:r>
              <a:rPr lang="ru-RU" sz="1600" dirty="0" err="1">
                <a:solidFill>
                  <a:schemeClr val="tx1"/>
                </a:solidFill>
                <a:latin typeface="+mn-lt"/>
              </a:rPr>
              <a:t>Гроші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цінності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в тому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числі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кошти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знаходяться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банківських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рахунках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зберіганні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у банках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інших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фінансових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установах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інше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підлягають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спеціальній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третьої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особи,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вона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набула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таке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підозрюваного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обвинуваченого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особи, яка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переслідується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вчинення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суспільно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небезпечного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діяння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віці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з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якого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не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настає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кримінальна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відповідальність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стані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неосудності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іншої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особи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безоплатно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за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ринкову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ціну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ціну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вищу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нижчу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ринкової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вартості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і знала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повинна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була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і могла знати,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таке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майно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відповідає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будь-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якій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із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ознак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зазначених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пп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. 1-4 ч. 1 ст. 96-2 КК 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918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536027"/>
            <a:ext cx="11744960" cy="769883"/>
          </a:xfrm>
        </p:spPr>
        <p:txBody>
          <a:bodyPr/>
          <a:lstStyle/>
          <a:p>
            <a:r>
              <a:rPr lang="ru-RU" sz="5000" dirty="0"/>
              <a:t>ст. 34 </a:t>
            </a:r>
            <a:r>
              <a:rPr lang="ru-RU" sz="5000" dirty="0" err="1"/>
              <a:t>Конвенції</a:t>
            </a:r>
            <a:r>
              <a:rPr lang="ru-RU" sz="5000" dirty="0"/>
              <a:t> ООН </a:t>
            </a:r>
            <a:r>
              <a:rPr lang="ru-RU" sz="5000" dirty="0" err="1"/>
              <a:t>проти</a:t>
            </a:r>
            <a:r>
              <a:rPr lang="ru-RU" sz="5000" dirty="0"/>
              <a:t> </a:t>
            </a:r>
            <a:r>
              <a:rPr lang="ru-RU" sz="5000" dirty="0" err="1"/>
              <a:t>корупції</a:t>
            </a:r>
            <a:endParaRPr lang="ru-RU" sz="5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6855"/>
            <a:ext cx="10972800" cy="4749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  <a:latin typeface="+mn-lt"/>
              </a:rPr>
              <a:t>«з належним урахуванням добросовісно набутих прав третіх осіб кожна Держава-учасниця вживає заходів, відповідно до основоположних принципів свого внутрішнього права, щоб врегулювати питання про наслідки корупції. У цьому контексті Держави-учасниці можуть розглядати корупцію як фактор, що має значення в провадженні про анулювання або розірвання контрактів, або відкликання концесій або інших аналогічних інструментів, або вжиття заходів для виправлення становища, яке склалося»</a:t>
            </a:r>
          </a:p>
        </p:txBody>
      </p:sp>
    </p:spTree>
    <p:extLst>
      <p:ext uri="{BB962C8B-B14F-4D97-AF65-F5344CB8AC3E}">
        <p14:creationId xmlns:p14="http://schemas.microsoft.com/office/powerpoint/2010/main" val="2836396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121920"/>
            <a:ext cx="11744960" cy="15036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000" b="1" dirty="0" err="1"/>
              <a:t>Стягнення</a:t>
            </a:r>
            <a:r>
              <a:rPr lang="ru-RU" sz="3000" b="1" dirty="0"/>
              <a:t> в </a:t>
            </a:r>
            <a:r>
              <a:rPr lang="ru-RU" sz="3000" b="1" dirty="0" err="1"/>
              <a:t>дохід</a:t>
            </a:r>
            <a:r>
              <a:rPr lang="ru-RU" sz="3000" b="1" dirty="0"/>
              <a:t> </a:t>
            </a:r>
            <a:r>
              <a:rPr lang="ru-RU" sz="3000" b="1" dirty="0" err="1"/>
              <a:t>держави</a:t>
            </a:r>
            <a:r>
              <a:rPr lang="ru-RU" sz="3000" b="1" dirty="0"/>
              <a:t> </a:t>
            </a:r>
            <a:r>
              <a:rPr lang="ru-RU" sz="3000" b="1" dirty="0" err="1"/>
              <a:t>активів</a:t>
            </a:r>
            <a:r>
              <a:rPr lang="ru-RU" sz="3000" b="1" dirty="0"/>
              <a:t>, </a:t>
            </a:r>
            <a:r>
              <a:rPr lang="ru-RU" sz="3000" b="1" dirty="0" err="1"/>
              <a:t>визнаних</a:t>
            </a:r>
            <a:r>
              <a:rPr lang="ru-RU" sz="3000" b="1" dirty="0"/>
              <a:t> судом </a:t>
            </a:r>
            <a:r>
              <a:rPr lang="ru-RU" sz="3000" b="1" dirty="0" err="1"/>
              <a:t>необґрунтованими</a:t>
            </a:r>
            <a:r>
              <a:rPr lang="ru-RU" sz="3000" b="1" dirty="0"/>
              <a:t>, </a:t>
            </a:r>
            <a:r>
              <a:rPr lang="ru-RU" sz="3000" b="1" dirty="0" err="1"/>
              <a:t>або</a:t>
            </a:r>
            <a:r>
              <a:rPr lang="ru-RU" sz="3000" b="1" dirty="0"/>
              <a:t> </a:t>
            </a:r>
            <a:r>
              <a:rPr lang="ru-RU" sz="3000" b="1" dirty="0" err="1"/>
              <a:t>інших</a:t>
            </a:r>
            <a:r>
              <a:rPr lang="ru-RU" sz="3000" b="1" dirty="0"/>
              <a:t> </a:t>
            </a:r>
            <a:r>
              <a:rPr lang="ru-RU" sz="3000" b="1" dirty="0" err="1"/>
              <a:t>активів</a:t>
            </a:r>
            <a:r>
              <a:rPr lang="ru-RU" sz="3000" b="1" dirty="0"/>
              <a:t>, </a:t>
            </a:r>
            <a:r>
              <a:rPr lang="ru-RU" sz="3000" b="1" dirty="0" err="1"/>
              <a:t>які</a:t>
            </a:r>
            <a:r>
              <a:rPr lang="ru-RU" sz="3000" b="1" dirty="0"/>
              <a:t> </a:t>
            </a:r>
            <a:r>
              <a:rPr lang="ru-RU" sz="3000" b="1" dirty="0" err="1"/>
              <a:t>відповідають</a:t>
            </a:r>
            <a:r>
              <a:rPr lang="ru-RU" sz="3000" b="1" dirty="0"/>
              <a:t> </a:t>
            </a:r>
            <a:r>
              <a:rPr lang="ru-RU" sz="3000" b="1" dirty="0" err="1"/>
              <a:t>вартості</a:t>
            </a:r>
            <a:r>
              <a:rPr lang="ru-RU" sz="3000" b="1" dirty="0"/>
              <a:t> </a:t>
            </a:r>
            <a:r>
              <a:rPr lang="ru-RU" sz="3000" b="1" dirty="0" err="1"/>
              <a:t>необґрунтованих</a:t>
            </a:r>
            <a:r>
              <a:rPr lang="ru-RU" sz="3000" b="1" dirty="0"/>
              <a:t> </a:t>
            </a:r>
            <a:r>
              <a:rPr lang="ru-RU" sz="3000" b="1" dirty="0" err="1"/>
              <a:t>активів</a:t>
            </a:r>
            <a:r>
              <a:rPr lang="ru-RU" sz="3000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86560"/>
            <a:ext cx="10972800" cy="5008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</a:rPr>
              <a:t>Глава 12 ЦПК: «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Особливості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позовного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провадження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у справах про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необґрунтованими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стягнення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дохід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»</a:t>
            </a:r>
          </a:p>
          <a:p>
            <a:pPr marL="0" indent="0">
              <a:buNone/>
            </a:pPr>
            <a:endParaRPr lang="uk-UA" sz="2000" dirty="0">
              <a:solidFill>
                <a:schemeClr val="tx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1400" dirty="0" err="1">
                <a:solidFill>
                  <a:schemeClr val="tx1"/>
                </a:solidFill>
                <a:latin typeface="+mn-lt"/>
              </a:rPr>
              <a:t>Позов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пред’являється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щодо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(ч. 2 ст. 290 ЦПК):</a:t>
            </a:r>
          </a:p>
          <a:p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набутих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після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дня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набрання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чинності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Законом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"Про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внесення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змін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деяких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законодавчих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щодо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незаконних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уповноважених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функцій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місцевого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самоврядування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і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покарання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набуття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таких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",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різниця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між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вартістю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законними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доходами особи,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уповноваженої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функцій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місцевого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самоврядування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у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п’ятсот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більше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разів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перевищує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розмір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прожиткового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мінімуму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працездатних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встановленого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законом на день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набрання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чинності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зазначеним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Законом, але не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перевищує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межу,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встановлену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статтею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368-5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Кримінального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набутих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після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дня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набрання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чинності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Законом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"Про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внесення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змін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деяких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законодавчих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щодо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конфіскації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незаконних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уповноважених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функцій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місцевого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самоврядування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і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покарання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набуття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таких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",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якщо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різниця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між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їх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вартістю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законними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доходами особи,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уповноваженої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виконання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функцій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держави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місцевого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самоврядування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у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п’ятсот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більше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разів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перевищує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розмір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прожиткового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мінімуму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для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працездатних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встановленого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законом на день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набрання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чинності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зазначеним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Законом, 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кримінальне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провадження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статтею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368-5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Кримінального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предметом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злочину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якому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були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ці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закрите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підставі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пунктів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3, 4, 5, 8, 10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частини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першої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статті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284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Кримінального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процесуального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кодексу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відповідне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рішення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набуло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статусу остаточного;</a:t>
            </a:r>
          </a:p>
          <a:p>
            <a:r>
              <a:rPr lang="ru-RU" sz="1400" dirty="0" err="1">
                <a:solidFill>
                  <a:schemeClr val="tx1"/>
                </a:solidFill>
                <a:latin typeface="+mn-lt"/>
              </a:rPr>
              <a:t>доходів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отриманих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активів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зазначених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в абзацах другому та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третьому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цієї</a:t>
            </a:r>
            <a:r>
              <a:rPr lang="ru-RU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+mn-lt"/>
              </a:rPr>
              <a:t>частини</a:t>
            </a:r>
            <a:endParaRPr lang="uk-UA" sz="1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045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536027"/>
            <a:ext cx="11744960" cy="769883"/>
          </a:xfrm>
        </p:spPr>
        <p:txBody>
          <a:bodyPr/>
          <a:lstStyle/>
          <a:p>
            <a:r>
              <a:rPr lang="ru-RU" sz="5000" dirty="0"/>
              <a:t>ст. 35 </a:t>
            </a:r>
            <a:r>
              <a:rPr lang="ru-RU" sz="5000" dirty="0" err="1"/>
              <a:t>Конвенції</a:t>
            </a:r>
            <a:r>
              <a:rPr lang="ru-RU" sz="5000" dirty="0"/>
              <a:t> ООН </a:t>
            </a:r>
            <a:r>
              <a:rPr lang="ru-RU" sz="5000" dirty="0" err="1"/>
              <a:t>проти</a:t>
            </a:r>
            <a:r>
              <a:rPr lang="ru-RU" sz="5000" dirty="0"/>
              <a:t> </a:t>
            </a:r>
            <a:r>
              <a:rPr lang="ru-RU" sz="5000" dirty="0" err="1"/>
              <a:t>корупції</a:t>
            </a:r>
            <a:endParaRPr lang="ru-RU" sz="5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76855"/>
            <a:ext cx="10972800" cy="4749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  <a:latin typeface="+mn-lt"/>
              </a:rPr>
              <a:t>«кожна Держава-учасниця вживає таких заходів, які можуть бути необхідними, відповідно до принципів її внутрішнього права, для забезпечення того, щоб юридична або фізична особа, яка зазнала шкоди в результаті будь-якого корупційного діяння, мала право порушити провадження щодо осіб, які несуть відповідальність за цю шкоду, з метою одержання компенсації»</a:t>
            </a:r>
          </a:p>
        </p:txBody>
      </p:sp>
    </p:spTree>
    <p:extLst>
      <p:ext uri="{BB962C8B-B14F-4D97-AF65-F5344CB8AC3E}">
        <p14:creationId xmlns:p14="http://schemas.microsoft.com/office/powerpoint/2010/main" val="426073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728" y="536027"/>
            <a:ext cx="11744960" cy="1445173"/>
          </a:xfrm>
        </p:spPr>
        <p:txBody>
          <a:bodyPr/>
          <a:lstStyle/>
          <a:p>
            <a:r>
              <a:rPr lang="ru-RU" sz="5000" dirty="0"/>
              <a:t>ст. ст. 3 та 4 </a:t>
            </a:r>
            <a:r>
              <a:rPr lang="ru-RU" sz="5000" dirty="0" err="1"/>
              <a:t>Цивільної</a:t>
            </a:r>
            <a:r>
              <a:rPr lang="ru-RU" sz="5000" dirty="0"/>
              <a:t> </a:t>
            </a:r>
            <a:r>
              <a:rPr lang="ru-RU" sz="5000" dirty="0" err="1"/>
              <a:t>конвенції</a:t>
            </a:r>
            <a:r>
              <a:rPr lang="ru-RU" sz="5000" dirty="0"/>
              <a:t> про </a:t>
            </a:r>
            <a:r>
              <a:rPr lang="ru-RU" sz="5000" dirty="0" err="1"/>
              <a:t>боротьбу</a:t>
            </a:r>
            <a:r>
              <a:rPr lang="ru-RU" sz="5000" dirty="0"/>
              <a:t> з </a:t>
            </a:r>
            <a:r>
              <a:rPr lang="ru-RU" sz="5000" dirty="0" err="1"/>
              <a:t>корупцією</a:t>
            </a:r>
            <a:endParaRPr lang="ru-RU" sz="5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123440"/>
            <a:ext cx="10972800" cy="452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600" dirty="0">
                <a:solidFill>
                  <a:schemeClr val="tx1"/>
                </a:solidFill>
                <a:latin typeface="+mn-lt"/>
              </a:rPr>
              <a:t>«кожна Сторона передбачає у своєму внутрішньому законодавстві для осіб, яким заподіяно шкоду внаслідок корупційних дій, право на порушення судової справи з метою отримання повної компенсації за заподіяну шкоду. Така компенсація може охоплювати матеріальні збитки, втрачену вигоду та немайнову шкоду. Кожна Сторона передбачає у своєму внутрішньому законодавстві такі умови компенсації заподіяної шкоди: 1) вчинення відповідачем особисто або з його дозволу корупційної дії чи невжиття ним розумних заходів для запобігання вчиненню корупційної дії; 2) заподіяння шкоди позивачу; та 3) наявність причинного зв'язку між корупційною дією та заподіяною шкодою»</a:t>
            </a:r>
          </a:p>
        </p:txBody>
      </p:sp>
    </p:spTree>
    <p:extLst>
      <p:ext uri="{BB962C8B-B14F-4D97-AF65-F5344CB8AC3E}">
        <p14:creationId xmlns:p14="http://schemas.microsoft.com/office/powerpoint/2010/main" val="373760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416560"/>
            <a:ext cx="10972800" cy="6228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chemeClr val="tx1"/>
                </a:solidFill>
                <a:latin typeface="+mn-lt"/>
              </a:rPr>
              <a:t>ст. 66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Конституції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кожен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зобов’язаний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відшкодовувати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завдані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ним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збитки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2600" b="1" dirty="0">
                <a:solidFill>
                  <a:schemeClr val="tx1"/>
                </a:solidFill>
                <a:latin typeface="+mn-lt"/>
              </a:rPr>
              <a:t>ч. 1 ст. 15 ЦК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-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кожна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особа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має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право на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захист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свого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цивільного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права у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разі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його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порушення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невизнання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оспорювання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2600" b="1" dirty="0">
                <a:solidFill>
                  <a:schemeClr val="tx1"/>
                </a:solidFill>
                <a:latin typeface="+mn-lt"/>
              </a:rPr>
              <a:t>ч. 2 ст. 16 ЦК </a:t>
            </a:r>
            <a:r>
              <a:rPr lang="ru-RU" sz="2600" b="1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способи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захисту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цивільних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прав та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інтересів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права;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правочину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недійсним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припинення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дії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, яка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порушує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право;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відновлення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становища, яке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існувало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до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порушення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зміна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правовідношення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припинення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правовідношення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збитків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інші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способи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майнової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відшкодування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моральної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немайнової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)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визнання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незаконними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рішення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дій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чи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бездіяльності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органу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державної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влади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, органу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влади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Автономної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Республіки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Крим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органу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місцевого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самоврядування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їхніх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посадових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і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службових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осіб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тощо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).</a:t>
            </a:r>
            <a:endParaRPr lang="uk-UA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76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88" y="314960"/>
            <a:ext cx="11744960" cy="1625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001520"/>
            <a:ext cx="10972800" cy="4287520"/>
          </a:xfrm>
        </p:spPr>
        <p:txBody>
          <a:bodyPr>
            <a:noAutofit/>
          </a:bodyPr>
          <a:lstStyle/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зобов’язання з відшкодування шкоди являють собою передбачені нормами цивільного законодавства цивільні охоронні правовідносини, що виникають внаслідок завдання шкоди суб'єкту цивільних прав і виражаються у праві потерпілого на відшкодування завданої йому шкоди та обов'язку особи, яка завдала шкоду, або суб'єкта, вказаного у законі, відшкодувати завдану шкоду.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Зазначені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правовідносини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фактично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є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тотожними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правовідносинам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цивільно-правової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відповідальності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основною функцією зобов’язань із відшкодування шкоди є поновлення порушеної майнової сфери учасника цивільних відносин. Тобто правопорушник зобов’язаний відшкодувати потерпілому всі майнові втрати, понесені внаслідок вчинення правопорушення;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у випадку відшкодування моральної шкоди поновлення порушених прав не відбувається. Однак шляхом виконання обов'язку її відшкодування порушник у такий спосіб певною мірою «загладжує» наслідки завдання такої шкоди.</a:t>
            </a:r>
          </a:p>
          <a:p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913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88" y="314960"/>
            <a:ext cx="11744960" cy="1625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001520"/>
            <a:ext cx="10972800" cy="2641600"/>
          </a:xfrm>
        </p:spPr>
        <p:txBody>
          <a:bodyPr>
            <a:noAutofit/>
          </a:bodyPr>
          <a:lstStyle/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ч. 1 ст. 66 Закону - збитки, шкода, завдані державі внаслідок вчинення корупційного або пов’язаного з корупцією правопорушення, підлягають відшкодуванню особою, яка вчинила відповідне правопорушення, в установленому законом порядку.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ч. 1 ст. 68 Закону - фізичні та юридичні особи, права яких порушено внаслідок вчинення корупційного або пов’язаного з корупцією правопорушення і яким завдано моральної або майнової шкоди, збитків, мають право на відшкодування збитків, шкоди в установленому законом порядку.</a:t>
            </a:r>
          </a:p>
        </p:txBody>
      </p:sp>
    </p:spTree>
    <p:extLst>
      <p:ext uri="{BB962C8B-B14F-4D97-AF65-F5344CB8AC3E}">
        <p14:creationId xmlns:p14="http://schemas.microsoft.com/office/powerpoint/2010/main" val="384202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68" y="284480"/>
            <a:ext cx="11744960" cy="14528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3000" b="1" dirty="0"/>
              <a:t>Відшкодування державі, фізичним та юридичним особам збитків, шкоди, завданих унаслідок вчинення корупційних та пов’язаних із корупцією правопорушень</a:t>
            </a:r>
            <a:r>
              <a:rPr lang="uk-UA" sz="3000" dirty="0"/>
              <a:t>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920" y="1788160"/>
            <a:ext cx="10972800" cy="4754880"/>
          </a:xfrm>
        </p:spPr>
        <p:txBody>
          <a:bodyPr>
            <a:noAutofit/>
          </a:bodyPr>
          <a:lstStyle/>
          <a:p>
            <a:pPr marL="0" indent="447675">
              <a:buNone/>
            </a:pPr>
            <a:r>
              <a:rPr lang="uk-UA" sz="2000" b="1" u="sng" dirty="0">
                <a:solidFill>
                  <a:schemeClr val="tx1"/>
                </a:solidFill>
                <a:latin typeface="+mn-lt"/>
              </a:rPr>
              <a:t>Підстава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 - факт завдання майнової шкоди, збитків державі або ж моральної чи майнової шкоди, збитків фізичним та юридичним особам, внаслідок вчинення корупційного або пов’язаного з корупцією правопорушення.</a:t>
            </a:r>
          </a:p>
          <a:p>
            <a:pPr marL="0" indent="447675">
              <a:buNone/>
            </a:pPr>
            <a:r>
              <a:rPr lang="uk-UA" sz="2000" b="1" u="sng" dirty="0">
                <a:solidFill>
                  <a:schemeClr val="tx1"/>
                </a:solidFill>
                <a:latin typeface="+mn-lt"/>
              </a:rPr>
              <a:t>Загальні умови:</a:t>
            </a:r>
            <a:endParaRPr lang="uk-UA" sz="2000" u="sng" dirty="0">
              <a:solidFill>
                <a:schemeClr val="tx1"/>
              </a:solidFill>
              <a:latin typeface="+mn-lt"/>
            </a:endParaRP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Наявність шкоди;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Протиправність поведінки;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Наявність причинного </a:t>
            </a:r>
            <a:r>
              <a:rPr lang="uk-UA" sz="2000" dirty="0" err="1">
                <a:solidFill>
                  <a:schemeClr val="tx1"/>
                </a:solidFill>
                <a:latin typeface="+mn-lt"/>
              </a:rPr>
              <a:t>зв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’</a:t>
            </a:r>
            <a:r>
              <a:rPr lang="uk-UA" sz="2000" dirty="0" err="1">
                <a:solidFill>
                  <a:schemeClr val="tx1"/>
                </a:solidFill>
                <a:latin typeface="+mn-lt"/>
              </a:rPr>
              <a:t>язку</a:t>
            </a:r>
            <a:r>
              <a:rPr lang="uk-UA" sz="200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r>
              <a:rPr lang="uk-UA" sz="2000" dirty="0">
                <a:solidFill>
                  <a:schemeClr val="tx1"/>
                </a:solidFill>
                <a:latin typeface="+mn-lt"/>
              </a:rPr>
              <a:t>Доведеність вини особи.</a:t>
            </a:r>
          </a:p>
          <a:p>
            <a:pPr marL="0" indent="447675">
              <a:buNone/>
            </a:pPr>
            <a:r>
              <a:rPr lang="uk-UA" sz="2000" b="1" u="sng" dirty="0">
                <a:solidFill>
                  <a:schemeClr val="tx1"/>
                </a:solidFill>
                <a:latin typeface="+mn-lt"/>
              </a:rPr>
              <a:t>Спеціальні умови:</a:t>
            </a:r>
          </a:p>
          <a:p>
            <a:r>
              <a:rPr lang="ru-RU" sz="2000" dirty="0" err="1">
                <a:solidFill>
                  <a:schemeClr val="tx1"/>
                </a:solidFill>
                <a:latin typeface="+mn-lt"/>
              </a:rPr>
              <a:t>заподіяння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шкоди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спричиняється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спеціальними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суб’єктами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(особами,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зазначеними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у ч. 1 ст. 3 Закону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України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«Про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запобігання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корупції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»);</a:t>
            </a:r>
          </a:p>
          <a:p>
            <a:r>
              <a:rPr lang="ru-RU" sz="2000" dirty="0" err="1">
                <a:solidFill>
                  <a:schemeClr val="tx1"/>
                </a:solidFill>
                <a:latin typeface="+mn-lt"/>
              </a:rPr>
              <a:t>встановлення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незаконності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таких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дій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заборонені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законодавством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без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підстав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передбачених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законодавством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;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вчиненні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не в тому порядку,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для них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визначений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законодавством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endParaRPr lang="uk-UA" sz="2000" dirty="0">
              <a:solidFill>
                <a:schemeClr val="tx1"/>
              </a:solidFill>
              <a:latin typeface="+mn-lt"/>
            </a:endParaRPr>
          </a:p>
          <a:p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9417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423</TotalTime>
  <Words>4448</Words>
  <Application>Microsoft Office PowerPoint</Application>
  <PresentationFormat>Широкоэкранный</PresentationFormat>
  <Paragraphs>157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Century Gothic</vt:lpstr>
      <vt:lpstr>Courier New</vt:lpstr>
      <vt:lpstr>Palatino Linotype</vt:lpstr>
      <vt:lpstr>Исполнительная</vt:lpstr>
      <vt:lpstr>«Усунення наслідків корупційних та пов’язаних з корупцією правопорушень»</vt:lpstr>
      <vt:lpstr>Способи усунення наслідків: </vt:lpstr>
      <vt:lpstr>ст. 34 Конвенції ООН проти корупції</vt:lpstr>
      <vt:lpstr>ст. 35 Конвенції ООН проти корупції</vt:lpstr>
      <vt:lpstr>ст. ст. 3 та 4 Цивільної конвенції про боротьбу з корупцією</vt:lpstr>
      <vt:lpstr>Презентация PowerPoint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Процедура 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Процедура відшкодування державі, фізичним та юридичним особам збитків, шкоди, завданих унаслідок вчинення корупційних та пов’язаних із корупцією правопорушень:</vt:lpstr>
      <vt:lpstr>Визнання незаконними актів</vt:lpstr>
      <vt:lpstr>Визнання незаконними актів</vt:lpstr>
      <vt:lpstr>Визнання недійсними правочинів</vt:lpstr>
      <vt:lpstr>Відновлення прав і законних інтересів фізичних та юридичних осіб</vt:lpstr>
      <vt:lpstr>Відновлення прав і законних інтересів фізичних та юридичних осіб</vt:lpstr>
      <vt:lpstr>Вилучення незаконно одержаного майна.</vt:lpstr>
      <vt:lpstr>Конфіскація майна як вид покарання</vt:lpstr>
      <vt:lpstr>Конфіскація майна як вид покарання</vt:lpstr>
      <vt:lpstr>Конфіскація грошей, одержаних внаслідок вчинення адміністративного правопорушення </vt:lpstr>
      <vt:lpstr>Спеціальна конфіскація</vt:lpstr>
      <vt:lpstr>Спеціальна конфіскація</vt:lpstr>
      <vt:lpstr>Спеціальна конфіскація</vt:lpstr>
      <vt:lpstr>Спеціальна конфіскація</vt:lpstr>
      <vt:lpstr>Стягнення в дохід держави активів, визнаних судом необґрунтованими, або інших активів, які відповідають вартості необґрунтованих активів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Novikov</dc:creator>
  <cp:lastModifiedBy>Novikov Oleg</cp:lastModifiedBy>
  <cp:revision>29</cp:revision>
  <dcterms:created xsi:type="dcterms:W3CDTF">2020-02-23T13:57:10Z</dcterms:created>
  <dcterms:modified xsi:type="dcterms:W3CDTF">2021-11-29T07:40:16Z</dcterms:modified>
</cp:coreProperties>
</file>