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60" r:id="rId4"/>
    <p:sldId id="316" r:id="rId5"/>
    <p:sldId id="285" r:id="rId6"/>
    <p:sldId id="262" r:id="rId7"/>
    <p:sldId id="258" r:id="rId8"/>
    <p:sldId id="317" r:id="rId9"/>
    <p:sldId id="318" r:id="rId10"/>
    <p:sldId id="259" r:id="rId11"/>
    <p:sldId id="261" r:id="rId12"/>
    <p:sldId id="370" r:id="rId13"/>
    <p:sldId id="371" r:id="rId14"/>
    <p:sldId id="286" r:id="rId15"/>
    <p:sldId id="287" r:id="rId16"/>
    <p:sldId id="289" r:id="rId17"/>
    <p:sldId id="319" r:id="rId18"/>
    <p:sldId id="320" r:id="rId19"/>
    <p:sldId id="321" r:id="rId20"/>
    <p:sldId id="322" r:id="rId21"/>
    <p:sldId id="323" r:id="rId22"/>
    <p:sldId id="324" r:id="rId23"/>
    <p:sldId id="325" r:id="rId24"/>
    <p:sldId id="326" r:id="rId25"/>
    <p:sldId id="327" r:id="rId26"/>
    <p:sldId id="328" r:id="rId27"/>
    <p:sldId id="329" r:id="rId28"/>
    <p:sldId id="330" r:id="rId29"/>
    <p:sldId id="331" r:id="rId30"/>
    <p:sldId id="332" r:id="rId31"/>
    <p:sldId id="333" r:id="rId32"/>
    <p:sldId id="334" r:id="rId33"/>
    <p:sldId id="372" r:id="rId34"/>
    <p:sldId id="373" r:id="rId35"/>
    <p:sldId id="337" r:id="rId36"/>
    <p:sldId id="338" r:id="rId37"/>
    <p:sldId id="339" r:id="rId38"/>
    <p:sldId id="340" r:id="rId39"/>
    <p:sldId id="374" r:id="rId40"/>
    <p:sldId id="347" r:id="rId41"/>
    <p:sldId id="348" r:id="rId42"/>
    <p:sldId id="349" r:id="rId43"/>
    <p:sldId id="375" r:id="rId44"/>
    <p:sldId id="358" r:id="rId45"/>
    <p:sldId id="291" r:id="rId46"/>
    <p:sldId id="292" r:id="rId47"/>
    <p:sldId id="376" r:id="rId48"/>
    <p:sldId id="377" r:id="rId49"/>
    <p:sldId id="290" r:id="rId50"/>
    <p:sldId id="341" r:id="rId51"/>
    <p:sldId id="342" r:id="rId52"/>
    <p:sldId id="343" r:id="rId53"/>
    <p:sldId id="345" r:id="rId54"/>
    <p:sldId id="344" r:id="rId55"/>
    <p:sldId id="346" r:id="rId56"/>
    <p:sldId id="300" r:id="rId57"/>
    <p:sldId id="271" r:id="rId58"/>
    <p:sldId id="301" r:id="rId59"/>
    <p:sldId id="350" r:id="rId60"/>
    <p:sldId id="351" r:id="rId61"/>
    <p:sldId id="352" r:id="rId62"/>
    <p:sldId id="353" r:id="rId63"/>
    <p:sldId id="354" r:id="rId64"/>
    <p:sldId id="355" r:id="rId65"/>
    <p:sldId id="356" r:id="rId66"/>
    <p:sldId id="357" r:id="rId67"/>
    <p:sldId id="306" r:id="rId68"/>
    <p:sldId id="365" r:id="rId69"/>
    <p:sldId id="313" r:id="rId70"/>
    <p:sldId id="360" r:id="rId71"/>
    <p:sldId id="362" r:id="rId72"/>
    <p:sldId id="363" r:id="rId73"/>
    <p:sldId id="364" r:id="rId74"/>
    <p:sldId id="369" r:id="rId75"/>
    <p:sldId id="359" r:id="rId76"/>
    <p:sldId id="361" r:id="rId77"/>
    <p:sldId id="366" r:id="rId7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46" autoAdjust="0"/>
    <p:restoredTop sz="94660"/>
  </p:normalViewPr>
  <p:slideViewPr>
    <p:cSldViewPr>
      <p:cViewPr varScale="1">
        <p:scale>
          <a:sx n="116" d="100"/>
          <a:sy n="116" d="100"/>
        </p:scale>
        <p:origin x="108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30" name="Дата 29"/>
          <p:cNvSpPr>
            <a:spLocks noGrp="1"/>
          </p:cNvSpPr>
          <p:nvPr>
            <p:ph type="dt" sz="half" idx="10"/>
          </p:nvPr>
        </p:nvSpPr>
        <p:spPr/>
        <p:txBody>
          <a:bodyPr/>
          <a:lstStyle/>
          <a:p>
            <a:fld id="{B4C71EC6-210F-42DE-9C53-41977AD35B3D}" type="datetimeFigureOut">
              <a:rPr lang="ru-RU" smtClean="0"/>
              <a:t>29.11.2021</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29.11.2021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29.11.2021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29.11.2021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29.11.2021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a:t>Образец заголовка</a:t>
            </a:r>
            <a:endParaRPr kumimoji="0" lang="en-US"/>
          </a:p>
        </p:txBody>
      </p:sp>
      <p:sp>
        <p:nvSpPr>
          <p:cNvPr id="3" name="Объект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29.11.2021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Объект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29.11.2021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29.11.2021</a:t>
            </a:fld>
            <a:endParaRPr lang="ru-RU"/>
          </a:p>
        </p:txBody>
      </p:sp>
      <p:sp>
        <p:nvSpPr>
          <p:cNvPr id="8" name="Номер слайда 7"/>
          <p:cNvSpPr>
            <a:spLocks noGrp="1"/>
          </p:cNvSpPr>
          <p:nvPr>
            <p:ph type="sldNum" sz="quarter" idx="11"/>
          </p:nvPr>
        </p:nvSpPr>
        <p:spPr/>
        <p:txBody>
          <a:bodyPr/>
          <a:lstStyle/>
          <a:p>
            <a:fld id="{B19B0651-EE4F-4900-A07F-96A6BFA9D0F0}" type="slidenum">
              <a:rPr lang="ru-RU" smtClean="0"/>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29.11.2021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4" name="Объект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29.11.2021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a:xfrm>
            <a:off x="457200" y="6422064"/>
            <a:ext cx="2133600" cy="365125"/>
          </a:xfrm>
        </p:spPr>
        <p:txBody>
          <a:bodyPr/>
          <a:lstStyle/>
          <a:p>
            <a:fld id="{B4C71EC6-210F-42DE-9C53-41977AD35B3D}" type="datetimeFigureOut">
              <a:rPr lang="ru-RU" smtClean="0"/>
              <a:t>29.11.2021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4C71EC6-210F-42DE-9C53-41977AD35B3D}" type="datetimeFigureOut">
              <a:rPr lang="ru-RU" smtClean="0"/>
              <a:t>29.11.2021</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370" indent="-384175" algn="l" rtl="0" eaLnBrk="1" latinLnBrk="0" hangingPunct="1">
        <a:spcBef>
          <a:spcPct val="20000"/>
        </a:spcBef>
        <a:buClr>
          <a:schemeClr val="accent1"/>
        </a:buClr>
        <a:buSzPct val="80000"/>
        <a:buFont typeface="Wingdings 2" panose="05020102010507070707"/>
        <a:buChar char=""/>
        <a:defRPr kumimoji="0" sz="3000" kern="1200">
          <a:solidFill>
            <a:schemeClr val="tx1"/>
          </a:solidFill>
          <a:latin typeface="+mn-lt"/>
          <a:ea typeface="+mn-ea"/>
          <a:cs typeface="+mn-cs"/>
        </a:defRPr>
      </a:lvl1pPr>
      <a:lvl2pPr marL="722630" indent="-274320" algn="l" rtl="0" eaLnBrk="1" latinLnBrk="0" hangingPunct="1">
        <a:spcBef>
          <a:spcPct val="20000"/>
        </a:spcBef>
        <a:buClr>
          <a:schemeClr val="accent1"/>
        </a:buClr>
        <a:buSzPct val="90000"/>
        <a:buFont typeface="Wingdings 2" panose="05020102010507070707"/>
        <a:buChar char=""/>
        <a:defRPr kumimoji="0" sz="2600" kern="1200">
          <a:solidFill>
            <a:schemeClr val="tx1"/>
          </a:solidFill>
          <a:latin typeface="+mn-lt"/>
          <a:ea typeface="+mn-ea"/>
          <a:cs typeface="+mn-cs"/>
        </a:defRPr>
      </a:lvl2pPr>
      <a:lvl3pPr marL="1005840" indent="-255905" algn="l" rtl="0" eaLnBrk="1" latinLnBrk="0" hangingPunct="1">
        <a:spcBef>
          <a:spcPct val="20000"/>
        </a:spcBef>
        <a:buClr>
          <a:schemeClr val="accent2"/>
        </a:buClr>
        <a:buSzPct val="85000"/>
        <a:buFont typeface="Arial" panose="020B0604020202020204"/>
        <a:buChar char="○"/>
        <a:defRPr kumimoji="0" sz="2400" kern="1200">
          <a:solidFill>
            <a:schemeClr val="tx1"/>
          </a:solidFill>
          <a:latin typeface="+mn-lt"/>
          <a:ea typeface="+mn-ea"/>
          <a:cs typeface="+mn-cs"/>
        </a:defRPr>
      </a:lvl3pPr>
      <a:lvl4pPr marL="1280160" indent="-237490" algn="l" rtl="0" eaLnBrk="1" latinLnBrk="0" hangingPunct="1">
        <a:spcBef>
          <a:spcPct val="20000"/>
        </a:spcBef>
        <a:buClr>
          <a:schemeClr val="accent3"/>
        </a:buClr>
        <a:buSzPct val="90000"/>
        <a:buFont typeface="Wingdings 2" panose="05020102010507070707"/>
        <a:buChar char=""/>
        <a:defRPr kumimoji="0" sz="2000" kern="1200">
          <a:solidFill>
            <a:schemeClr val="tx1"/>
          </a:solidFill>
          <a:latin typeface="+mn-lt"/>
          <a:ea typeface="+mn-ea"/>
          <a:cs typeface="+mn-cs"/>
        </a:defRPr>
      </a:lvl4pPr>
      <a:lvl5pPr marL="1490345" indent="-182880" algn="l" rtl="0" eaLnBrk="1" latinLnBrk="0" hangingPunct="1">
        <a:spcBef>
          <a:spcPct val="20000"/>
        </a:spcBef>
        <a:buClr>
          <a:schemeClr val="accent4"/>
        </a:buClr>
        <a:buSzPct val="100000"/>
        <a:buFont typeface="Arial" panose="020B0604020202020204"/>
        <a:buChar char="-"/>
        <a:defRPr kumimoji="0" sz="2000" kern="1200">
          <a:solidFill>
            <a:schemeClr val="tx1"/>
          </a:solidFill>
          <a:latin typeface="+mn-lt"/>
          <a:ea typeface="+mn-ea"/>
          <a:cs typeface="+mn-cs"/>
        </a:defRPr>
      </a:lvl5pPr>
      <a:lvl6pPr marL="1700530" indent="-182880" algn="l" rtl="0" eaLnBrk="1" latinLnBrk="0" hangingPunct="1">
        <a:spcBef>
          <a:spcPct val="20000"/>
        </a:spcBef>
        <a:buClr>
          <a:schemeClr val="accent5"/>
        </a:buClr>
        <a:buFont typeface="Arial" panose="020B0604020202020204"/>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panose="020B0604020202020204"/>
        <a:buChar char="•"/>
        <a:defRPr kumimoji="0" sz="1800" kern="1200" baseline="0">
          <a:solidFill>
            <a:schemeClr val="tx1"/>
          </a:solidFill>
          <a:latin typeface="+mn-lt"/>
          <a:ea typeface="+mn-ea"/>
          <a:cs typeface="+mn-cs"/>
        </a:defRPr>
      </a:lvl7pPr>
      <a:lvl8pPr marL="2139950" indent="-182880" algn="l" rtl="0" eaLnBrk="1" latinLnBrk="0" hangingPunct="1">
        <a:spcBef>
          <a:spcPct val="20000"/>
        </a:spcBef>
        <a:buClr>
          <a:schemeClr val="accent6"/>
        </a:buClr>
        <a:buFont typeface="Arial" panose="020B0604020202020204"/>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panose="020B0604020202020204"/>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827584" y="1700808"/>
            <a:ext cx="7632848" cy="3456384"/>
          </a:xfrm>
        </p:spPr>
        <p:txBody>
          <a:bodyPr>
            <a:normAutofit fontScale="90000"/>
          </a:bodyPr>
          <a:lstStyle/>
          <a:p>
            <a:pPr algn="ctr"/>
            <a:r>
              <a:rPr lang="ru-RU" sz="4700" dirty="0">
                <a:ln w="22225">
                  <a:solidFill>
                    <a:schemeClr val="accent2"/>
                  </a:solidFill>
                  <a:prstDash val="solid"/>
                </a:ln>
                <a:solidFill>
                  <a:schemeClr val="accent2">
                    <a:lumMod val="40000"/>
                    <a:lumOff val="60000"/>
                  </a:schemeClr>
                </a:solidFill>
                <a:effectLst/>
              </a:rPr>
              <a:t>«ЮРИДИЧНА В</a:t>
            </a:r>
            <a:r>
              <a:rPr lang="uk-UA" sz="4700" dirty="0">
                <a:ln w="22225">
                  <a:solidFill>
                    <a:schemeClr val="accent2"/>
                  </a:solidFill>
                  <a:prstDash val="solid"/>
                </a:ln>
                <a:solidFill>
                  <a:schemeClr val="accent2">
                    <a:lumMod val="40000"/>
                    <a:lumOff val="60000"/>
                  </a:schemeClr>
                </a:solidFill>
                <a:effectLst/>
              </a:rPr>
              <a:t>ІДПОВІДАЛЬНІСТЬ ЗА КОРУПЦІЙНІ ТА ПОВ</a:t>
            </a:r>
            <a:r>
              <a:rPr lang="en-US" sz="4700" dirty="0">
                <a:ln w="22225">
                  <a:solidFill>
                    <a:schemeClr val="accent2"/>
                  </a:solidFill>
                  <a:prstDash val="solid"/>
                </a:ln>
                <a:solidFill>
                  <a:schemeClr val="accent2">
                    <a:lumMod val="40000"/>
                    <a:lumOff val="60000"/>
                  </a:schemeClr>
                </a:solidFill>
                <a:effectLst/>
              </a:rPr>
              <a:t>’</a:t>
            </a:r>
            <a:r>
              <a:rPr lang="uk-UA" sz="4700" dirty="0">
                <a:ln w="22225">
                  <a:solidFill>
                    <a:schemeClr val="accent2"/>
                  </a:solidFill>
                  <a:prstDash val="solid"/>
                </a:ln>
                <a:solidFill>
                  <a:schemeClr val="accent2">
                    <a:lumMod val="40000"/>
                    <a:lumOff val="60000"/>
                  </a:schemeClr>
                </a:solidFill>
                <a:effectLst/>
              </a:rPr>
              <a:t>ЯЗАНІ </a:t>
            </a:r>
            <a:r>
              <a:rPr lang="ru-RU" sz="4700" dirty="0">
                <a:ln w="22225">
                  <a:solidFill>
                    <a:schemeClr val="accent2"/>
                  </a:solidFill>
                  <a:prstDash val="solid"/>
                </a:ln>
                <a:solidFill>
                  <a:schemeClr val="accent2">
                    <a:lumMod val="40000"/>
                    <a:lumOff val="60000"/>
                  </a:schemeClr>
                </a:solidFill>
                <a:effectLst/>
              </a:rPr>
              <a:t>З КОРУПЦ</a:t>
            </a:r>
            <a:r>
              <a:rPr lang="uk-UA" sz="4700" dirty="0">
                <a:ln w="22225">
                  <a:solidFill>
                    <a:schemeClr val="accent2"/>
                  </a:solidFill>
                  <a:prstDash val="solid"/>
                </a:ln>
                <a:solidFill>
                  <a:schemeClr val="accent2">
                    <a:lumMod val="40000"/>
                    <a:lumOff val="60000"/>
                  </a:schemeClr>
                </a:solidFill>
                <a:effectLst/>
              </a:rPr>
              <a:t>ІЄЮ ПРАВОПОРУШЕННЯ</a:t>
            </a:r>
            <a:r>
              <a:rPr lang="ru-RU" sz="4700" dirty="0">
                <a:ln w="22225">
                  <a:solidFill>
                    <a:schemeClr val="accent2"/>
                  </a:solidFill>
                  <a:prstDash val="solid"/>
                </a:ln>
                <a:solidFill>
                  <a:schemeClr val="accent2">
                    <a:lumMod val="40000"/>
                    <a:lumOff val="60000"/>
                  </a:schemeClr>
                </a:solidFill>
                <a:effectLst/>
              </a:rPr>
              <a:t>»</a:t>
            </a:r>
            <a:br>
              <a:rPr lang="ru-RU" dirty="0"/>
            </a:b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uk-UA" sz="36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Ознаки корупції</a:t>
            </a:r>
            <a:r>
              <a:rPr lang="uk-UA"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ru-RU"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5" name="Объект 4"/>
          <p:cNvSpPr>
            <a:spLocks noGrp="1"/>
          </p:cNvSpPr>
          <p:nvPr>
            <p:ph idx="1"/>
          </p:nvPr>
        </p:nvSpPr>
        <p:spPr>
          <a:xfrm>
            <a:off x="457200" y="1484784"/>
            <a:ext cx="7467600" cy="4641379"/>
          </a:xfrm>
        </p:spPr>
        <p:txBody>
          <a:bodyPr>
            <a:normAutofit fontScale="77500" lnSpcReduction="20000"/>
          </a:bodyPr>
          <a:lstStyle/>
          <a:p>
            <a:pPr marL="551180" indent="-514350">
              <a:buAutoNum type="arabicParenR"/>
            </a:pPr>
            <a:r>
              <a:rPr lang="uk-UA" dirty="0"/>
              <a:t>використання особою наданих їй службових повноважень чи пов’язаних із ними можливостей всупереч інтересам держави, а також схиляння цих осіб до протиправного використання наданих їй службових повноважень чи пов’язаних із ними можливостей;</a:t>
            </a:r>
          </a:p>
          <a:p>
            <a:pPr marL="551180" indent="-514350">
              <a:buAutoNum type="arabicParenR"/>
            </a:pPr>
            <a:r>
              <a:rPr lang="uk-UA" dirty="0"/>
              <a:t>корислива мета або інша зацікавленість особи;</a:t>
            </a:r>
          </a:p>
          <a:p>
            <a:pPr marL="551180" indent="-514350">
              <a:buAutoNum type="arabicParenR"/>
            </a:pPr>
            <a:r>
              <a:rPr lang="uk-UA" dirty="0"/>
              <a:t>одержання неправомірної вигоди або прийняття такої вигоди чи прийняття пропозиції/обіцянки такої вигоди для себе чи інших осіб;</a:t>
            </a:r>
          </a:p>
          <a:p>
            <a:pPr marL="551180" indent="-514350">
              <a:buAutoNum type="arabicParenR"/>
            </a:pPr>
            <a:r>
              <a:rPr lang="uk-UA" dirty="0"/>
              <a:t>безпосереднє заподіяння шкоди авторитету чи іншим охоронюваним законом інтересам держави;</a:t>
            </a:r>
          </a:p>
          <a:p>
            <a:pPr marL="551180" indent="-514350">
              <a:buAutoNum type="arabicParenR"/>
            </a:pPr>
            <a:r>
              <a:rPr lang="uk-UA" dirty="0"/>
              <a:t>наявність умислу на вчинення таких діянь.</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7467600" cy="5793507"/>
          </a:xfrm>
        </p:spPr>
        <p:txBody>
          <a:bodyPr>
            <a:normAutofit fontScale="85000" lnSpcReduction="20000"/>
          </a:bodyPr>
          <a:lstStyle/>
          <a:p>
            <a:pPr marL="36830" indent="0">
              <a:buNone/>
            </a:pPr>
            <a:r>
              <a:rPr lang="uk-UA" u="sng" dirty="0">
                <a:solidFill>
                  <a:schemeClr val="accent2">
                    <a:lumMod val="60000"/>
                    <a:lumOff val="40000"/>
                  </a:schemeClr>
                </a:solidFill>
              </a:rPr>
              <a:t>Розділ XI ЗУ «Про запобігання корупції»</a:t>
            </a:r>
          </a:p>
          <a:p>
            <a:pPr marL="36830" indent="0">
              <a:buNone/>
            </a:pPr>
            <a:r>
              <a:rPr lang="uk-UA" u="sng" dirty="0">
                <a:solidFill>
                  <a:schemeClr val="accent2">
                    <a:lumMod val="60000"/>
                    <a:lumOff val="40000"/>
                  </a:schemeClr>
                </a:solidFill>
              </a:rPr>
              <a:t>ВІДПОВІДАЛЬНІСТЬ ЗА КОРУПЦІЙНІ АБО ПОВ’ЯЗАНІ З КОРУПЦІЄЮ ПРАВОПОРУШЕННЯ ТА УСУНЕННЯ ЇХ НАСЛІДКІВ</a:t>
            </a:r>
          </a:p>
          <a:p>
            <a:pPr marL="36830" indent="0">
              <a:buNone/>
            </a:pPr>
            <a:endParaRPr lang="uk-UA" u="sng" dirty="0">
              <a:solidFill>
                <a:schemeClr val="accent2">
                  <a:lumMod val="60000"/>
                  <a:lumOff val="40000"/>
                </a:schemeClr>
              </a:solidFill>
            </a:endParaRPr>
          </a:p>
          <a:p>
            <a:pPr marL="36830" indent="0">
              <a:buNone/>
            </a:pPr>
            <a:r>
              <a:rPr lang="uk-UA" dirty="0"/>
              <a:t>Стаття 65-1. Відповідальність за корупційні або пов’язані з корупцією правопорушення</a:t>
            </a:r>
          </a:p>
          <a:p>
            <a:pPr marL="36830" indent="0">
              <a:buNone/>
            </a:pPr>
            <a:endParaRPr lang="uk-UA" u="sng" dirty="0"/>
          </a:p>
          <a:p>
            <a:pPr marL="36830" indent="0">
              <a:buNone/>
            </a:pPr>
            <a:r>
              <a:rPr lang="uk-UA" dirty="0"/>
              <a:t>За вчинення корупційних або пов’язаних з корупцією правопорушень особи, зазначені в частині першій статті 3 цього Закону, притягаються до </a:t>
            </a:r>
            <a:r>
              <a:rPr lang="uk-UA" dirty="0">
                <a:solidFill>
                  <a:schemeClr val="accent2"/>
                </a:solidFill>
              </a:rPr>
              <a:t>кримінальної, адміністративної, цивільно-правової та дисциплінарної відповідальності</a:t>
            </a:r>
            <a:r>
              <a:rPr lang="uk-UA" dirty="0"/>
              <a:t> у встановленому законом порядку.</a:t>
            </a:r>
          </a:p>
          <a:p>
            <a:pPr marL="36830" indent="0">
              <a:buNone/>
            </a:pPr>
            <a:endParaRPr lang="ru-RU" u="sn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7467600" cy="5793507"/>
          </a:xfrm>
        </p:spPr>
        <p:txBody>
          <a:bodyPr>
            <a:normAutofit fontScale="55000" lnSpcReduction="20000"/>
          </a:bodyPr>
          <a:lstStyle/>
          <a:p>
            <a:pPr marL="36830" indent="0">
              <a:buNone/>
            </a:pPr>
            <a:r>
              <a:rPr lang="uk-UA" u="sng" dirty="0">
                <a:solidFill>
                  <a:schemeClr val="accent2">
                    <a:lumMod val="60000"/>
                    <a:lumOff val="40000"/>
                  </a:schemeClr>
                </a:solidFill>
              </a:rPr>
              <a:t>ЗАКОН УКРАЇНИ «ПРО ЗАПОБІГАННЯ КОРУПЦІЇ»</a:t>
            </a:r>
          </a:p>
          <a:p>
            <a:pPr marL="36830" indent="0">
              <a:buNone/>
            </a:pPr>
            <a:r>
              <a:rPr lang="uk-UA" dirty="0">
                <a:solidFill>
                  <a:schemeClr val="accent2">
                    <a:lumMod val="60000"/>
                    <a:lumOff val="40000"/>
                  </a:schemeClr>
                </a:solidFill>
              </a:rPr>
              <a:t>Стаття 59. Єдиний державний реєстр осіб, які вчинили корупційні або пов’язані з корупцією правопорушення</a:t>
            </a:r>
          </a:p>
          <a:p>
            <a:pPr marL="36830" indent="0">
              <a:buNone/>
            </a:pPr>
            <a:endParaRPr lang="uk-UA" dirty="0">
              <a:solidFill>
                <a:schemeClr val="accent2">
                  <a:lumMod val="60000"/>
                  <a:lumOff val="40000"/>
                </a:schemeClr>
              </a:solidFill>
            </a:endParaRPr>
          </a:p>
          <a:p>
            <a:pPr marL="36830" indent="0">
              <a:buNone/>
            </a:pPr>
            <a:r>
              <a:rPr lang="uk-UA" dirty="0"/>
              <a:t>1. Відомості про осіб, яких притягнуто до кримінальної, адміністративної, дисциплінарної або цивільно-правової відповідальності за вчинення корупційних або пов’язаних з корупцією правопорушень, а також про юридичних осіб, до яких застосовано заходи кримінально-правового характеру у зв’язку з вчиненням корупційного правопорушення, вносяться до Єдиного державного реєстру осіб, які вчинили корупційні або пов’язані з корупцією правопорушення, що формується та ведеться Національним агентством. Відомості про осіб, які входять до особового складу органів, що провадять оперативно-розшукову або розвідувальну чи контррозвідувальну діяльність, належність яких до вказаних органів становить державну таємницю, та яких притягнуто до відповідальності за вчинення корупційних правопорушень, вносяться до розділу з обмеженим доступом Єдиного державного реєстру осіб, які вчинили корупційні або пов’язані з корупцією правопорушення.</a:t>
            </a:r>
          </a:p>
          <a:p>
            <a:pPr marL="36830" indent="0">
              <a:buNone/>
            </a:pPr>
            <a:endParaRPr lang="uk-UA" dirty="0"/>
          </a:p>
          <a:p>
            <a:pPr marL="36830" indent="0">
              <a:buNone/>
            </a:pPr>
            <a:r>
              <a:rPr lang="uk-UA" dirty="0"/>
              <a:t>Положення про Єдиний державний реєстр осіб, які вчинили корупційні або пов’язані з корупцією правопорушення, порядок його формування та ведення затверджуються Національним агентством.</a:t>
            </a:r>
          </a:p>
          <a:p>
            <a:pPr marL="36830" indent="0">
              <a:buNone/>
            </a:pPr>
            <a:endParaRPr lang="uk-UA" u="sng" dirty="0">
              <a:solidFill>
                <a:schemeClr val="accent2">
                  <a:lumMod val="60000"/>
                  <a:lumOff val="40000"/>
                </a:schemeClr>
              </a:solidFill>
            </a:endParaRPr>
          </a:p>
          <a:p>
            <a:pPr marL="36830" indent="0">
              <a:buNone/>
            </a:pPr>
            <a:endParaRPr lang="ru-RU"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7467600" cy="5793507"/>
          </a:xfrm>
        </p:spPr>
        <p:txBody>
          <a:bodyPr>
            <a:normAutofit fontScale="55000" lnSpcReduction="20000"/>
          </a:bodyPr>
          <a:lstStyle/>
          <a:p>
            <a:pPr marL="36830" indent="0">
              <a:buNone/>
            </a:pPr>
            <a:r>
              <a:rPr lang="uk-UA" u="sng" dirty="0">
                <a:solidFill>
                  <a:schemeClr val="accent2">
                    <a:lumMod val="60000"/>
                    <a:lumOff val="40000"/>
                  </a:schemeClr>
                </a:solidFill>
              </a:rPr>
              <a:t>ЗАКОН УКРАЇНИ «ПРО ЗАПОБІГАННЯ КОРУПЦІЇ»</a:t>
            </a:r>
          </a:p>
          <a:p>
            <a:pPr marL="36830" indent="0">
              <a:buNone/>
            </a:pPr>
            <a:r>
              <a:rPr lang="uk-UA" u="sng" dirty="0">
                <a:solidFill>
                  <a:schemeClr val="accent2">
                    <a:lumMod val="60000"/>
                    <a:lumOff val="40000"/>
                  </a:schemeClr>
                </a:solidFill>
              </a:rPr>
              <a:t>Стаття 59. Єдиний державний реєстр осіб, які вчинили корупційні або пов’язані з корупцією правопорушення</a:t>
            </a:r>
          </a:p>
          <a:p>
            <a:pPr marL="36830" indent="0">
              <a:buNone/>
            </a:pPr>
            <a:endParaRPr lang="uk-UA" u="sng" dirty="0">
              <a:solidFill>
                <a:schemeClr val="accent2">
                  <a:lumMod val="60000"/>
                  <a:lumOff val="40000"/>
                </a:schemeClr>
              </a:solidFill>
            </a:endParaRPr>
          </a:p>
          <a:p>
            <a:pPr marL="36830" indent="0">
              <a:buNone/>
            </a:pPr>
            <a:r>
              <a:rPr lang="ru-RU" dirty="0" err="1"/>
              <a:t>Відомості</a:t>
            </a:r>
            <a:r>
              <a:rPr lang="ru-RU" dirty="0"/>
              <a:t> про </a:t>
            </a:r>
            <a:r>
              <a:rPr lang="ru-RU" dirty="0" err="1"/>
              <a:t>фізичних</a:t>
            </a:r>
            <a:r>
              <a:rPr lang="ru-RU" dirty="0"/>
              <a:t> </a:t>
            </a:r>
            <a:r>
              <a:rPr lang="ru-RU" dirty="0" err="1"/>
              <a:t>осіб</a:t>
            </a:r>
            <a:r>
              <a:rPr lang="ru-RU" dirty="0"/>
              <a:t>, </a:t>
            </a:r>
            <a:r>
              <a:rPr lang="ru-RU" dirty="0" err="1"/>
              <a:t>яких</a:t>
            </a:r>
            <a:r>
              <a:rPr lang="ru-RU" dirty="0"/>
              <a:t> </a:t>
            </a:r>
            <a:r>
              <a:rPr lang="ru-RU" dirty="0" err="1"/>
              <a:t>притягнуто</a:t>
            </a:r>
            <a:r>
              <a:rPr lang="ru-RU" dirty="0"/>
              <a:t> до </a:t>
            </a:r>
            <a:r>
              <a:rPr lang="ru-RU" dirty="0" err="1"/>
              <a:t>відповідальності</a:t>
            </a:r>
            <a:r>
              <a:rPr lang="ru-RU" dirty="0"/>
              <a:t> за </a:t>
            </a:r>
            <a:r>
              <a:rPr lang="ru-RU" dirty="0" err="1"/>
              <a:t>вчинення</a:t>
            </a:r>
            <a:r>
              <a:rPr lang="ru-RU" dirty="0"/>
              <a:t> </a:t>
            </a:r>
            <a:r>
              <a:rPr lang="ru-RU" dirty="0" err="1"/>
              <a:t>корупційних</a:t>
            </a:r>
            <a:r>
              <a:rPr lang="ru-RU" dirty="0"/>
              <a:t> </a:t>
            </a:r>
            <a:r>
              <a:rPr lang="ru-RU" dirty="0" err="1"/>
              <a:t>або</a:t>
            </a:r>
            <a:r>
              <a:rPr lang="ru-RU" dirty="0"/>
              <a:t> </a:t>
            </a:r>
            <a:r>
              <a:rPr lang="ru-RU" dirty="0" err="1"/>
              <a:t>пов’язаних</a:t>
            </a:r>
            <a:r>
              <a:rPr lang="ru-RU" dirty="0"/>
              <a:t> з </a:t>
            </a:r>
            <a:r>
              <a:rPr lang="ru-RU" dirty="0" err="1"/>
              <a:t>корупцією</a:t>
            </a:r>
            <a:r>
              <a:rPr lang="ru-RU" dirty="0"/>
              <a:t> </a:t>
            </a:r>
            <a:r>
              <a:rPr lang="ru-RU" dirty="0" err="1"/>
              <a:t>правопорушень</a:t>
            </a:r>
            <a:r>
              <a:rPr lang="ru-RU" dirty="0"/>
              <a:t>, а </a:t>
            </a:r>
            <a:r>
              <a:rPr lang="ru-RU" dirty="0" err="1"/>
              <a:t>також</a:t>
            </a:r>
            <a:r>
              <a:rPr lang="ru-RU" dirty="0"/>
              <a:t> про </a:t>
            </a:r>
            <a:r>
              <a:rPr lang="ru-RU" dirty="0" err="1"/>
              <a:t>юридичних</a:t>
            </a:r>
            <a:r>
              <a:rPr lang="ru-RU" dirty="0"/>
              <a:t> </a:t>
            </a:r>
            <a:r>
              <a:rPr lang="ru-RU" dirty="0" err="1"/>
              <a:t>осіб</a:t>
            </a:r>
            <a:r>
              <a:rPr lang="ru-RU" dirty="0"/>
              <a:t>, до </a:t>
            </a:r>
            <a:r>
              <a:rPr lang="ru-RU" dirty="0" err="1"/>
              <a:t>яких</a:t>
            </a:r>
            <a:r>
              <a:rPr lang="ru-RU" dirty="0"/>
              <a:t> </a:t>
            </a:r>
            <a:r>
              <a:rPr lang="ru-RU" dirty="0" err="1"/>
              <a:t>застосовано</a:t>
            </a:r>
            <a:r>
              <a:rPr lang="ru-RU" dirty="0"/>
              <a:t> заходи </a:t>
            </a:r>
            <a:r>
              <a:rPr lang="ru-RU" dirty="0" err="1"/>
              <a:t>кримінально</a:t>
            </a:r>
            <a:r>
              <a:rPr lang="ru-RU" dirty="0"/>
              <a:t>-правового характеру у </a:t>
            </a:r>
            <a:r>
              <a:rPr lang="ru-RU" dirty="0" err="1"/>
              <a:t>зв’язку</a:t>
            </a:r>
            <a:r>
              <a:rPr lang="ru-RU" dirty="0"/>
              <a:t> з </a:t>
            </a:r>
            <a:r>
              <a:rPr lang="ru-RU" dirty="0" err="1"/>
              <a:t>вчиненням</a:t>
            </a:r>
            <a:r>
              <a:rPr lang="ru-RU" dirty="0"/>
              <a:t> </a:t>
            </a:r>
            <a:r>
              <a:rPr lang="ru-RU" dirty="0" err="1"/>
              <a:t>корупційного</a:t>
            </a:r>
            <a:r>
              <a:rPr lang="ru-RU" dirty="0"/>
              <a:t> </a:t>
            </a:r>
            <a:r>
              <a:rPr lang="ru-RU" dirty="0" err="1"/>
              <a:t>правопорушення</a:t>
            </a:r>
            <a:r>
              <a:rPr lang="ru-RU" dirty="0"/>
              <a:t>, </a:t>
            </a:r>
            <a:r>
              <a:rPr lang="ru-RU" dirty="0" err="1"/>
              <a:t>вносяться</a:t>
            </a:r>
            <a:r>
              <a:rPr lang="ru-RU" dirty="0"/>
              <a:t> до </a:t>
            </a:r>
            <a:r>
              <a:rPr lang="ru-RU" dirty="0" err="1"/>
              <a:t>Єдиного</a:t>
            </a:r>
            <a:r>
              <a:rPr lang="ru-RU" dirty="0"/>
              <a:t> державного </a:t>
            </a:r>
            <a:r>
              <a:rPr lang="ru-RU" dirty="0" err="1"/>
              <a:t>реєстру</a:t>
            </a:r>
            <a:r>
              <a:rPr lang="ru-RU" dirty="0"/>
              <a:t> </a:t>
            </a:r>
            <a:r>
              <a:rPr lang="ru-RU" dirty="0" err="1"/>
              <a:t>осіб</a:t>
            </a:r>
            <a:r>
              <a:rPr lang="ru-RU" dirty="0"/>
              <a:t>, </a:t>
            </a:r>
            <a:r>
              <a:rPr lang="ru-RU" dirty="0" err="1"/>
              <a:t>які</a:t>
            </a:r>
            <a:r>
              <a:rPr lang="ru-RU" dirty="0"/>
              <a:t> вчинили </a:t>
            </a:r>
            <a:r>
              <a:rPr lang="ru-RU" dirty="0" err="1"/>
              <a:t>корупційні</a:t>
            </a:r>
            <a:r>
              <a:rPr lang="ru-RU" dirty="0"/>
              <a:t> </a:t>
            </a:r>
            <a:r>
              <a:rPr lang="ru-RU" dirty="0" err="1"/>
              <a:t>або</a:t>
            </a:r>
            <a:r>
              <a:rPr lang="ru-RU" dirty="0"/>
              <a:t> </a:t>
            </a:r>
            <a:r>
              <a:rPr lang="ru-RU" dirty="0" err="1"/>
              <a:t>пов’язані</a:t>
            </a:r>
            <a:r>
              <a:rPr lang="ru-RU" dirty="0"/>
              <a:t> з </a:t>
            </a:r>
            <a:r>
              <a:rPr lang="ru-RU" dirty="0" err="1"/>
              <a:t>корупцією</a:t>
            </a:r>
            <a:r>
              <a:rPr lang="ru-RU" dirty="0"/>
              <a:t> </a:t>
            </a:r>
            <a:r>
              <a:rPr lang="ru-RU" dirty="0" err="1"/>
              <a:t>правопорушення</a:t>
            </a:r>
            <a:r>
              <a:rPr lang="ru-RU" dirty="0"/>
              <a:t>, </a:t>
            </a:r>
            <a:r>
              <a:rPr lang="ru-RU" dirty="0" err="1"/>
              <a:t>протягом</a:t>
            </a:r>
            <a:r>
              <a:rPr lang="ru-RU" dirty="0"/>
              <a:t> </a:t>
            </a:r>
            <a:r>
              <a:rPr lang="ru-RU" dirty="0" err="1"/>
              <a:t>трьох</a:t>
            </a:r>
            <a:r>
              <a:rPr lang="ru-RU" dirty="0"/>
              <a:t> </a:t>
            </a:r>
            <a:r>
              <a:rPr lang="ru-RU" dirty="0" err="1"/>
              <a:t>робочих</a:t>
            </a:r>
            <a:r>
              <a:rPr lang="ru-RU" dirty="0"/>
              <a:t> </a:t>
            </a:r>
            <a:r>
              <a:rPr lang="ru-RU" dirty="0" err="1"/>
              <a:t>днів</a:t>
            </a:r>
            <a:r>
              <a:rPr lang="ru-RU" dirty="0"/>
              <a:t> з дня </a:t>
            </a:r>
            <a:r>
              <a:rPr lang="ru-RU" dirty="0" err="1"/>
              <a:t>надходження</a:t>
            </a:r>
            <a:r>
              <a:rPr lang="ru-RU" dirty="0"/>
              <a:t> з </a:t>
            </a:r>
            <a:r>
              <a:rPr lang="ru-RU" dirty="0" err="1"/>
              <a:t>Державної</a:t>
            </a:r>
            <a:r>
              <a:rPr lang="ru-RU" dirty="0"/>
              <a:t> </a:t>
            </a:r>
            <a:r>
              <a:rPr lang="ru-RU" dirty="0" err="1"/>
              <a:t>судової</a:t>
            </a:r>
            <a:r>
              <a:rPr lang="ru-RU" dirty="0"/>
              <a:t> </a:t>
            </a:r>
            <a:r>
              <a:rPr lang="ru-RU" dirty="0" err="1"/>
              <a:t>адміністрації</a:t>
            </a:r>
            <a:r>
              <a:rPr lang="ru-RU" dirty="0"/>
              <a:t> </a:t>
            </a:r>
            <a:r>
              <a:rPr lang="ru-RU" dirty="0" err="1"/>
              <a:t>України</a:t>
            </a:r>
            <a:r>
              <a:rPr lang="ru-RU" dirty="0"/>
              <a:t> до </a:t>
            </a:r>
            <a:r>
              <a:rPr lang="ru-RU" dirty="0" err="1"/>
              <a:t>Національного</a:t>
            </a:r>
            <a:r>
              <a:rPr lang="ru-RU" dirty="0"/>
              <a:t> агентства </a:t>
            </a:r>
            <a:r>
              <a:rPr lang="ru-RU" dirty="0" err="1"/>
              <a:t>електронної</a:t>
            </a:r>
            <a:r>
              <a:rPr lang="ru-RU" dirty="0"/>
              <a:t> </a:t>
            </a:r>
            <a:r>
              <a:rPr lang="ru-RU" dirty="0" err="1"/>
              <a:t>копії</a:t>
            </a:r>
            <a:r>
              <a:rPr lang="ru-RU" dirty="0"/>
              <a:t> </a:t>
            </a:r>
            <a:r>
              <a:rPr lang="ru-RU" dirty="0" err="1"/>
              <a:t>рішення</a:t>
            </a:r>
            <a:r>
              <a:rPr lang="ru-RU" dirty="0"/>
              <a:t> суду, яке набрало </a:t>
            </a:r>
            <a:r>
              <a:rPr lang="ru-RU" dirty="0" err="1"/>
              <a:t>законної</a:t>
            </a:r>
            <a:r>
              <a:rPr lang="ru-RU" dirty="0"/>
              <a:t> </a:t>
            </a:r>
            <a:r>
              <a:rPr lang="ru-RU" dirty="0" err="1"/>
              <a:t>сили</a:t>
            </a:r>
            <a:r>
              <a:rPr lang="ru-RU" dirty="0"/>
              <a:t>, з </a:t>
            </a:r>
            <a:r>
              <a:rPr lang="ru-RU" dirty="0" err="1"/>
              <a:t>Єдиного</a:t>
            </a:r>
            <a:r>
              <a:rPr lang="ru-RU" dirty="0"/>
              <a:t> державного </a:t>
            </a:r>
            <a:r>
              <a:rPr lang="ru-RU" dirty="0" err="1"/>
              <a:t>реєстру</a:t>
            </a:r>
            <a:r>
              <a:rPr lang="ru-RU" dirty="0"/>
              <a:t> </a:t>
            </a:r>
            <a:r>
              <a:rPr lang="ru-RU" dirty="0" err="1"/>
              <a:t>судових</a:t>
            </a:r>
            <a:r>
              <a:rPr lang="ru-RU" dirty="0"/>
              <a:t> </a:t>
            </a:r>
            <a:r>
              <a:rPr lang="ru-RU" dirty="0" err="1"/>
              <a:t>рішень</a:t>
            </a:r>
            <a:r>
              <a:rPr lang="ru-RU" dirty="0"/>
              <a:t>.</a:t>
            </a:r>
          </a:p>
          <a:p>
            <a:pPr marL="36830" indent="0">
              <a:buNone/>
            </a:pPr>
            <a:endParaRPr lang="ru-RU" dirty="0"/>
          </a:p>
          <a:p>
            <a:pPr marL="36830" indent="0">
              <a:buNone/>
            </a:pPr>
            <a:r>
              <a:rPr lang="ru-RU" dirty="0" err="1"/>
              <a:t>Відомості</a:t>
            </a:r>
            <a:r>
              <a:rPr lang="ru-RU" dirty="0"/>
              <a:t> про </a:t>
            </a:r>
            <a:r>
              <a:rPr lang="ru-RU" dirty="0" err="1"/>
              <a:t>накладення</a:t>
            </a:r>
            <a:r>
              <a:rPr lang="ru-RU" dirty="0"/>
              <a:t> </a:t>
            </a:r>
            <a:r>
              <a:rPr lang="ru-RU" dirty="0" err="1"/>
              <a:t>дисциплінарного</a:t>
            </a:r>
            <a:r>
              <a:rPr lang="ru-RU" dirty="0"/>
              <a:t> </a:t>
            </a:r>
            <a:r>
              <a:rPr lang="ru-RU" dirty="0" err="1"/>
              <a:t>стягнення</a:t>
            </a:r>
            <a:r>
              <a:rPr lang="ru-RU" dirty="0"/>
              <a:t> за </a:t>
            </a:r>
            <a:r>
              <a:rPr lang="ru-RU" dirty="0" err="1"/>
              <a:t>вчинення</a:t>
            </a:r>
            <a:r>
              <a:rPr lang="ru-RU" dirty="0"/>
              <a:t> </a:t>
            </a:r>
            <a:r>
              <a:rPr lang="ru-RU" dirty="0" err="1"/>
              <a:t>корупційного</a:t>
            </a:r>
            <a:r>
              <a:rPr lang="ru-RU" dirty="0"/>
              <a:t> </a:t>
            </a:r>
            <a:r>
              <a:rPr lang="ru-RU" dirty="0" err="1"/>
              <a:t>або</a:t>
            </a:r>
            <a:r>
              <a:rPr lang="ru-RU" dirty="0"/>
              <a:t> </a:t>
            </a:r>
            <a:r>
              <a:rPr lang="ru-RU" dirty="0" err="1"/>
              <a:t>пов’язаного</a:t>
            </a:r>
            <a:r>
              <a:rPr lang="ru-RU" dirty="0"/>
              <a:t> з </a:t>
            </a:r>
            <a:r>
              <a:rPr lang="ru-RU" dirty="0" err="1"/>
              <a:t>корупцією</a:t>
            </a:r>
            <a:r>
              <a:rPr lang="ru-RU" dirty="0"/>
              <a:t> </a:t>
            </a:r>
            <a:r>
              <a:rPr lang="ru-RU" dirty="0" err="1"/>
              <a:t>правопорушення</a:t>
            </a:r>
            <a:r>
              <a:rPr lang="ru-RU" dirty="0"/>
              <a:t> </a:t>
            </a:r>
            <a:r>
              <a:rPr lang="ru-RU" dirty="0" err="1"/>
              <a:t>вносяться</a:t>
            </a:r>
            <a:r>
              <a:rPr lang="ru-RU" dirty="0"/>
              <a:t> до </a:t>
            </a:r>
            <a:r>
              <a:rPr lang="ru-RU" dirty="0" err="1"/>
              <a:t>Єдиного</a:t>
            </a:r>
            <a:r>
              <a:rPr lang="ru-RU" dirty="0"/>
              <a:t> державного </a:t>
            </a:r>
            <a:r>
              <a:rPr lang="ru-RU" dirty="0" err="1"/>
              <a:t>реєстру</a:t>
            </a:r>
            <a:r>
              <a:rPr lang="ru-RU" dirty="0"/>
              <a:t> </a:t>
            </a:r>
            <a:r>
              <a:rPr lang="ru-RU" dirty="0" err="1"/>
              <a:t>осіб</a:t>
            </a:r>
            <a:r>
              <a:rPr lang="ru-RU" dirty="0"/>
              <a:t>, </a:t>
            </a:r>
            <a:r>
              <a:rPr lang="ru-RU" dirty="0" err="1"/>
              <a:t>які</a:t>
            </a:r>
            <a:r>
              <a:rPr lang="ru-RU" dirty="0"/>
              <a:t> вчинили </a:t>
            </a:r>
            <a:r>
              <a:rPr lang="ru-RU" dirty="0" err="1"/>
              <a:t>корупційні</a:t>
            </a:r>
            <a:r>
              <a:rPr lang="ru-RU" dirty="0"/>
              <a:t> </a:t>
            </a:r>
            <a:r>
              <a:rPr lang="ru-RU" dirty="0" err="1"/>
              <a:t>або</a:t>
            </a:r>
            <a:r>
              <a:rPr lang="ru-RU" dirty="0"/>
              <a:t> </a:t>
            </a:r>
            <a:r>
              <a:rPr lang="ru-RU" dirty="0" err="1"/>
              <a:t>пов’язані</a:t>
            </a:r>
            <a:r>
              <a:rPr lang="ru-RU" dirty="0"/>
              <a:t> з </a:t>
            </a:r>
            <a:r>
              <a:rPr lang="ru-RU" dirty="0" err="1"/>
              <a:t>корупцією</a:t>
            </a:r>
            <a:r>
              <a:rPr lang="ru-RU" dirty="0"/>
              <a:t> </a:t>
            </a:r>
            <a:r>
              <a:rPr lang="ru-RU" dirty="0" err="1"/>
              <a:t>правопорушення</a:t>
            </a:r>
            <a:r>
              <a:rPr lang="ru-RU" dirty="0"/>
              <a:t>, </a:t>
            </a:r>
            <a:r>
              <a:rPr lang="ru-RU" dirty="0" err="1"/>
              <a:t>протягом</a:t>
            </a:r>
            <a:r>
              <a:rPr lang="ru-RU" dirty="0"/>
              <a:t> </a:t>
            </a:r>
            <a:r>
              <a:rPr lang="ru-RU" dirty="0" err="1"/>
              <a:t>трьох</a:t>
            </a:r>
            <a:r>
              <a:rPr lang="ru-RU" dirty="0"/>
              <a:t> </a:t>
            </a:r>
            <a:r>
              <a:rPr lang="ru-RU" dirty="0" err="1"/>
              <a:t>робочих</a:t>
            </a:r>
            <a:r>
              <a:rPr lang="ru-RU" dirty="0"/>
              <a:t> </a:t>
            </a:r>
            <a:r>
              <a:rPr lang="ru-RU" dirty="0" err="1"/>
              <a:t>днів</a:t>
            </a:r>
            <a:r>
              <a:rPr lang="ru-RU" dirty="0"/>
              <a:t> з дня </a:t>
            </a:r>
            <a:r>
              <a:rPr lang="ru-RU" dirty="0" err="1"/>
              <a:t>надходження</a:t>
            </a:r>
            <a:r>
              <a:rPr lang="ru-RU" dirty="0"/>
              <a:t> до </a:t>
            </a:r>
            <a:r>
              <a:rPr lang="ru-RU" dirty="0" err="1"/>
              <a:t>Національного</a:t>
            </a:r>
            <a:r>
              <a:rPr lang="ru-RU" dirty="0"/>
              <a:t> агентства </a:t>
            </a:r>
            <a:r>
              <a:rPr lang="ru-RU" dirty="0" err="1"/>
              <a:t>від</a:t>
            </a:r>
            <a:r>
              <a:rPr lang="ru-RU" dirty="0"/>
              <a:t> </a:t>
            </a:r>
            <a:r>
              <a:rPr lang="ru-RU" dirty="0" err="1"/>
              <a:t>кадрової</a:t>
            </a:r>
            <a:r>
              <a:rPr lang="ru-RU" dirty="0"/>
              <a:t> </a:t>
            </a:r>
            <a:r>
              <a:rPr lang="ru-RU" dirty="0" err="1"/>
              <a:t>служби</a:t>
            </a:r>
            <a:r>
              <a:rPr lang="ru-RU" dirty="0"/>
              <a:t> державного органу, органу </a:t>
            </a:r>
            <a:r>
              <a:rPr lang="ru-RU" dirty="0" err="1"/>
              <a:t>влади</a:t>
            </a:r>
            <a:r>
              <a:rPr lang="ru-RU" dirty="0"/>
              <a:t> </a:t>
            </a:r>
            <a:r>
              <a:rPr lang="ru-RU" dirty="0" err="1"/>
              <a:t>Автономної</a:t>
            </a:r>
            <a:r>
              <a:rPr lang="ru-RU" dirty="0"/>
              <a:t> </a:t>
            </a:r>
            <a:r>
              <a:rPr lang="ru-RU" dirty="0" err="1"/>
              <a:t>Республіки</a:t>
            </a:r>
            <a:r>
              <a:rPr lang="ru-RU" dirty="0"/>
              <a:t> </a:t>
            </a:r>
            <a:r>
              <a:rPr lang="ru-RU" dirty="0" err="1"/>
              <a:t>Крим</a:t>
            </a:r>
            <a:r>
              <a:rPr lang="ru-RU" dirty="0"/>
              <a:t>, органу </a:t>
            </a:r>
            <a:r>
              <a:rPr lang="ru-RU" dirty="0" err="1"/>
              <a:t>місцевого</a:t>
            </a:r>
            <a:r>
              <a:rPr lang="ru-RU" dirty="0"/>
              <a:t> </a:t>
            </a:r>
            <a:r>
              <a:rPr lang="ru-RU" dirty="0" err="1"/>
              <a:t>самоврядування</a:t>
            </a:r>
            <a:r>
              <a:rPr lang="ru-RU" dirty="0"/>
              <a:t>, а </a:t>
            </a:r>
            <a:r>
              <a:rPr lang="ru-RU" dirty="0" err="1"/>
              <a:t>також</a:t>
            </a:r>
            <a:r>
              <a:rPr lang="ru-RU" dirty="0"/>
              <a:t> </a:t>
            </a:r>
            <a:r>
              <a:rPr lang="ru-RU" dirty="0" err="1"/>
              <a:t>підприємства</a:t>
            </a:r>
            <a:r>
              <a:rPr lang="ru-RU" dirty="0"/>
              <a:t>, установи та </a:t>
            </a:r>
            <a:r>
              <a:rPr lang="ru-RU" dirty="0" err="1"/>
              <a:t>організації</a:t>
            </a:r>
            <a:r>
              <a:rPr lang="ru-RU" dirty="0"/>
              <a:t> </a:t>
            </a:r>
            <a:r>
              <a:rPr lang="ru-RU" dirty="0" err="1"/>
              <a:t>завіреної</a:t>
            </a:r>
            <a:r>
              <a:rPr lang="ru-RU" dirty="0"/>
              <a:t> в </a:t>
            </a:r>
            <a:r>
              <a:rPr lang="ru-RU" dirty="0" err="1"/>
              <a:t>установленому</a:t>
            </a:r>
            <a:r>
              <a:rPr lang="ru-RU" dirty="0"/>
              <a:t> порядку </a:t>
            </a:r>
            <a:r>
              <a:rPr lang="ru-RU" dirty="0" err="1"/>
              <a:t>паперової</a:t>
            </a:r>
            <a:r>
              <a:rPr lang="ru-RU" dirty="0"/>
              <a:t> </a:t>
            </a:r>
            <a:r>
              <a:rPr lang="ru-RU" dirty="0" err="1"/>
              <a:t>копії</a:t>
            </a:r>
            <a:r>
              <a:rPr lang="ru-RU" dirty="0"/>
              <a:t> наказу про </a:t>
            </a:r>
            <a:r>
              <a:rPr lang="ru-RU" dirty="0" err="1"/>
              <a:t>накладення</a:t>
            </a:r>
            <a:r>
              <a:rPr lang="ru-RU" dirty="0"/>
              <a:t> </a:t>
            </a:r>
            <a:r>
              <a:rPr lang="ru-RU" dirty="0" err="1"/>
              <a:t>дисциплінарного</a:t>
            </a:r>
            <a:r>
              <a:rPr lang="ru-RU" dirty="0"/>
              <a:t> </a:t>
            </a:r>
            <a:r>
              <a:rPr lang="ru-RU" dirty="0" err="1"/>
              <a:t>стягнення</a:t>
            </a:r>
            <a:r>
              <a:rPr lang="ru-RU" dirty="0"/>
              <a:t>.</a:t>
            </a:r>
          </a:p>
          <a:p>
            <a:pPr marL="36830" indent="0">
              <a:buNone/>
            </a:pPr>
            <a:endParaRPr lang="uk-UA" u="sng" dirty="0">
              <a:solidFill>
                <a:schemeClr val="accent2">
                  <a:lumMod val="60000"/>
                  <a:lumOff val="40000"/>
                </a:schemeClr>
              </a:solidFill>
            </a:endParaRPr>
          </a:p>
          <a:p>
            <a:pPr marL="36830" indent="0">
              <a:buNone/>
            </a:pPr>
            <a:endParaRPr lang="ru-RU" u="sn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404664"/>
            <a:ext cx="8147248" cy="5721499"/>
          </a:xfrm>
        </p:spPr>
        <p:txBody>
          <a:bodyPr/>
          <a:lstStyle/>
          <a:p>
            <a:pPr marL="36830" indent="0">
              <a:buNone/>
            </a:pPr>
            <a:endPar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buNone/>
            </a:pPr>
            <a:endPar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buNone/>
            </a:pPr>
            <a:endPar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lgn="ctr">
              <a:buNone/>
            </a:pPr>
            <a:r>
              <a:rPr lang="uk-UA" sz="4000" b="1" dirty="0">
                <a:ln w="22225">
                  <a:solidFill>
                    <a:schemeClr val="accent2"/>
                  </a:solidFill>
                  <a:prstDash val="solid"/>
                </a:ln>
                <a:solidFill>
                  <a:schemeClr val="accent2">
                    <a:lumMod val="40000"/>
                    <a:lumOff val="60000"/>
                  </a:schemeClr>
                </a:solidFill>
                <a:effectLst/>
              </a:rPr>
              <a:t>2. Кримінальна відповідальність за вчинення корупційних та пов’язаних з корупцією правопорушень.</a:t>
            </a:r>
            <a:endParaRPr lang="uk-UA" sz="40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lgn="ctr">
              <a:buNone/>
            </a:pPr>
            <a:endParaRPr lang="ru-RU"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a:bodyPr>
          <a:lstStyle/>
          <a:p>
            <a:pPr marL="36830" indent="0">
              <a:buNone/>
            </a:pPr>
            <a:endParaRPr lang="uk-UA" sz="3200" b="1" u="sng" dirty="0"/>
          </a:p>
          <a:p>
            <a:pPr marL="36830" indent="0" algn="ctr" fontAlgn="base">
              <a:buNone/>
            </a:pPr>
            <a:r>
              <a:rPr lang="uk-UA" sz="3200" u="sng" dirty="0">
                <a:solidFill>
                  <a:srgbClr val="FFC000"/>
                </a:solidFill>
              </a:rPr>
              <a:t>Примітка до ст. 45 КК України: </a:t>
            </a:r>
            <a:endParaRPr lang="uk-UA" sz="3200" dirty="0">
              <a:solidFill>
                <a:srgbClr val="FFC000"/>
              </a:solidFill>
            </a:endParaRPr>
          </a:p>
          <a:p>
            <a:pPr marL="36830" indent="0" fontAlgn="base">
              <a:buNone/>
            </a:pPr>
            <a:endParaRPr lang="ru-RU" sz="2400" dirty="0"/>
          </a:p>
          <a:p>
            <a:pPr marL="36830" indent="0" fontAlgn="base">
              <a:buNone/>
            </a:pPr>
            <a:r>
              <a:rPr lang="ru-RU" sz="2400" u="sng" dirty="0" err="1"/>
              <a:t>Корупційними</a:t>
            </a:r>
            <a:r>
              <a:rPr lang="ru-RU" sz="2400" u="sng" dirty="0"/>
              <a:t> </a:t>
            </a:r>
            <a:r>
              <a:rPr lang="ru-RU" sz="2400" u="sng" dirty="0" err="1"/>
              <a:t>кримінальними</a:t>
            </a:r>
            <a:r>
              <a:rPr lang="ru-RU" sz="2400" u="sng" dirty="0"/>
              <a:t> </a:t>
            </a:r>
            <a:r>
              <a:rPr lang="ru-RU" sz="2400" u="sng" dirty="0" err="1"/>
              <a:t>правопорушеннями</a:t>
            </a:r>
            <a:r>
              <a:rPr lang="ru-RU" sz="2400" u="sng" dirty="0"/>
              <a:t> </a:t>
            </a:r>
            <a:r>
              <a:rPr lang="ru-RU" sz="2400" dirty="0" err="1"/>
              <a:t>відповідно</a:t>
            </a:r>
            <a:r>
              <a:rPr lang="ru-RU" sz="2400" dirty="0"/>
              <a:t> до </a:t>
            </a:r>
            <a:r>
              <a:rPr lang="ru-RU" sz="2400" dirty="0" err="1"/>
              <a:t>цього</a:t>
            </a:r>
            <a:r>
              <a:rPr lang="ru-RU" sz="2400" dirty="0"/>
              <a:t> Кодексу </a:t>
            </a:r>
            <a:r>
              <a:rPr lang="ru-RU" sz="2400" dirty="0" err="1"/>
              <a:t>вважаються</a:t>
            </a:r>
            <a:r>
              <a:rPr lang="ru-RU" sz="2400" dirty="0"/>
              <a:t> </a:t>
            </a:r>
            <a:r>
              <a:rPr lang="ru-RU" sz="2400" dirty="0" err="1"/>
              <a:t>кримінальні</a:t>
            </a:r>
            <a:r>
              <a:rPr lang="ru-RU" sz="2400" dirty="0"/>
              <a:t> </a:t>
            </a:r>
            <a:r>
              <a:rPr lang="ru-RU" sz="2400" dirty="0" err="1"/>
              <a:t>правопорушення</a:t>
            </a:r>
            <a:r>
              <a:rPr lang="ru-RU" sz="2400" dirty="0"/>
              <a:t>, </a:t>
            </a:r>
            <a:r>
              <a:rPr lang="ru-RU" sz="2400" dirty="0" err="1"/>
              <a:t>передбачені</a:t>
            </a:r>
            <a:r>
              <a:rPr lang="ru-RU" sz="2400" dirty="0"/>
              <a:t> </a:t>
            </a:r>
            <a:r>
              <a:rPr lang="ru-RU" sz="2400" dirty="0" err="1"/>
              <a:t>статтями</a:t>
            </a:r>
            <a:r>
              <a:rPr lang="ru-RU" sz="2400" dirty="0"/>
              <a:t> 191, 262, 308, 312, 313, 320, 357, 410, у </a:t>
            </a:r>
            <a:r>
              <a:rPr lang="ru-RU" sz="2400" dirty="0" err="1"/>
              <a:t>випадку</a:t>
            </a:r>
            <a:r>
              <a:rPr lang="ru-RU" sz="2400" dirty="0"/>
              <a:t> </a:t>
            </a:r>
            <a:r>
              <a:rPr lang="ru-RU" sz="2400" dirty="0" err="1"/>
              <a:t>їх</a:t>
            </a:r>
            <a:r>
              <a:rPr lang="ru-RU" sz="2400" dirty="0"/>
              <a:t> </a:t>
            </a:r>
            <a:r>
              <a:rPr lang="ru-RU" sz="2400" dirty="0" err="1"/>
              <a:t>вчинення</a:t>
            </a:r>
            <a:r>
              <a:rPr lang="ru-RU" sz="2400" dirty="0"/>
              <a:t> </a:t>
            </a:r>
            <a:r>
              <a:rPr lang="uk-UA" sz="2400" dirty="0">
                <a:ln w="22225">
                  <a:solidFill>
                    <a:schemeClr val="accent2"/>
                  </a:solidFill>
                  <a:prstDash val="solid"/>
                </a:ln>
                <a:solidFill>
                  <a:schemeClr val="accent2">
                    <a:lumMod val="40000"/>
                    <a:lumOff val="60000"/>
                  </a:schemeClr>
                </a:solidFill>
                <a:effectLst/>
              </a:rPr>
              <a:t>шляхом зловживання службовим становищем</a:t>
            </a:r>
            <a:r>
              <a:rPr lang="uk-UA" sz="2400" dirty="0"/>
              <a:t>, </a:t>
            </a:r>
          </a:p>
          <a:p>
            <a:pPr marL="36830" indent="0" fontAlgn="base">
              <a:buNone/>
            </a:pPr>
            <a:endParaRPr lang="uk-UA" sz="2400" dirty="0"/>
          </a:p>
          <a:p>
            <a:pPr marL="36830" indent="0" fontAlgn="base">
              <a:buNone/>
            </a:pPr>
            <a:r>
              <a:rPr lang="ru-RU" sz="2400" dirty="0"/>
              <a:t>а </a:t>
            </a:r>
            <a:r>
              <a:rPr lang="ru-RU" sz="2400" dirty="0" err="1"/>
              <a:t>також</a:t>
            </a:r>
            <a:r>
              <a:rPr lang="ru-RU" sz="2400" dirty="0"/>
              <a:t> </a:t>
            </a:r>
            <a:r>
              <a:rPr lang="ru-RU" sz="2400" dirty="0" err="1"/>
              <a:t>кримінальні</a:t>
            </a:r>
            <a:r>
              <a:rPr lang="ru-RU" sz="2400" dirty="0"/>
              <a:t> </a:t>
            </a:r>
            <a:r>
              <a:rPr lang="ru-RU" sz="2400" dirty="0" err="1"/>
              <a:t>правопорушення</a:t>
            </a:r>
            <a:r>
              <a:rPr lang="ru-RU" sz="2400" dirty="0"/>
              <a:t>, </a:t>
            </a:r>
            <a:r>
              <a:rPr lang="ru-RU" sz="2400" dirty="0" err="1"/>
              <a:t>передбачені</a:t>
            </a:r>
            <a:r>
              <a:rPr lang="ru-RU" sz="2400" dirty="0"/>
              <a:t> </a:t>
            </a:r>
            <a:r>
              <a:rPr lang="ru-RU" sz="2400" dirty="0" err="1"/>
              <a:t>статтями</a:t>
            </a:r>
            <a:r>
              <a:rPr lang="ru-RU" sz="2400" dirty="0"/>
              <a:t> 210, 354, 364, 364-1, 365-2, 368-369-2 </a:t>
            </a:r>
            <a:r>
              <a:rPr lang="ru-RU" sz="2400" dirty="0" err="1"/>
              <a:t>цього</a:t>
            </a:r>
            <a:r>
              <a:rPr lang="ru-RU" sz="2400" dirty="0"/>
              <a:t> Кодексу.</a:t>
            </a:r>
            <a:endParaRPr lang="uk-UA"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lnSpcReduction="10000"/>
          </a:bodyPr>
          <a:lstStyle/>
          <a:p>
            <a:pPr marL="36830" indent="0">
              <a:buNone/>
            </a:pPr>
            <a:endParaRPr lang="uk-UA" sz="1800" b="1" u="sng" dirty="0"/>
          </a:p>
          <a:p>
            <a:pPr marL="36830" indent="0" fontAlgn="base">
              <a:buNone/>
            </a:pPr>
            <a:r>
              <a:rPr lang="ru-RU" sz="2800" b="1" dirty="0" err="1">
                <a:solidFill>
                  <a:srgbClr val="FFC000"/>
                </a:solidFill>
              </a:rPr>
              <a:t>Ст</a:t>
            </a:r>
            <a:r>
              <a:rPr lang="uk-UA" sz="2800" b="1" dirty="0" err="1">
                <a:solidFill>
                  <a:srgbClr val="FFC000"/>
                </a:solidFill>
              </a:rPr>
              <a:t>аття</a:t>
            </a:r>
            <a:r>
              <a:rPr lang="uk-UA" sz="2800" b="1" dirty="0">
                <a:solidFill>
                  <a:srgbClr val="FFC000"/>
                </a:solidFill>
              </a:rPr>
              <a:t> 191. Привласнення, розтрата майна або заволодіння ним шляхом зловживання службовим становищем</a:t>
            </a:r>
          </a:p>
          <a:p>
            <a:pPr marL="36830" indent="0" fontAlgn="base">
              <a:buNone/>
            </a:pPr>
            <a:endParaRPr lang="uk-UA" sz="2800" b="1" dirty="0">
              <a:solidFill>
                <a:srgbClr val="FFC000"/>
              </a:solidFill>
            </a:endParaRPr>
          </a:p>
          <a:p>
            <a:pPr marL="36830" indent="0" fontAlgn="base">
              <a:buNone/>
            </a:pPr>
            <a:r>
              <a:rPr lang="uk-UA" sz="2800" b="1" dirty="0"/>
              <a:t>2. Привласнення, розтрата або заволодіння чужим майном </a:t>
            </a:r>
            <a:r>
              <a:rPr lang="uk-UA" sz="2800" b="1" dirty="0">
                <a:ln w="22225">
                  <a:solidFill>
                    <a:schemeClr val="accent2"/>
                  </a:solidFill>
                  <a:prstDash val="solid"/>
                </a:ln>
                <a:solidFill>
                  <a:schemeClr val="accent2">
                    <a:lumMod val="40000"/>
                    <a:lumOff val="60000"/>
                  </a:schemeClr>
                </a:solidFill>
                <a:effectLst/>
              </a:rPr>
              <a:t>шляхом зловживання службовою особою своїм службовим становищем</a:t>
            </a:r>
            <a:r>
              <a:rPr lang="uk-UA" sz="2800" b="1" dirty="0">
                <a:solidFill>
                  <a:srgbClr val="00B050"/>
                </a:solidFill>
              </a:rPr>
              <a:t> </a:t>
            </a:r>
            <a:r>
              <a:rPr lang="uk-UA" sz="2800" b="1" dirty="0"/>
              <a:t>-</a:t>
            </a:r>
          </a:p>
          <a:p>
            <a:pPr marL="36830" indent="0" fontAlgn="base">
              <a:buNone/>
            </a:pPr>
            <a:r>
              <a:rPr lang="uk-UA" sz="2800" b="1" dirty="0"/>
              <a:t>карається обмеженням волі на строк до п'яти років або позбавленням волі на той самий строк, з позбавленням права обіймати певні посади чи займатися певною діяльністю на строк до трьох років.</a:t>
            </a:r>
            <a:endParaRPr lang="uk-UA" sz="2400" u="sn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92500" lnSpcReduction="10000"/>
          </a:bodyPr>
          <a:lstStyle/>
          <a:p>
            <a:pPr marL="36830" indent="0">
              <a:buNone/>
            </a:pPr>
            <a:endParaRPr lang="uk-UA" sz="1800" b="1" u="sng" dirty="0"/>
          </a:p>
          <a:p>
            <a:pPr marL="36830" indent="0" fontAlgn="base">
              <a:buNone/>
            </a:pPr>
            <a:r>
              <a:rPr lang="uk-UA" sz="2800" b="1" dirty="0">
                <a:solidFill>
                  <a:srgbClr val="FFC000"/>
                </a:solidFill>
              </a:rPr>
              <a:t>Стаття 262. Викрадення, привласнення, вимагання вогнепальної зброї, бойових припасів, вибухових речовин чи радіоактивних матеріалів або заволодіння ними шляхом шахрайства або зловживанням службовим становищем</a:t>
            </a:r>
          </a:p>
          <a:p>
            <a:pPr marL="36830" indent="0" fontAlgn="base">
              <a:buNone/>
            </a:pPr>
            <a:endParaRPr lang="uk-UA" sz="2800" b="1" dirty="0">
              <a:solidFill>
                <a:srgbClr val="FFC000"/>
              </a:solidFill>
            </a:endParaRPr>
          </a:p>
          <a:p>
            <a:pPr marL="36830" indent="0" fontAlgn="base">
              <a:buNone/>
            </a:pPr>
            <a:r>
              <a:rPr lang="uk-UA" sz="2800" b="1" dirty="0"/>
              <a:t>2. Ті самі дії, вчинені повторно або за попередньою змовою групою осіб, а також заволодіння предметами, що перелічені в частині першій цієї статті, </a:t>
            </a:r>
            <a:r>
              <a:rPr lang="uk-UA" sz="2800" b="1" dirty="0">
                <a:ln w="22225">
                  <a:solidFill>
                    <a:schemeClr val="accent2"/>
                  </a:solidFill>
                  <a:prstDash val="solid"/>
                </a:ln>
                <a:solidFill>
                  <a:schemeClr val="accent2">
                    <a:lumMod val="40000"/>
                    <a:lumOff val="60000"/>
                  </a:schemeClr>
                </a:solidFill>
                <a:effectLst/>
              </a:rPr>
              <a:t>шляхом зловживання службової особи своїм службовим становищем</a:t>
            </a:r>
            <a:r>
              <a:rPr lang="uk-UA" sz="2800" b="1" dirty="0">
                <a:solidFill>
                  <a:srgbClr val="00B050"/>
                </a:solidFill>
              </a:rPr>
              <a:t> </a:t>
            </a:r>
            <a:r>
              <a:rPr lang="uk-UA" sz="2800" b="1" dirty="0"/>
              <a:t>-</a:t>
            </a:r>
          </a:p>
          <a:p>
            <a:pPr marL="36830" indent="0" fontAlgn="base">
              <a:buNone/>
            </a:pPr>
            <a:r>
              <a:rPr lang="uk-UA" sz="2800" b="1" dirty="0"/>
              <a:t>караються позбавленням волі на строк від п'яти до десяти років.</a:t>
            </a:r>
            <a:endParaRPr lang="uk-UA" sz="2400" u="sn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77500" lnSpcReduction="20000"/>
          </a:bodyPr>
          <a:lstStyle/>
          <a:p>
            <a:pPr marL="36830" indent="0">
              <a:buNone/>
            </a:pPr>
            <a:endParaRPr lang="uk-UA" sz="1800" b="1" u="sng" dirty="0"/>
          </a:p>
          <a:p>
            <a:pPr marL="36830" indent="0" fontAlgn="base">
              <a:buNone/>
            </a:pPr>
            <a:r>
              <a:rPr lang="uk-UA" sz="2800" b="1" dirty="0">
                <a:solidFill>
                  <a:srgbClr val="FFC000"/>
                </a:solidFill>
              </a:rPr>
              <a:t>Стаття 308. Викрадення, привласнення, вимагання наркотичних засобів, психотропних речовин або їх аналогів чи заволодіння ними шляхом шахрайства або зловживання службовим становищем</a:t>
            </a:r>
          </a:p>
          <a:p>
            <a:pPr marL="36830" indent="0" fontAlgn="base">
              <a:buNone/>
            </a:pPr>
            <a:endParaRPr lang="uk-UA" sz="2800" b="1" dirty="0">
              <a:solidFill>
                <a:srgbClr val="FFC000"/>
              </a:solidFill>
            </a:endParaRPr>
          </a:p>
          <a:p>
            <a:pPr marL="36830" indent="0" fontAlgn="base">
              <a:buNone/>
            </a:pPr>
            <a:r>
              <a:rPr lang="uk-UA" sz="2800" b="1" dirty="0"/>
              <a:t>2. Ті самі дії, вчинені повторно або за попередньою змовою групою осіб, або із застосуванням насильства, що не є небезпечним для життя чи здоров'я потерпілого, або з погрозою застосування такого насильства, або особою, яка раніше вчинила один із злочинів, передбачених статтями 306, 307, 310, 311, 312, 314, 317 цього Кодексу, або у великих розмірах, а також заволодіння наркотичними засобами, психотропними речовинами або їх аналогами </a:t>
            </a:r>
            <a:r>
              <a:rPr lang="uk-UA" sz="2800" b="1" dirty="0">
                <a:ln w="22225">
                  <a:solidFill>
                    <a:schemeClr val="accent2"/>
                  </a:solidFill>
                  <a:prstDash val="solid"/>
                </a:ln>
                <a:solidFill>
                  <a:schemeClr val="accent2">
                    <a:lumMod val="40000"/>
                    <a:lumOff val="60000"/>
                  </a:schemeClr>
                </a:solidFill>
                <a:effectLst/>
              </a:rPr>
              <a:t>шляхом зловживання службової особи своїм службовим становищем</a:t>
            </a:r>
            <a:r>
              <a:rPr lang="uk-UA" sz="2800" b="1" dirty="0">
                <a:solidFill>
                  <a:srgbClr val="00B050"/>
                </a:solidFill>
              </a:rPr>
              <a:t> </a:t>
            </a:r>
            <a:r>
              <a:rPr lang="uk-UA" sz="2800" b="1" dirty="0"/>
              <a:t>-караються позбавленням волі на строк від п'яти до десяти років з позбавленням права обіймати певні посади або займатися певною діяльністю на строк до трьох років та з конфіскацією майна.</a:t>
            </a:r>
            <a:endParaRPr lang="uk-UA" sz="2400" u="sng"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85000" lnSpcReduction="20000"/>
          </a:bodyPr>
          <a:lstStyle/>
          <a:p>
            <a:pPr marL="36830" indent="0">
              <a:buNone/>
            </a:pPr>
            <a:endParaRPr lang="uk-UA" sz="1800" b="1" u="sng" dirty="0"/>
          </a:p>
          <a:p>
            <a:pPr marL="36830" indent="0" fontAlgn="base">
              <a:buNone/>
            </a:pPr>
            <a:r>
              <a:rPr lang="uk-UA" sz="2800" b="1" dirty="0">
                <a:solidFill>
                  <a:srgbClr val="FFC000"/>
                </a:solidFill>
              </a:rPr>
              <a:t>Стаття 312. Викрадення, привласнення, вимагання прекурсорів або заволодіння ними шляхом шахрайства або зловживання службовим становищем</a:t>
            </a:r>
          </a:p>
          <a:p>
            <a:pPr marL="36830" indent="0" fontAlgn="base">
              <a:buNone/>
            </a:pPr>
            <a:endParaRPr lang="uk-UA" sz="2800" b="1" dirty="0">
              <a:solidFill>
                <a:srgbClr val="FFC000"/>
              </a:solidFill>
            </a:endParaRPr>
          </a:p>
          <a:p>
            <a:pPr marL="36830" indent="0" fontAlgn="base">
              <a:buNone/>
            </a:pPr>
            <a:r>
              <a:rPr lang="uk-UA" sz="2800" b="1" dirty="0"/>
              <a:t>2. Ті самі дії, вчинені повторно або за попередньою змовою групою осіб, або із застосуванням насильства, що не є небезпечним для життя або здоров'я, чи з погрозою застосування такого насильства, або у великих розмірах, а також заволодіння прекурсорами </a:t>
            </a:r>
            <a:r>
              <a:rPr lang="uk-UA" sz="2800" b="1" dirty="0">
                <a:ln w="22225">
                  <a:solidFill>
                    <a:schemeClr val="accent2"/>
                  </a:solidFill>
                  <a:prstDash val="solid"/>
                </a:ln>
                <a:solidFill>
                  <a:schemeClr val="accent2">
                    <a:lumMod val="40000"/>
                    <a:lumOff val="60000"/>
                  </a:schemeClr>
                </a:solidFill>
                <a:effectLst/>
              </a:rPr>
              <a:t>шляхом зловживання службової особи своїм службовим становищем</a:t>
            </a:r>
            <a:r>
              <a:rPr lang="uk-UA" sz="2800" b="1" dirty="0"/>
              <a:t>, - </a:t>
            </a:r>
            <a:r>
              <a:rPr lang="uk-UA" dirty="0"/>
              <a:t>караються позбавленням волі на строк від трьох до семи років з позбавленням права обіймати певні посади чи займатися певною діяльністю на строк до трьох років.</a:t>
            </a:r>
            <a:endParaRPr lang="uk-UA" sz="2400"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normAutofit fontScale="90000"/>
          </a:bodyPr>
          <a:lstStyle/>
          <a:p>
            <a:pPr algn="ctr"/>
            <a:r>
              <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rPr>
              <a:t>План лекції:</a:t>
            </a:r>
            <a:endParaRPr lang="ru-RU"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Объект 2"/>
          <p:cNvSpPr>
            <a:spLocks noGrp="1"/>
          </p:cNvSpPr>
          <p:nvPr>
            <p:ph idx="1"/>
          </p:nvPr>
        </p:nvSpPr>
        <p:spPr>
          <a:xfrm>
            <a:off x="457200" y="1196752"/>
            <a:ext cx="7859216" cy="5112568"/>
          </a:xfrm>
        </p:spPr>
        <p:txBody>
          <a:bodyPr>
            <a:normAutofit fontScale="77500" lnSpcReduction="20000"/>
          </a:bodyPr>
          <a:lstStyle/>
          <a:p>
            <a:pPr marL="36830" indent="0">
              <a:buNone/>
            </a:pPr>
            <a:r>
              <a:rPr lang="uk-UA" dirty="0"/>
              <a:t>1. Корупційне правопорушення та правопорушення, пов’язане з корупцією: поняття, ознаки, відмінності.</a:t>
            </a:r>
          </a:p>
          <a:p>
            <a:pPr marL="551180" indent="-514350">
              <a:buAutoNum type="arabicPeriod"/>
            </a:pPr>
            <a:endParaRPr lang="uk-UA" dirty="0"/>
          </a:p>
          <a:p>
            <a:pPr marL="36830" indent="0">
              <a:buNone/>
            </a:pPr>
            <a:r>
              <a:rPr lang="uk-UA" dirty="0"/>
              <a:t>2. Кримінальна відповідальність за вчинення корупційних та пов’язаних з корупцією правопорушень.</a:t>
            </a:r>
          </a:p>
          <a:p>
            <a:pPr marL="36830" indent="0">
              <a:buNone/>
            </a:pPr>
            <a:endParaRPr lang="uk-UA" dirty="0"/>
          </a:p>
          <a:p>
            <a:pPr marL="36830" indent="0">
              <a:buNone/>
            </a:pPr>
            <a:r>
              <a:rPr lang="uk-UA" dirty="0"/>
              <a:t>3. Адміністративна відповідальність за вчинення правопорушень, пов’язаних з корупцією.</a:t>
            </a:r>
          </a:p>
          <a:p>
            <a:pPr marL="36830" indent="0">
              <a:buNone/>
            </a:pPr>
            <a:endParaRPr lang="uk-UA" dirty="0"/>
          </a:p>
          <a:p>
            <a:pPr marL="36830" indent="0">
              <a:buNone/>
            </a:pPr>
            <a:r>
              <a:rPr lang="uk-UA" dirty="0"/>
              <a:t>4. Дисциплінарна відповідальність за вчинення корупційних та пов’язаних з корупцією правопорушень.</a:t>
            </a:r>
          </a:p>
          <a:p>
            <a:pPr marL="36830" indent="0">
              <a:buNone/>
            </a:pPr>
            <a:endParaRPr lang="uk-UA" dirty="0"/>
          </a:p>
          <a:p>
            <a:pPr marL="36830" indent="0">
              <a:buNone/>
            </a:pPr>
            <a:r>
              <a:rPr lang="uk-UA" dirty="0"/>
              <a:t>5. Цивільно-правова відповідальність за вчинення корупційних та пов’язаних з корупцією правопорушень.</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85000" lnSpcReduction="20000"/>
          </a:bodyPr>
          <a:lstStyle/>
          <a:p>
            <a:pPr marL="36830" indent="0">
              <a:buNone/>
            </a:pPr>
            <a:endParaRPr lang="uk-UA" sz="1800" b="1" u="sng" dirty="0"/>
          </a:p>
          <a:p>
            <a:pPr marL="36830" indent="0" fontAlgn="base">
              <a:buNone/>
            </a:pPr>
            <a:r>
              <a:rPr lang="uk-UA" sz="2800" b="1" dirty="0">
                <a:solidFill>
                  <a:srgbClr val="FFC000"/>
                </a:solidFill>
              </a:rPr>
              <a:t>Стаття 313. Викрадення, привласнення, вимагання обладнання, призначеного для виготовлення наркотичних засобів, психотропних речовин або їх аналогів, чи заволодіння ним шляхом шахрайства або зловживання службовим становищем та інші незаконні дії з таким обладнанням</a:t>
            </a:r>
          </a:p>
          <a:p>
            <a:pPr marL="36830" indent="0" fontAlgn="base">
              <a:buNone/>
            </a:pPr>
            <a:endParaRPr lang="uk-UA" sz="2800" b="1" dirty="0">
              <a:solidFill>
                <a:srgbClr val="FFC000"/>
              </a:solidFill>
            </a:endParaRPr>
          </a:p>
          <a:p>
            <a:pPr marL="36830" indent="0" fontAlgn="base">
              <a:buNone/>
            </a:pPr>
            <a:r>
              <a:rPr lang="uk-UA" sz="2800" b="1" dirty="0"/>
              <a:t>2. Ті самі дії, вчинені повторно або за попередньою змовою групою осіб або особою, яка раніше вчинила один із злочинів, передбачених статтями 306, 312, 314, 315, 317, 318 цього Кодексу, а також заволодіння обладнанням, призначеним для виготовлення наркотичних засобів, психотропних речовин або їх аналогів, </a:t>
            </a:r>
            <a:r>
              <a:rPr lang="uk-UA" sz="2800" b="1" dirty="0">
                <a:ln w="22225">
                  <a:solidFill>
                    <a:schemeClr val="accent2"/>
                  </a:solidFill>
                  <a:prstDash val="solid"/>
                </a:ln>
                <a:solidFill>
                  <a:schemeClr val="accent2">
                    <a:lumMod val="40000"/>
                    <a:lumOff val="60000"/>
                  </a:schemeClr>
                </a:solidFill>
                <a:effectLst/>
              </a:rPr>
              <a:t>шляхом зловживання службовою особою своїм службовим становищем</a:t>
            </a:r>
            <a:r>
              <a:rPr lang="uk-UA" sz="2800" b="1" dirty="0"/>
              <a:t> -</a:t>
            </a:r>
          </a:p>
          <a:p>
            <a:pPr marL="36830" indent="0" fontAlgn="base">
              <a:buNone/>
            </a:pPr>
            <a:r>
              <a:rPr lang="uk-UA" sz="2800" b="1" dirty="0"/>
              <a:t>караються позбавленням волі на строк від двох до шести років.</a:t>
            </a:r>
            <a:endParaRPr lang="uk-UA" sz="2400" u="sng"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77500" lnSpcReduction="20000"/>
          </a:bodyPr>
          <a:lstStyle/>
          <a:p>
            <a:pPr marL="36830" indent="0">
              <a:buNone/>
            </a:pPr>
            <a:endParaRPr lang="uk-UA" sz="1800" b="1" u="sng" dirty="0"/>
          </a:p>
          <a:p>
            <a:pPr marL="36830" indent="0" fontAlgn="base">
              <a:buNone/>
            </a:pPr>
            <a:r>
              <a:rPr lang="uk-UA" sz="2800" b="1" dirty="0">
                <a:solidFill>
                  <a:srgbClr val="FFC000"/>
                </a:solidFill>
              </a:rPr>
              <a:t>Стаття 320. Порушення встановлених правил обігу наркотичних засобів, психотропних речовин, їх аналогів або прекурсорів</a:t>
            </a:r>
          </a:p>
          <a:p>
            <a:pPr marL="36830" indent="0" fontAlgn="base">
              <a:buNone/>
            </a:pPr>
            <a:endParaRPr lang="uk-UA" sz="2800" b="1" dirty="0">
              <a:solidFill>
                <a:srgbClr val="FFC000"/>
              </a:solidFill>
            </a:endParaRPr>
          </a:p>
          <a:p>
            <a:pPr marL="36830" indent="0" fontAlgn="base">
              <a:buNone/>
            </a:pPr>
            <a:r>
              <a:rPr lang="uk-UA" sz="2800" b="1" dirty="0"/>
              <a:t>2. Ті самі дії, вчинені повторно, або якщо вони спричинили нестачу наркотичних засобів, психотропних речовин, їх аналогів чи прекурсорів у великих розмірах, або призвели до викрадення, привласнення, вимагання наркотичних засобів, психотропних речовин, їх аналогів чи прекурсорів або заволодіння ними шляхом шахрайства чи </a:t>
            </a:r>
            <a:r>
              <a:rPr lang="uk-UA" sz="2800" b="1" dirty="0">
                <a:ln w="22225">
                  <a:solidFill>
                    <a:schemeClr val="accent2"/>
                  </a:solidFill>
                  <a:prstDash val="solid"/>
                </a:ln>
                <a:solidFill>
                  <a:schemeClr val="accent2">
                    <a:lumMod val="40000"/>
                    <a:lumOff val="60000"/>
                  </a:schemeClr>
                </a:solidFill>
                <a:effectLst/>
              </a:rPr>
              <a:t>зловживання службовою особою своїм службовим становищем</a:t>
            </a:r>
            <a:r>
              <a:rPr lang="uk-UA" sz="2800" b="1" dirty="0"/>
              <a:t>, -</a:t>
            </a:r>
          </a:p>
          <a:p>
            <a:pPr marL="36830" indent="0" fontAlgn="base">
              <a:buNone/>
            </a:pPr>
            <a:r>
              <a:rPr lang="uk-UA" sz="2800" b="1" dirty="0"/>
              <a:t>караються штрафом від сімдесяти до ста двадцяти неоподатковуваних мінімумів доходів громадян або арештом на строк від трьох до шести місяців, або позбавленням волі на строк від трьох до п'яти років, з позбавленням права обіймати певні посади чи займатися певною діяльністю на строк до трьох років.</a:t>
            </a:r>
            <a:endParaRPr lang="uk-UA" sz="2400" u="sng"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85000" lnSpcReduction="20000"/>
          </a:bodyPr>
          <a:lstStyle/>
          <a:p>
            <a:pPr marL="36830" indent="0" fontAlgn="base">
              <a:buNone/>
            </a:pPr>
            <a:r>
              <a:rPr lang="uk-UA" sz="2800" b="1" dirty="0">
                <a:solidFill>
                  <a:srgbClr val="FFC000"/>
                </a:solidFill>
              </a:rPr>
              <a:t>Стаття 357. Викрадення, привласнення, вимагання документів, штампів, печаток, заволодіння ними шляхом шахрайства чи зловживання службовим становищем або їх пошкодження</a:t>
            </a:r>
          </a:p>
          <a:p>
            <a:pPr marL="36830" indent="0" fontAlgn="base">
              <a:buNone/>
            </a:pPr>
            <a:endParaRPr lang="uk-UA" sz="2800" b="1" dirty="0">
              <a:solidFill>
                <a:srgbClr val="FFC000"/>
              </a:solidFill>
            </a:endParaRPr>
          </a:p>
          <a:p>
            <a:pPr marL="36830" indent="0" fontAlgn="base">
              <a:buNone/>
            </a:pPr>
            <a:r>
              <a:rPr lang="uk-UA" sz="2800" b="1" dirty="0"/>
              <a:t>1. Викрадення, привласнення, вимагання офіційних документів, штампів чи печаток або заволодіння ними шляхом шахрайства чи</a:t>
            </a:r>
            <a:r>
              <a:rPr lang="uk-UA" sz="2800" b="1" dirty="0">
                <a:ln w="22225">
                  <a:solidFill>
                    <a:schemeClr val="accent2"/>
                  </a:solidFill>
                  <a:prstDash val="solid"/>
                </a:ln>
                <a:solidFill>
                  <a:schemeClr val="accent2">
                    <a:lumMod val="40000"/>
                    <a:lumOff val="60000"/>
                  </a:schemeClr>
                </a:solidFill>
                <a:effectLst/>
              </a:rPr>
              <a:t> зловживання особи своїм службовим становищем</a:t>
            </a:r>
            <a:r>
              <a:rPr lang="uk-UA" sz="2800" b="1" dirty="0"/>
              <a:t>, а так само їх умисне знищення, пошкодження чи приховування, а також здійснення таких самих дій відносно приватних документів, що знаходяться на підприємствах, в установах чи організаціях незалежно від форми власності, вчинене з корисливих мотивів або в інших особистих інтересах, -</a:t>
            </a:r>
          </a:p>
          <a:p>
            <a:pPr marL="36830" indent="0" fontAlgn="base">
              <a:buNone/>
            </a:pPr>
            <a:r>
              <a:rPr lang="uk-UA" sz="2800" b="1" dirty="0"/>
              <a:t>караються штрафом до п'ятдесяти неоподатковуваних мінімумів доходів громадян або обмеженням волі на строк до трьох років.</a:t>
            </a:r>
            <a:endParaRPr lang="uk-UA" sz="2400" u="sng"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92500" lnSpcReduction="20000"/>
          </a:bodyPr>
          <a:lstStyle/>
          <a:p>
            <a:pPr marL="36830" indent="0" fontAlgn="base">
              <a:buNone/>
            </a:pPr>
            <a:r>
              <a:rPr lang="uk-UA" sz="2800" b="1" dirty="0">
                <a:solidFill>
                  <a:srgbClr val="FFC000"/>
                </a:solidFill>
              </a:rPr>
              <a:t>Стаття 410. Викрадення, привласнення, вимагання військовослужбовцем зброї, бойових припасів, вибухових або інших бойових речовин, засобів пересування, військової та спеціальної техніки чи іншого військового майна, а також заволодіння ними шляхом шахрайства або зловживання службовим становищем</a:t>
            </a:r>
          </a:p>
          <a:p>
            <a:pPr marL="36830" indent="0" fontAlgn="base">
              <a:buNone/>
            </a:pPr>
            <a:endParaRPr lang="uk-UA" sz="2800" b="1" dirty="0">
              <a:solidFill>
                <a:srgbClr val="FFC000"/>
              </a:solidFill>
            </a:endParaRPr>
          </a:p>
          <a:p>
            <a:pPr marL="36830" indent="0" fontAlgn="base">
              <a:buNone/>
            </a:pPr>
            <a:r>
              <a:rPr lang="uk-UA" sz="2800" b="1" dirty="0"/>
              <a:t>2. Ті самі дії, </a:t>
            </a:r>
            <a:r>
              <a:rPr lang="uk-UA" sz="2800" b="1" dirty="0">
                <a:ln w="22225">
                  <a:solidFill>
                    <a:schemeClr val="accent2"/>
                  </a:solidFill>
                  <a:prstDash val="solid"/>
                </a:ln>
                <a:solidFill>
                  <a:schemeClr val="accent2">
                    <a:lumMod val="40000"/>
                    <a:lumOff val="60000"/>
                  </a:schemeClr>
                </a:solidFill>
                <a:effectLst/>
              </a:rPr>
              <a:t>вчинені військовою службовою особою із зловживанням службовим становищем</a:t>
            </a:r>
            <a:r>
              <a:rPr lang="uk-UA" sz="2800" b="1" dirty="0"/>
              <a:t>, або повторно, або за попередньою змовою групою осіб, або такі, що заподіяли істотну шкоду, - </a:t>
            </a:r>
          </a:p>
          <a:p>
            <a:pPr marL="36830" indent="0" fontAlgn="base">
              <a:buNone/>
            </a:pPr>
            <a:r>
              <a:rPr lang="uk-UA" sz="2800" b="1" dirty="0"/>
              <a:t>караються позбавленням волі на строк від п’яти до десяти років.</a:t>
            </a:r>
            <a:endParaRPr lang="uk-UA" sz="2400" u="sng"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92500"/>
          </a:bodyPr>
          <a:lstStyle/>
          <a:p>
            <a:pPr marL="36830" indent="0" fontAlgn="base">
              <a:buNone/>
            </a:pPr>
            <a:r>
              <a:rPr lang="ru-RU" sz="2800" b="1" dirty="0">
                <a:solidFill>
                  <a:srgbClr val="FFC000"/>
                </a:solidFill>
              </a:rPr>
              <a:t>Стаття 210. </a:t>
            </a:r>
            <a:r>
              <a:rPr lang="ru-RU" sz="2800" b="1" dirty="0" err="1">
                <a:solidFill>
                  <a:srgbClr val="FFC000"/>
                </a:solidFill>
              </a:rPr>
              <a:t>Нецільове</a:t>
            </a:r>
            <a:r>
              <a:rPr lang="ru-RU" sz="2800" b="1" dirty="0">
                <a:solidFill>
                  <a:srgbClr val="FFC000"/>
                </a:solidFill>
              </a:rPr>
              <a:t> </a:t>
            </a:r>
            <a:r>
              <a:rPr lang="ru-RU" sz="2800" b="1" dirty="0" err="1">
                <a:solidFill>
                  <a:srgbClr val="FFC000"/>
                </a:solidFill>
              </a:rPr>
              <a:t>використання</a:t>
            </a:r>
            <a:r>
              <a:rPr lang="ru-RU" sz="2800" b="1" dirty="0">
                <a:solidFill>
                  <a:srgbClr val="FFC000"/>
                </a:solidFill>
              </a:rPr>
              <a:t> </a:t>
            </a:r>
            <a:r>
              <a:rPr lang="ru-RU" sz="2800" b="1" dirty="0" err="1">
                <a:solidFill>
                  <a:srgbClr val="FFC000"/>
                </a:solidFill>
              </a:rPr>
              <a:t>бюджетних</a:t>
            </a:r>
            <a:r>
              <a:rPr lang="ru-RU" sz="2800" b="1" dirty="0">
                <a:solidFill>
                  <a:srgbClr val="FFC000"/>
                </a:solidFill>
              </a:rPr>
              <a:t> </a:t>
            </a:r>
            <a:r>
              <a:rPr lang="ru-RU" sz="2800" b="1" dirty="0" err="1">
                <a:solidFill>
                  <a:srgbClr val="FFC000"/>
                </a:solidFill>
              </a:rPr>
              <a:t>коштів</a:t>
            </a:r>
            <a:r>
              <a:rPr lang="ru-RU" sz="2800" b="1" dirty="0">
                <a:solidFill>
                  <a:srgbClr val="FFC000"/>
                </a:solidFill>
              </a:rPr>
              <a:t>, </a:t>
            </a:r>
            <a:r>
              <a:rPr lang="ru-RU" sz="2800" b="1" dirty="0" err="1">
                <a:solidFill>
                  <a:srgbClr val="FFC000"/>
                </a:solidFill>
              </a:rPr>
              <a:t>здійснення</a:t>
            </a:r>
            <a:r>
              <a:rPr lang="ru-RU" sz="2800" b="1" dirty="0">
                <a:solidFill>
                  <a:srgbClr val="FFC000"/>
                </a:solidFill>
              </a:rPr>
              <a:t> </a:t>
            </a:r>
            <a:r>
              <a:rPr lang="ru-RU" sz="2800" b="1" dirty="0" err="1">
                <a:solidFill>
                  <a:srgbClr val="FFC000"/>
                </a:solidFill>
              </a:rPr>
              <a:t>видатків</a:t>
            </a:r>
            <a:r>
              <a:rPr lang="ru-RU" sz="2800" b="1" dirty="0">
                <a:solidFill>
                  <a:srgbClr val="FFC000"/>
                </a:solidFill>
              </a:rPr>
              <a:t> бюджету </a:t>
            </a:r>
            <a:r>
              <a:rPr lang="ru-RU" sz="2800" b="1" dirty="0" err="1">
                <a:solidFill>
                  <a:srgbClr val="FFC000"/>
                </a:solidFill>
              </a:rPr>
              <a:t>чи</a:t>
            </a:r>
            <a:r>
              <a:rPr lang="ru-RU" sz="2800" b="1" dirty="0">
                <a:solidFill>
                  <a:srgbClr val="FFC000"/>
                </a:solidFill>
              </a:rPr>
              <a:t> </a:t>
            </a:r>
            <a:r>
              <a:rPr lang="ru-RU" sz="2800" b="1" dirty="0" err="1">
                <a:solidFill>
                  <a:srgbClr val="FFC000"/>
                </a:solidFill>
              </a:rPr>
              <a:t>надання</a:t>
            </a:r>
            <a:r>
              <a:rPr lang="ru-RU" sz="2800" b="1" dirty="0">
                <a:solidFill>
                  <a:srgbClr val="FFC000"/>
                </a:solidFill>
              </a:rPr>
              <a:t> </a:t>
            </a:r>
            <a:r>
              <a:rPr lang="ru-RU" sz="2800" b="1" dirty="0" err="1">
                <a:solidFill>
                  <a:srgbClr val="FFC000"/>
                </a:solidFill>
              </a:rPr>
              <a:t>кредитів</a:t>
            </a:r>
            <a:r>
              <a:rPr lang="ru-RU" sz="2800" b="1" dirty="0">
                <a:solidFill>
                  <a:srgbClr val="FFC000"/>
                </a:solidFill>
              </a:rPr>
              <a:t> з бюджету без </a:t>
            </a:r>
            <a:r>
              <a:rPr lang="ru-RU" sz="2800" b="1" dirty="0" err="1">
                <a:solidFill>
                  <a:srgbClr val="FFC000"/>
                </a:solidFill>
              </a:rPr>
              <a:t>встановлених</a:t>
            </a:r>
            <a:r>
              <a:rPr lang="ru-RU" sz="2800" b="1" dirty="0">
                <a:solidFill>
                  <a:srgbClr val="FFC000"/>
                </a:solidFill>
              </a:rPr>
              <a:t> </a:t>
            </a:r>
            <a:r>
              <a:rPr lang="ru-RU" sz="2800" b="1" dirty="0" err="1">
                <a:solidFill>
                  <a:srgbClr val="FFC000"/>
                </a:solidFill>
              </a:rPr>
              <a:t>бюджетних</a:t>
            </a:r>
            <a:r>
              <a:rPr lang="ru-RU" sz="2800" b="1" dirty="0">
                <a:solidFill>
                  <a:srgbClr val="FFC000"/>
                </a:solidFill>
              </a:rPr>
              <a:t> </a:t>
            </a:r>
            <a:r>
              <a:rPr lang="ru-RU" sz="2800" b="1" dirty="0" err="1">
                <a:solidFill>
                  <a:srgbClr val="FFC000"/>
                </a:solidFill>
              </a:rPr>
              <a:t>призначень</a:t>
            </a:r>
            <a:r>
              <a:rPr lang="ru-RU" sz="2800" b="1" dirty="0">
                <a:solidFill>
                  <a:srgbClr val="FFC000"/>
                </a:solidFill>
              </a:rPr>
              <a:t> </a:t>
            </a:r>
            <a:r>
              <a:rPr lang="ru-RU" sz="2800" b="1" dirty="0" err="1">
                <a:solidFill>
                  <a:srgbClr val="FFC000"/>
                </a:solidFill>
              </a:rPr>
              <a:t>або</a:t>
            </a:r>
            <a:r>
              <a:rPr lang="ru-RU" sz="2800" b="1" dirty="0">
                <a:solidFill>
                  <a:srgbClr val="FFC000"/>
                </a:solidFill>
              </a:rPr>
              <a:t> з </a:t>
            </a:r>
            <a:r>
              <a:rPr lang="ru-RU" sz="2800" b="1" dirty="0" err="1">
                <a:solidFill>
                  <a:srgbClr val="FFC000"/>
                </a:solidFill>
              </a:rPr>
              <a:t>їх</a:t>
            </a:r>
            <a:r>
              <a:rPr lang="ru-RU" sz="2800" b="1" dirty="0">
                <a:solidFill>
                  <a:srgbClr val="FFC000"/>
                </a:solidFill>
              </a:rPr>
              <a:t> </a:t>
            </a:r>
            <a:r>
              <a:rPr lang="ru-RU" sz="2800" b="1" dirty="0" err="1">
                <a:solidFill>
                  <a:srgbClr val="FFC000"/>
                </a:solidFill>
              </a:rPr>
              <a:t>перевищенням</a:t>
            </a:r>
            <a:endParaRPr lang="ru-RU" sz="2800" b="1" dirty="0">
              <a:solidFill>
                <a:srgbClr val="FFC000"/>
              </a:solidFill>
            </a:endParaRPr>
          </a:p>
          <a:p>
            <a:pPr marL="36830" indent="0" fontAlgn="base">
              <a:buNone/>
            </a:pPr>
            <a:endParaRPr lang="uk-UA" sz="2800" b="1" dirty="0">
              <a:solidFill>
                <a:srgbClr val="FFC000"/>
              </a:solidFill>
            </a:endParaRPr>
          </a:p>
          <a:p>
            <a:pPr marL="36830" indent="0" fontAlgn="base">
              <a:buNone/>
            </a:pPr>
            <a:r>
              <a:rPr lang="uk-UA" sz="2800" b="1" dirty="0"/>
              <a:t>1. Нецільове використання бюджетних коштів службовою особою, а так само здійснення видатків бюджету чи надання кредитів з бюджету без встановлених бюджетних призначень або з їх перевищенням всупереч Бюджетному кодексу України чи закону про Державний бюджет України на відповідний рік, якщо предметом таких дій були бюджетні кошти у великих розмірах, -</a:t>
            </a:r>
            <a:endParaRPr lang="uk-UA" sz="2400" u="sng"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70000" lnSpcReduction="20000"/>
          </a:bodyPr>
          <a:lstStyle/>
          <a:p>
            <a:pPr marL="36830" indent="0" fontAlgn="base">
              <a:buNone/>
            </a:pPr>
            <a:r>
              <a:rPr lang="ru-RU" sz="2800" b="1" dirty="0">
                <a:solidFill>
                  <a:srgbClr val="FFC000"/>
                </a:solidFill>
              </a:rPr>
              <a:t>Стаття 354. </a:t>
            </a:r>
            <a:r>
              <a:rPr lang="ru-RU" sz="2800" b="1" dirty="0" err="1">
                <a:solidFill>
                  <a:srgbClr val="FFC000"/>
                </a:solidFill>
              </a:rPr>
              <a:t>Підкуп</a:t>
            </a:r>
            <a:r>
              <a:rPr lang="ru-RU" sz="2800" b="1" dirty="0">
                <a:solidFill>
                  <a:srgbClr val="FFC000"/>
                </a:solidFill>
              </a:rPr>
              <a:t> </a:t>
            </a:r>
            <a:r>
              <a:rPr lang="ru-RU" sz="2800" b="1" dirty="0" err="1">
                <a:solidFill>
                  <a:srgbClr val="FFC000"/>
                </a:solidFill>
              </a:rPr>
              <a:t>працівника</a:t>
            </a:r>
            <a:r>
              <a:rPr lang="ru-RU" sz="2800" b="1" dirty="0">
                <a:solidFill>
                  <a:srgbClr val="FFC000"/>
                </a:solidFill>
              </a:rPr>
              <a:t> </a:t>
            </a:r>
            <a:r>
              <a:rPr lang="ru-RU" sz="2800" b="1" dirty="0" err="1">
                <a:solidFill>
                  <a:srgbClr val="FFC000"/>
                </a:solidFill>
              </a:rPr>
              <a:t>підприємства</a:t>
            </a:r>
            <a:r>
              <a:rPr lang="ru-RU" sz="2800" b="1" dirty="0">
                <a:solidFill>
                  <a:srgbClr val="FFC000"/>
                </a:solidFill>
              </a:rPr>
              <a:t>, установи </a:t>
            </a:r>
            <a:r>
              <a:rPr lang="ru-RU" sz="2800" b="1" dirty="0" err="1">
                <a:solidFill>
                  <a:srgbClr val="FFC000"/>
                </a:solidFill>
              </a:rPr>
              <a:t>чи</a:t>
            </a:r>
            <a:r>
              <a:rPr lang="ru-RU" sz="2800" b="1" dirty="0">
                <a:solidFill>
                  <a:srgbClr val="FFC000"/>
                </a:solidFill>
              </a:rPr>
              <a:t> </a:t>
            </a:r>
            <a:r>
              <a:rPr lang="ru-RU" sz="2800" b="1" dirty="0" err="1">
                <a:solidFill>
                  <a:srgbClr val="FFC000"/>
                </a:solidFill>
              </a:rPr>
              <a:t>організації</a:t>
            </a:r>
            <a:endParaRPr lang="ru-RU" sz="2800" b="1" dirty="0">
              <a:solidFill>
                <a:srgbClr val="FFC000"/>
              </a:solidFill>
            </a:endParaRPr>
          </a:p>
          <a:p>
            <a:pPr marL="36830" indent="0" fontAlgn="base">
              <a:buNone/>
            </a:pPr>
            <a:endParaRPr lang="uk-UA" sz="2800" b="1" dirty="0">
              <a:solidFill>
                <a:srgbClr val="FFC000"/>
              </a:solidFill>
            </a:endParaRPr>
          </a:p>
          <a:p>
            <a:pPr marL="36830" indent="0" fontAlgn="base">
              <a:buNone/>
            </a:pPr>
            <a:r>
              <a:rPr lang="uk-UA" sz="2600" b="1" dirty="0"/>
              <a:t>1. Пропозиція чи обіцянка працівникові підприємства, установи чи організації, який не є службовою особою, або особі, яка працює на користь підприємства, установи чи організації, надати йому (їй) або третій особі неправомірну вигоду, а так само надання такої вигоди за вчинення чи невчинення працівником будь-яких дій з використанням становища, яке він займає, або особою, яка працює на користь підприємства, установи чи організації, в інтересах того, хто пропонує, обіцяє чи надає таку вигоду, або в інтересах третьої особи -</a:t>
            </a:r>
          </a:p>
          <a:p>
            <a:pPr marL="36830" indent="0" fontAlgn="base">
              <a:buNone/>
            </a:pPr>
            <a:endParaRPr lang="uk-UA" sz="2600" u="sng" dirty="0"/>
          </a:p>
          <a:p>
            <a:pPr marL="36830" indent="0" fontAlgn="base">
              <a:buNone/>
            </a:pPr>
            <a:r>
              <a:rPr lang="uk-UA" sz="2600" b="1" dirty="0"/>
              <a:t>3. Прийняття пропозиції, обіцянки або одержання працівником підприємства, установи чи організації, який не є службовою особою, або особою, яка працює на користь підприємства, установи чи організації, неправомірної вигоди, а так само прохання надати таку вигоду для себе чи третьої особи за вчинення чи невчинення будь-яких дій з використанням становища, яке займає працівник на підприємстві, в установі чи організації, або у зв’язку з діяльністю особи на користь підприємства, установи чи організації, в інтересах того, хто пропонує, обіцяє чи надає таку вигоду, або в інтересах третьої особи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85000" lnSpcReduction="20000"/>
          </a:bodyPr>
          <a:lstStyle/>
          <a:p>
            <a:pPr marL="36830" indent="0" fontAlgn="base">
              <a:buNone/>
            </a:pPr>
            <a:r>
              <a:rPr lang="ru-RU" sz="2800" b="1" dirty="0">
                <a:solidFill>
                  <a:srgbClr val="FFC000"/>
                </a:solidFill>
              </a:rPr>
              <a:t>Стаття 354. </a:t>
            </a:r>
            <a:r>
              <a:rPr lang="ru-RU" sz="2800" b="1" dirty="0" err="1">
                <a:solidFill>
                  <a:srgbClr val="FFC000"/>
                </a:solidFill>
              </a:rPr>
              <a:t>Підкуп</a:t>
            </a:r>
            <a:r>
              <a:rPr lang="ru-RU" sz="2800" b="1" dirty="0">
                <a:solidFill>
                  <a:srgbClr val="FFC000"/>
                </a:solidFill>
              </a:rPr>
              <a:t> </a:t>
            </a:r>
            <a:r>
              <a:rPr lang="ru-RU" sz="2800" b="1" dirty="0" err="1">
                <a:solidFill>
                  <a:srgbClr val="FFC000"/>
                </a:solidFill>
              </a:rPr>
              <a:t>працівника</a:t>
            </a:r>
            <a:r>
              <a:rPr lang="ru-RU" sz="2800" b="1" dirty="0">
                <a:solidFill>
                  <a:srgbClr val="FFC000"/>
                </a:solidFill>
              </a:rPr>
              <a:t> </a:t>
            </a:r>
            <a:r>
              <a:rPr lang="ru-RU" sz="2800" b="1" dirty="0" err="1">
                <a:solidFill>
                  <a:srgbClr val="FFC000"/>
                </a:solidFill>
              </a:rPr>
              <a:t>підприємства</a:t>
            </a:r>
            <a:r>
              <a:rPr lang="ru-RU" sz="2800" b="1" dirty="0">
                <a:solidFill>
                  <a:srgbClr val="FFC000"/>
                </a:solidFill>
              </a:rPr>
              <a:t>, установи </a:t>
            </a:r>
            <a:r>
              <a:rPr lang="ru-RU" sz="2800" b="1" dirty="0" err="1">
                <a:solidFill>
                  <a:srgbClr val="FFC000"/>
                </a:solidFill>
              </a:rPr>
              <a:t>чи</a:t>
            </a:r>
            <a:r>
              <a:rPr lang="ru-RU" sz="2800" b="1" dirty="0">
                <a:solidFill>
                  <a:srgbClr val="FFC000"/>
                </a:solidFill>
              </a:rPr>
              <a:t> </a:t>
            </a:r>
            <a:r>
              <a:rPr lang="ru-RU" sz="2800" b="1" dirty="0" err="1">
                <a:solidFill>
                  <a:srgbClr val="FFC000"/>
                </a:solidFill>
              </a:rPr>
              <a:t>організації</a:t>
            </a:r>
            <a:endParaRPr lang="ru-RU" sz="2800" b="1" dirty="0">
              <a:solidFill>
                <a:srgbClr val="FFC000"/>
              </a:solidFill>
            </a:endParaRPr>
          </a:p>
          <a:p>
            <a:pPr marL="36830" indent="0" fontAlgn="base">
              <a:buNone/>
            </a:pPr>
            <a:endParaRPr lang="uk-UA" sz="2800" b="1" dirty="0">
              <a:solidFill>
                <a:srgbClr val="FFC000"/>
              </a:solidFill>
            </a:endParaRPr>
          </a:p>
          <a:p>
            <a:pPr marL="36830" indent="0" fontAlgn="base">
              <a:buNone/>
            </a:pPr>
            <a:r>
              <a:rPr lang="uk-UA" sz="2600" b="1" dirty="0"/>
              <a:t>5. Особа, яка запропонувала, пообіцяла або надала неправомірну вигоду, звільняється від кримінальної відповідальності за злочини, передбачені статтями 354, 368-3, 368-4, 369, 369-2 цього Кодексу, якщо після пропозиції, обіцянки чи надання неправомірної вигоди вона - до отримання з інших джерел інформації про цей злочин органом, службова особа якого згідно із законом наділена правом повідомляти про підозру, - добровільно заявила про те, що сталося, такому органу та активно сприяла розкриттю злочину, вчиненого особою, яка одержала неправомірну вигоду або прийняла її пропозицію чи обіцянку. Зазначене звільнення не застосовується у разі, якщо пропозиція, обіцянка чи надання неправомірної вигоди були вчинені по відношенню до осіб, визначених у частині четвертій статті 18 цього Кодексу.</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a:bodyPr>
          <a:lstStyle/>
          <a:p>
            <a:pPr marL="36830" indent="0" fontAlgn="base">
              <a:buNone/>
            </a:pPr>
            <a:r>
              <a:rPr lang="ru-RU" sz="2800" b="1" dirty="0">
                <a:solidFill>
                  <a:srgbClr val="FFC000"/>
                </a:solidFill>
              </a:rPr>
              <a:t>Стаття 354. </a:t>
            </a:r>
            <a:r>
              <a:rPr lang="ru-RU" sz="2800" b="1" dirty="0" err="1">
                <a:solidFill>
                  <a:srgbClr val="FFC000"/>
                </a:solidFill>
              </a:rPr>
              <a:t>Підкуп</a:t>
            </a:r>
            <a:r>
              <a:rPr lang="ru-RU" sz="2800" b="1" dirty="0">
                <a:solidFill>
                  <a:srgbClr val="FFC000"/>
                </a:solidFill>
              </a:rPr>
              <a:t> </a:t>
            </a:r>
            <a:r>
              <a:rPr lang="ru-RU" sz="2800" b="1" dirty="0" err="1">
                <a:solidFill>
                  <a:srgbClr val="FFC000"/>
                </a:solidFill>
              </a:rPr>
              <a:t>працівника</a:t>
            </a:r>
            <a:r>
              <a:rPr lang="ru-RU" sz="2800" b="1" dirty="0">
                <a:solidFill>
                  <a:srgbClr val="FFC000"/>
                </a:solidFill>
              </a:rPr>
              <a:t> </a:t>
            </a:r>
            <a:r>
              <a:rPr lang="ru-RU" sz="2800" b="1" dirty="0" err="1">
                <a:solidFill>
                  <a:srgbClr val="FFC000"/>
                </a:solidFill>
              </a:rPr>
              <a:t>підприємства</a:t>
            </a:r>
            <a:r>
              <a:rPr lang="ru-RU" sz="2800" b="1" dirty="0">
                <a:solidFill>
                  <a:srgbClr val="FFC000"/>
                </a:solidFill>
              </a:rPr>
              <a:t>, установи </a:t>
            </a:r>
            <a:r>
              <a:rPr lang="ru-RU" sz="2800" b="1" dirty="0" err="1">
                <a:solidFill>
                  <a:srgbClr val="FFC000"/>
                </a:solidFill>
              </a:rPr>
              <a:t>чи</a:t>
            </a:r>
            <a:r>
              <a:rPr lang="ru-RU" sz="2800" b="1" dirty="0">
                <a:solidFill>
                  <a:srgbClr val="FFC000"/>
                </a:solidFill>
              </a:rPr>
              <a:t> </a:t>
            </a:r>
            <a:r>
              <a:rPr lang="ru-RU" sz="2800" b="1" dirty="0" err="1">
                <a:solidFill>
                  <a:srgbClr val="FFC000"/>
                </a:solidFill>
              </a:rPr>
              <a:t>організації</a:t>
            </a:r>
            <a:endParaRPr lang="ru-RU" sz="2800" b="1" dirty="0">
              <a:solidFill>
                <a:srgbClr val="FFC000"/>
              </a:solidFill>
            </a:endParaRPr>
          </a:p>
          <a:p>
            <a:pPr marL="36830" indent="0" fontAlgn="base">
              <a:buNone/>
            </a:pPr>
            <a:endParaRPr lang="uk-UA" sz="2800" b="1" dirty="0">
              <a:solidFill>
                <a:srgbClr val="FFC000"/>
              </a:solidFill>
            </a:endParaRPr>
          </a:p>
          <a:p>
            <a:pPr marL="36830" indent="0" fontAlgn="base">
              <a:buNone/>
            </a:pPr>
            <a:r>
              <a:rPr lang="uk-UA" sz="2600" b="1" dirty="0"/>
              <a:t>Примітка 3. Під </a:t>
            </a:r>
            <a:r>
              <a:rPr lang="uk-UA" sz="2600" b="1" u="sng" dirty="0"/>
              <a:t>пропозицією</a:t>
            </a:r>
            <a:r>
              <a:rPr lang="uk-UA" sz="2600" b="1" dirty="0"/>
              <a:t> у статтях 354, 368, 368-3-370 слід розуміти висловлення працівнику підприємства, установи чи організації, особі, яка надає публічні послуги, або службовій особі наміру про надання неправомірної вигоди, а під </a:t>
            </a:r>
            <a:r>
              <a:rPr lang="uk-UA" sz="2600" b="1" u="sng" dirty="0"/>
              <a:t>обіцянкою</a:t>
            </a:r>
            <a:r>
              <a:rPr lang="uk-UA" sz="2600" b="1" dirty="0"/>
              <a:t> - висловлення такого наміру з повідомленням про час, місце, спосіб надання неправомірної вигоди.</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lnSpcReduction="10000"/>
          </a:bodyPr>
          <a:lstStyle/>
          <a:p>
            <a:pPr marL="36830" indent="0" fontAlgn="base">
              <a:buNone/>
            </a:pPr>
            <a:r>
              <a:rPr lang="ru-RU" sz="2800" b="1" dirty="0">
                <a:solidFill>
                  <a:srgbClr val="FFC000"/>
                </a:solidFill>
              </a:rPr>
              <a:t>Стаття 364. </a:t>
            </a:r>
            <a:r>
              <a:rPr lang="ru-RU" sz="2800" b="1" dirty="0" err="1">
                <a:solidFill>
                  <a:srgbClr val="FFC000"/>
                </a:solidFill>
              </a:rPr>
              <a:t>Зловживання</a:t>
            </a:r>
            <a:r>
              <a:rPr lang="ru-RU" sz="2800" b="1" dirty="0">
                <a:solidFill>
                  <a:srgbClr val="FFC000"/>
                </a:solidFill>
              </a:rPr>
              <a:t> </a:t>
            </a:r>
            <a:r>
              <a:rPr lang="ru-RU" sz="2800" b="1" dirty="0" err="1">
                <a:solidFill>
                  <a:srgbClr val="FFC000"/>
                </a:solidFill>
              </a:rPr>
              <a:t>владою</a:t>
            </a:r>
            <a:r>
              <a:rPr lang="ru-RU" sz="2800" b="1" dirty="0">
                <a:solidFill>
                  <a:srgbClr val="FFC000"/>
                </a:solidFill>
              </a:rPr>
              <a:t> </a:t>
            </a:r>
            <a:r>
              <a:rPr lang="ru-RU" sz="2800" b="1" dirty="0" err="1">
                <a:solidFill>
                  <a:srgbClr val="FFC000"/>
                </a:solidFill>
              </a:rPr>
              <a:t>або</a:t>
            </a:r>
            <a:r>
              <a:rPr lang="ru-RU" sz="2800" b="1" dirty="0">
                <a:solidFill>
                  <a:srgbClr val="FFC000"/>
                </a:solidFill>
              </a:rPr>
              <a:t> </a:t>
            </a:r>
            <a:r>
              <a:rPr lang="ru-RU" sz="2800" b="1" dirty="0" err="1">
                <a:solidFill>
                  <a:srgbClr val="FFC000"/>
                </a:solidFill>
              </a:rPr>
              <a:t>службовим</a:t>
            </a:r>
            <a:r>
              <a:rPr lang="ru-RU" sz="2800" b="1" dirty="0">
                <a:solidFill>
                  <a:srgbClr val="FFC000"/>
                </a:solidFill>
              </a:rPr>
              <a:t> становищем</a:t>
            </a:r>
          </a:p>
          <a:p>
            <a:pPr marL="36830" indent="0" fontAlgn="base">
              <a:buNone/>
            </a:pPr>
            <a:endParaRPr lang="uk-UA" sz="2800" b="1" dirty="0">
              <a:solidFill>
                <a:srgbClr val="FFC000"/>
              </a:solidFill>
            </a:endParaRPr>
          </a:p>
          <a:p>
            <a:pPr marL="36830" indent="0" fontAlgn="base">
              <a:buNone/>
            </a:pPr>
            <a:r>
              <a:rPr lang="uk-UA" sz="2600" b="1" dirty="0"/>
              <a:t>1. Зловживання владою або службовим становищем, тобто умисне, з метою одержання будь-якої неправомірної вигоди для самої себе чи іншої фізичної або юридичної особи використання службовою особою влади чи службового становища всупереч інтересам служби, якщо воно завдало істотної шкоди охоронюваним законом правам, свободам та інтересам окремих громадян або державним чи громадським інтересам, або інтересам юридичних осіб,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92500" lnSpcReduction="10000"/>
          </a:bodyPr>
          <a:lstStyle/>
          <a:p>
            <a:pPr marL="36830" indent="0" fontAlgn="base">
              <a:buNone/>
            </a:pPr>
            <a:r>
              <a:rPr lang="ru-RU" sz="2800" b="1" dirty="0">
                <a:solidFill>
                  <a:srgbClr val="FFC000"/>
                </a:solidFill>
              </a:rPr>
              <a:t>Стаття 364-1. </a:t>
            </a:r>
            <a:r>
              <a:rPr lang="ru-RU" sz="2800" b="1" dirty="0" err="1">
                <a:solidFill>
                  <a:srgbClr val="FFC000"/>
                </a:solidFill>
              </a:rPr>
              <a:t>Зловживання</a:t>
            </a:r>
            <a:r>
              <a:rPr lang="ru-RU" sz="2800" b="1" dirty="0">
                <a:solidFill>
                  <a:srgbClr val="FFC000"/>
                </a:solidFill>
              </a:rPr>
              <a:t> </a:t>
            </a:r>
            <a:r>
              <a:rPr lang="ru-RU" sz="2800" b="1" dirty="0" err="1">
                <a:solidFill>
                  <a:srgbClr val="FFC000"/>
                </a:solidFill>
              </a:rPr>
              <a:t>повноваженнями</a:t>
            </a:r>
            <a:r>
              <a:rPr lang="ru-RU" sz="2800" b="1" dirty="0">
                <a:solidFill>
                  <a:srgbClr val="FFC000"/>
                </a:solidFill>
              </a:rPr>
              <a:t> </a:t>
            </a:r>
            <a:r>
              <a:rPr lang="ru-RU" sz="2800" b="1" dirty="0" err="1">
                <a:solidFill>
                  <a:srgbClr val="FFC000"/>
                </a:solidFill>
              </a:rPr>
              <a:t>службовою</a:t>
            </a:r>
            <a:r>
              <a:rPr lang="ru-RU" sz="2800" b="1" dirty="0">
                <a:solidFill>
                  <a:srgbClr val="FFC000"/>
                </a:solidFill>
              </a:rPr>
              <a:t> особою </a:t>
            </a:r>
            <a:r>
              <a:rPr lang="ru-RU" sz="2800" b="1" dirty="0" err="1">
                <a:solidFill>
                  <a:srgbClr val="FFC000"/>
                </a:solidFill>
              </a:rPr>
              <a:t>юридичної</a:t>
            </a:r>
            <a:r>
              <a:rPr lang="ru-RU" sz="2800" b="1" dirty="0">
                <a:solidFill>
                  <a:srgbClr val="FFC000"/>
                </a:solidFill>
              </a:rPr>
              <a:t> особи приватного права </a:t>
            </a:r>
            <a:r>
              <a:rPr lang="ru-RU" sz="2800" b="1" dirty="0" err="1">
                <a:solidFill>
                  <a:srgbClr val="FFC000"/>
                </a:solidFill>
              </a:rPr>
              <a:t>незалежно</a:t>
            </a:r>
            <a:r>
              <a:rPr lang="ru-RU" sz="2800" b="1" dirty="0">
                <a:solidFill>
                  <a:srgbClr val="FFC000"/>
                </a:solidFill>
              </a:rPr>
              <a:t> </a:t>
            </a:r>
            <a:r>
              <a:rPr lang="ru-RU" sz="2800" b="1" dirty="0" err="1">
                <a:solidFill>
                  <a:srgbClr val="FFC000"/>
                </a:solidFill>
              </a:rPr>
              <a:t>від</a:t>
            </a:r>
            <a:r>
              <a:rPr lang="ru-RU" sz="2800" b="1" dirty="0">
                <a:solidFill>
                  <a:srgbClr val="FFC000"/>
                </a:solidFill>
              </a:rPr>
              <a:t> </a:t>
            </a:r>
            <a:r>
              <a:rPr lang="ru-RU" sz="2800" b="1" dirty="0" err="1">
                <a:solidFill>
                  <a:srgbClr val="FFC000"/>
                </a:solidFill>
              </a:rPr>
              <a:t>організаційно-правової</a:t>
            </a:r>
            <a:r>
              <a:rPr lang="ru-RU" sz="2800" b="1" dirty="0">
                <a:solidFill>
                  <a:srgbClr val="FFC000"/>
                </a:solidFill>
              </a:rPr>
              <a:t> </a:t>
            </a:r>
            <a:r>
              <a:rPr lang="ru-RU" sz="2800" b="1" dirty="0" err="1">
                <a:solidFill>
                  <a:srgbClr val="FFC000"/>
                </a:solidFill>
              </a:rPr>
              <a:t>форми</a:t>
            </a:r>
            <a:endParaRPr lang="ru-RU" sz="2800" b="1" dirty="0">
              <a:solidFill>
                <a:srgbClr val="FFC000"/>
              </a:solidFill>
            </a:endParaRPr>
          </a:p>
          <a:p>
            <a:pPr marL="36830" indent="0" fontAlgn="base">
              <a:buNone/>
            </a:pPr>
            <a:endParaRPr lang="uk-UA" sz="2800" b="1" dirty="0">
              <a:solidFill>
                <a:srgbClr val="FFC000"/>
              </a:solidFill>
            </a:endParaRPr>
          </a:p>
          <a:p>
            <a:pPr marL="36830" indent="0" fontAlgn="base">
              <a:buNone/>
            </a:pPr>
            <a:r>
              <a:rPr lang="uk-UA" sz="2600" b="1" dirty="0"/>
              <a:t>1. Зловживання повноваженнями, тобто умисне, з метою одержання неправомірної вигоди для себе чи інших осіб використання всупереч інтересам юридичної особи приватного права незалежно від організаційно-правової форми службовою особою такої юридичної особи своїх повноважень, якщо це завдало істотної шкоди охоронюваним законом правам або інтересам окремих громадян, або державним чи громадським інтересам, або інтересам юридичних осіб,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8259" y="1268760"/>
            <a:ext cx="7632848" cy="5078313"/>
          </a:xfrm>
          <a:prstGeom prst="rect">
            <a:avLst/>
          </a:prstGeom>
          <a:noFill/>
        </p:spPr>
        <p:txBody>
          <a:bodyPr wrap="square" rtlCol="0">
            <a:spAutoFit/>
          </a:bodyPr>
          <a:lstStyle/>
          <a:p>
            <a:r>
              <a:rPr lang="uk-UA" dirty="0"/>
              <a:t> 1. Відповідальність за корупційні правопорушення: </a:t>
            </a:r>
            <a:r>
              <a:rPr lang="uk-UA" dirty="0" err="1"/>
              <a:t>навч</a:t>
            </a:r>
            <a:r>
              <a:rPr lang="uk-UA" dirty="0"/>
              <a:t>. </a:t>
            </a:r>
            <a:r>
              <a:rPr lang="uk-UA" dirty="0" err="1"/>
              <a:t>посіб</a:t>
            </a:r>
            <a:r>
              <a:rPr lang="uk-UA" dirty="0"/>
              <a:t>. Є. О. </a:t>
            </a:r>
            <a:r>
              <a:rPr lang="uk-UA" dirty="0" err="1"/>
              <a:t>Алісов</a:t>
            </a:r>
            <a:r>
              <a:rPr lang="uk-UA" dirty="0"/>
              <a:t>, В. В. Мартиновський, В. Я. </a:t>
            </a:r>
            <a:r>
              <a:rPr lang="uk-UA" dirty="0" err="1"/>
              <a:t>Настюк</a:t>
            </a:r>
            <a:r>
              <a:rPr lang="uk-UA" dirty="0"/>
              <a:t>, О. М. Шевчук. Харків: </a:t>
            </a:r>
            <a:r>
              <a:rPr lang="uk-UA" dirty="0" err="1"/>
              <a:t>Юрайт</a:t>
            </a:r>
            <a:r>
              <a:rPr lang="uk-UA" dirty="0"/>
              <a:t>, 2017. 168 с.</a:t>
            </a:r>
          </a:p>
          <a:p>
            <a:endParaRPr lang="uk-UA" dirty="0"/>
          </a:p>
          <a:p>
            <a:r>
              <a:rPr lang="uk-UA" dirty="0"/>
              <a:t>2. Шестопалова Л. Відмежування корупційних правопорушень від правопорушень, пов’язаних із корупцією. </a:t>
            </a:r>
            <a:r>
              <a:rPr lang="uk-UA" i="1" dirty="0"/>
              <a:t>Підприємство, господарство, право. </a:t>
            </a:r>
            <a:r>
              <a:rPr lang="uk-UA" dirty="0"/>
              <a:t>2017. №5. С. 193-197.</a:t>
            </a:r>
          </a:p>
          <a:p>
            <a:endParaRPr lang="uk-UA" dirty="0"/>
          </a:p>
          <a:p>
            <a:r>
              <a:rPr lang="uk-UA" dirty="0"/>
              <a:t>3. </a:t>
            </a:r>
            <a:r>
              <a:rPr lang="uk-UA" dirty="0" err="1"/>
              <a:t>Бугайчук</a:t>
            </a:r>
            <a:r>
              <a:rPr lang="uk-UA" dirty="0"/>
              <a:t> К. Л. Адміністративна відповідальність за правопорушення пов’язані із корупцією : </a:t>
            </a:r>
            <a:r>
              <a:rPr lang="uk-UA" dirty="0" err="1"/>
              <a:t>практич</a:t>
            </a:r>
            <a:r>
              <a:rPr lang="uk-UA" dirty="0"/>
              <a:t>. </a:t>
            </a:r>
            <a:r>
              <a:rPr lang="uk-UA" dirty="0" err="1"/>
              <a:t>посіб</a:t>
            </a:r>
            <a:r>
              <a:rPr lang="uk-UA" dirty="0"/>
              <a:t>. / К. Л. </a:t>
            </a:r>
            <a:r>
              <a:rPr lang="uk-UA" dirty="0" err="1"/>
              <a:t>Бугайчук</a:t>
            </a:r>
            <a:r>
              <a:rPr lang="uk-UA" dirty="0"/>
              <a:t>, О. І. </a:t>
            </a:r>
            <a:r>
              <a:rPr lang="uk-UA" dirty="0" err="1"/>
              <a:t>Безпалова</a:t>
            </a:r>
            <a:r>
              <a:rPr lang="uk-UA" dirty="0"/>
              <a:t>, О. В. </a:t>
            </a:r>
            <a:r>
              <a:rPr lang="uk-UA" dirty="0" err="1"/>
              <a:t>Джафарова</a:t>
            </a:r>
            <a:r>
              <a:rPr lang="uk-UA" dirty="0"/>
              <a:t>, В. О. </a:t>
            </a:r>
            <a:r>
              <a:rPr lang="uk-UA" dirty="0" err="1"/>
              <a:t>Іванцов</a:t>
            </a:r>
            <a:r>
              <a:rPr lang="uk-UA" dirty="0"/>
              <a:t>, С. О. </a:t>
            </a:r>
            <a:r>
              <a:rPr lang="uk-UA" dirty="0" err="1"/>
              <a:t>Шатрава</a:t>
            </a:r>
            <a:r>
              <a:rPr lang="uk-UA" dirty="0"/>
              <a:t>. Харків : </a:t>
            </a:r>
            <a:r>
              <a:rPr lang="uk-UA" dirty="0" err="1"/>
              <a:t>Харк</a:t>
            </a:r>
            <a:r>
              <a:rPr lang="uk-UA" dirty="0"/>
              <a:t>. </a:t>
            </a:r>
            <a:r>
              <a:rPr lang="uk-UA" dirty="0" err="1"/>
              <a:t>нац</a:t>
            </a:r>
            <a:r>
              <a:rPr lang="uk-UA" dirty="0"/>
              <a:t>. ун-т. </a:t>
            </a:r>
            <a:r>
              <a:rPr lang="uk-UA" dirty="0" err="1"/>
              <a:t>внутр</a:t>
            </a:r>
            <a:r>
              <a:rPr lang="uk-UA" dirty="0"/>
              <a:t>. справ.</a:t>
            </a:r>
          </a:p>
          <a:p>
            <a:r>
              <a:rPr lang="uk-UA" dirty="0"/>
              <a:t>2016. 100 с.</a:t>
            </a:r>
          </a:p>
          <a:p>
            <a:endParaRPr lang="uk-UA" dirty="0"/>
          </a:p>
          <a:p>
            <a:r>
              <a:rPr lang="uk-UA" dirty="0"/>
              <a:t>4. Відповідальність за корупційні діяння, правові засади відшкодування збитків, завданих внаслідок їх вчинення : </a:t>
            </a:r>
            <a:r>
              <a:rPr lang="uk-UA" dirty="0" err="1"/>
              <a:t>навч</a:t>
            </a:r>
            <a:r>
              <a:rPr lang="uk-UA" dirty="0"/>
              <a:t>.-метод. матеріали / Ю. В. </a:t>
            </a:r>
            <a:r>
              <a:rPr lang="uk-UA" dirty="0" err="1"/>
              <a:t>Баскакова</a:t>
            </a:r>
            <a:r>
              <a:rPr lang="uk-UA" dirty="0"/>
              <a:t>, В. М. Гаврилюк, П. В. Качанова, Г. О. Усатий ; </a:t>
            </a:r>
            <a:r>
              <a:rPr lang="uk-UA" dirty="0" err="1"/>
              <a:t>упоряд</a:t>
            </a:r>
            <a:r>
              <a:rPr lang="uk-UA" dirty="0"/>
              <a:t>. О. В. </a:t>
            </a:r>
            <a:r>
              <a:rPr lang="uk-UA" dirty="0" err="1"/>
              <a:t>Жур</a:t>
            </a:r>
            <a:r>
              <a:rPr lang="uk-UA" dirty="0"/>
              <a:t>. Київ : НАДУ, 2013. 108 с.</a:t>
            </a:r>
          </a:p>
        </p:txBody>
      </p:sp>
      <p:sp>
        <p:nvSpPr>
          <p:cNvPr id="5" name="TextBox 4"/>
          <p:cNvSpPr txBox="1"/>
          <p:nvPr/>
        </p:nvSpPr>
        <p:spPr>
          <a:xfrm>
            <a:off x="633946" y="622662"/>
            <a:ext cx="7632848" cy="430887"/>
          </a:xfrm>
          <a:prstGeom prst="rect">
            <a:avLst/>
          </a:prstGeom>
          <a:noFill/>
        </p:spPr>
        <p:txBody>
          <a:bodyPr wrap="square" rtlCol="0">
            <a:spAutoFit/>
          </a:bodyPr>
          <a:lstStyle/>
          <a:p>
            <a:r>
              <a:rPr lang="uk-UA" sz="2200" b="1" spc="100" dirty="0">
                <a:ln w="22225">
                  <a:solidFill>
                    <a:schemeClr val="accent2"/>
                  </a:solidFill>
                  <a:prstDash val="solid"/>
                </a:ln>
                <a:solidFill>
                  <a:schemeClr val="accent2">
                    <a:lumMod val="40000"/>
                    <a:lumOff val="60000"/>
                  </a:schemeClr>
                </a:solidFill>
                <a:effectLst/>
              </a:rPr>
              <a:t>Літературні джерела:</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85000" lnSpcReduction="20000"/>
          </a:bodyPr>
          <a:lstStyle/>
          <a:p>
            <a:pPr marL="36830" indent="0" fontAlgn="base">
              <a:buNone/>
            </a:pPr>
            <a:r>
              <a:rPr lang="ru-RU" sz="2800" b="1" dirty="0">
                <a:solidFill>
                  <a:srgbClr val="FFC000"/>
                </a:solidFill>
              </a:rPr>
              <a:t>Стаття 365-2. </a:t>
            </a:r>
            <a:r>
              <a:rPr lang="ru-RU" sz="2800" b="1" dirty="0" err="1">
                <a:solidFill>
                  <a:srgbClr val="FFC000"/>
                </a:solidFill>
              </a:rPr>
              <a:t>Зловживання</a:t>
            </a:r>
            <a:r>
              <a:rPr lang="ru-RU" sz="2800" b="1" dirty="0">
                <a:solidFill>
                  <a:srgbClr val="FFC000"/>
                </a:solidFill>
              </a:rPr>
              <a:t> </a:t>
            </a:r>
            <a:r>
              <a:rPr lang="ru-RU" sz="2800" b="1" dirty="0" err="1">
                <a:solidFill>
                  <a:srgbClr val="FFC000"/>
                </a:solidFill>
              </a:rPr>
              <a:t>повноваженнями</a:t>
            </a:r>
            <a:r>
              <a:rPr lang="ru-RU" sz="2800" b="1" dirty="0">
                <a:solidFill>
                  <a:srgbClr val="FFC000"/>
                </a:solidFill>
              </a:rPr>
              <a:t> особами, </a:t>
            </a:r>
            <a:r>
              <a:rPr lang="ru-RU" sz="2800" b="1" dirty="0" err="1">
                <a:solidFill>
                  <a:srgbClr val="FFC000"/>
                </a:solidFill>
              </a:rPr>
              <a:t>які</a:t>
            </a:r>
            <a:r>
              <a:rPr lang="ru-RU" sz="2800" b="1" dirty="0">
                <a:solidFill>
                  <a:srgbClr val="FFC000"/>
                </a:solidFill>
              </a:rPr>
              <a:t> </a:t>
            </a:r>
            <a:r>
              <a:rPr lang="ru-RU" sz="2800" b="1" dirty="0" err="1">
                <a:solidFill>
                  <a:srgbClr val="FFC000"/>
                </a:solidFill>
              </a:rPr>
              <a:t>надають</a:t>
            </a:r>
            <a:r>
              <a:rPr lang="ru-RU" sz="2800" b="1" dirty="0">
                <a:solidFill>
                  <a:srgbClr val="FFC000"/>
                </a:solidFill>
              </a:rPr>
              <a:t> </a:t>
            </a:r>
            <a:r>
              <a:rPr lang="ru-RU" sz="2800" b="1" dirty="0" err="1">
                <a:solidFill>
                  <a:srgbClr val="FFC000"/>
                </a:solidFill>
              </a:rPr>
              <a:t>публічні</a:t>
            </a:r>
            <a:r>
              <a:rPr lang="ru-RU" sz="2800" b="1" dirty="0">
                <a:solidFill>
                  <a:srgbClr val="FFC000"/>
                </a:solidFill>
              </a:rPr>
              <a:t> </a:t>
            </a:r>
            <a:r>
              <a:rPr lang="ru-RU" sz="2800" b="1" dirty="0" err="1">
                <a:solidFill>
                  <a:srgbClr val="FFC000"/>
                </a:solidFill>
              </a:rPr>
              <a:t>послуги</a:t>
            </a:r>
            <a:endParaRPr lang="ru-RU" sz="2800" b="1" dirty="0">
              <a:solidFill>
                <a:srgbClr val="FFC000"/>
              </a:solidFill>
            </a:endParaRPr>
          </a:p>
          <a:p>
            <a:pPr marL="36830" indent="0" fontAlgn="base">
              <a:buNone/>
            </a:pPr>
            <a:endParaRPr lang="uk-UA" sz="2800" b="1" dirty="0">
              <a:solidFill>
                <a:srgbClr val="FFC000"/>
              </a:solidFill>
            </a:endParaRPr>
          </a:p>
          <a:p>
            <a:pPr marL="36830" indent="0" fontAlgn="base">
              <a:buNone/>
            </a:pPr>
            <a:r>
              <a:rPr lang="uk-UA" sz="2600" b="1" dirty="0"/>
              <a:t>1. Зловживання своїми повноваженнями аудитором, нотаріусом, оцінювачем, уповноваженою особою або службовою особою Фонду гарантування вкладів фізичних осіб, іншою особою, яка не є державним службовцем, посадовою особою місцевого самоврядування, але здійснює професійну діяльність, пов'язану з наданням публічних послуг, у тому числі послуг експерта, арбітражного керуючого, приватного виконавця, незалежного посередника, члена трудового арбітражу, третейського судді (під час виконання цих функцій), або державним реєстратором, суб’єктом державної реєстрації прав, державним виконавцем, приватним виконавцем з метою отримання неправомірної вигоди, якщо це завдало істотної шкоди охоронюваним законом правам або інтересам окремих громадян, державним чи громадським інтересам або інтересам юридичних осіб,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a:bodyPr>
          <a:lstStyle/>
          <a:p>
            <a:pPr marL="36830" indent="0" fontAlgn="base">
              <a:buNone/>
            </a:pPr>
            <a:r>
              <a:rPr lang="ru-RU" sz="2800" b="1" dirty="0">
                <a:solidFill>
                  <a:srgbClr val="FFC000"/>
                </a:solidFill>
              </a:rPr>
              <a:t>Стаття 368. </a:t>
            </a:r>
            <a:r>
              <a:rPr lang="ru-RU" sz="2800" b="1" dirty="0" err="1">
                <a:solidFill>
                  <a:srgbClr val="FFC000"/>
                </a:solidFill>
              </a:rPr>
              <a:t>Прийняття</a:t>
            </a:r>
            <a:r>
              <a:rPr lang="ru-RU" sz="2800" b="1" dirty="0">
                <a:solidFill>
                  <a:srgbClr val="FFC000"/>
                </a:solidFill>
              </a:rPr>
              <a:t> </a:t>
            </a:r>
            <a:r>
              <a:rPr lang="ru-RU" sz="2800" b="1" dirty="0" err="1">
                <a:solidFill>
                  <a:srgbClr val="FFC000"/>
                </a:solidFill>
              </a:rPr>
              <a:t>пропозиції</a:t>
            </a:r>
            <a:r>
              <a:rPr lang="ru-RU" sz="2800" b="1" dirty="0">
                <a:solidFill>
                  <a:srgbClr val="FFC000"/>
                </a:solidFill>
              </a:rPr>
              <a:t>, </a:t>
            </a:r>
            <a:r>
              <a:rPr lang="ru-RU" sz="2800" b="1" dirty="0" err="1">
                <a:solidFill>
                  <a:srgbClr val="FFC000"/>
                </a:solidFill>
              </a:rPr>
              <a:t>обіцянки</a:t>
            </a:r>
            <a:r>
              <a:rPr lang="ru-RU" sz="2800" b="1" dirty="0">
                <a:solidFill>
                  <a:srgbClr val="FFC000"/>
                </a:solidFill>
              </a:rPr>
              <a:t> </a:t>
            </a:r>
            <a:r>
              <a:rPr lang="ru-RU" sz="2800" b="1" dirty="0" err="1">
                <a:solidFill>
                  <a:srgbClr val="FFC000"/>
                </a:solidFill>
              </a:rPr>
              <a:t>або</a:t>
            </a:r>
            <a:r>
              <a:rPr lang="ru-RU" sz="2800" b="1" dirty="0">
                <a:solidFill>
                  <a:srgbClr val="FFC000"/>
                </a:solidFill>
              </a:rPr>
              <a:t> </a:t>
            </a:r>
            <a:r>
              <a:rPr lang="ru-RU" sz="2800" b="1" dirty="0" err="1">
                <a:solidFill>
                  <a:srgbClr val="FFC000"/>
                </a:solidFill>
              </a:rPr>
              <a:t>одержання</a:t>
            </a:r>
            <a:r>
              <a:rPr lang="ru-RU" sz="2800" b="1" dirty="0">
                <a:solidFill>
                  <a:srgbClr val="FFC000"/>
                </a:solidFill>
              </a:rPr>
              <a:t> </a:t>
            </a:r>
            <a:r>
              <a:rPr lang="ru-RU" sz="2800" b="1" dirty="0" err="1">
                <a:solidFill>
                  <a:srgbClr val="FFC000"/>
                </a:solidFill>
              </a:rPr>
              <a:t>неправомірної</a:t>
            </a:r>
            <a:r>
              <a:rPr lang="ru-RU" sz="2800" b="1" dirty="0">
                <a:solidFill>
                  <a:srgbClr val="FFC000"/>
                </a:solidFill>
              </a:rPr>
              <a:t> </a:t>
            </a:r>
            <a:r>
              <a:rPr lang="ru-RU" sz="2800" b="1" dirty="0" err="1">
                <a:solidFill>
                  <a:srgbClr val="FFC000"/>
                </a:solidFill>
              </a:rPr>
              <a:t>вигоди</a:t>
            </a:r>
            <a:r>
              <a:rPr lang="ru-RU" sz="2800" b="1" dirty="0">
                <a:solidFill>
                  <a:srgbClr val="FFC000"/>
                </a:solidFill>
              </a:rPr>
              <a:t> </a:t>
            </a:r>
            <a:r>
              <a:rPr lang="ru-RU" sz="2800" b="1" dirty="0" err="1">
                <a:solidFill>
                  <a:srgbClr val="FFC000"/>
                </a:solidFill>
              </a:rPr>
              <a:t>службовою</a:t>
            </a:r>
            <a:r>
              <a:rPr lang="ru-RU" sz="2800" b="1" dirty="0">
                <a:solidFill>
                  <a:srgbClr val="FFC000"/>
                </a:solidFill>
              </a:rPr>
              <a:t> особою</a:t>
            </a:r>
          </a:p>
          <a:p>
            <a:pPr marL="36830" indent="0" fontAlgn="base">
              <a:buNone/>
            </a:pPr>
            <a:endParaRPr lang="uk-UA" sz="2800" b="1" dirty="0">
              <a:solidFill>
                <a:srgbClr val="FFC000"/>
              </a:solidFill>
            </a:endParaRPr>
          </a:p>
          <a:p>
            <a:pPr marL="36830" indent="0" fontAlgn="base">
              <a:buNone/>
            </a:pPr>
            <a:r>
              <a:rPr lang="uk-UA" sz="2600" b="1" dirty="0"/>
              <a:t>1. Прийняття пропозиції, обіцянки або одержання службовою особою неправомірної вигоди, а так само прохання надати таку вигоду для себе чи третьої особи за вчинення чи невчинення такою службовою особою в інтересах того, хто пропонує, обіцяє чи надає неправомірну вигоду, чи в інтересах третьої особи будь-якої дії з використанням наданої їй влади чи службового становища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a:bodyPr>
          <a:lstStyle/>
          <a:p>
            <a:pPr marL="36830" indent="0" fontAlgn="base">
              <a:buNone/>
            </a:pPr>
            <a:r>
              <a:rPr lang="uk-UA" sz="2800" b="1" dirty="0">
                <a:solidFill>
                  <a:srgbClr val="FFC000"/>
                </a:solidFill>
              </a:rPr>
              <a:t>Стаття 368-2. Незаконне збагачення</a:t>
            </a:r>
          </a:p>
          <a:p>
            <a:pPr marL="36830" indent="0" fontAlgn="base">
              <a:buNone/>
            </a:pPr>
            <a:r>
              <a:rPr lang="uk-UA" sz="2800" b="1" dirty="0">
                <a:ln w="22225">
                  <a:solidFill>
                    <a:schemeClr val="accent2"/>
                  </a:solidFill>
                  <a:prstDash val="solid"/>
                </a:ln>
                <a:solidFill>
                  <a:schemeClr val="accent2">
                    <a:lumMod val="40000"/>
                    <a:lumOff val="60000"/>
                  </a:schemeClr>
                </a:solidFill>
                <a:effectLst/>
              </a:rPr>
              <a:t>{Статтю 368-2 визнано такою, що не відповідає Конституції України (є неконституційною), згідно з Рішенням Конституційного Суду № 1-р/2019 від 26.02.2019}</a:t>
            </a:r>
            <a:endParaRPr lang="uk-UA" sz="2800" b="1" dirty="0">
              <a:solidFill>
                <a:srgbClr val="00B050"/>
              </a:solidFill>
            </a:endParaRPr>
          </a:p>
          <a:p>
            <a:pPr marL="36830" indent="0" fontAlgn="base">
              <a:buNone/>
            </a:pPr>
            <a:endParaRPr lang="uk-UA" sz="2800" b="1" dirty="0">
              <a:solidFill>
                <a:srgbClr val="00B050"/>
              </a:solidFill>
            </a:endParaRPr>
          </a:p>
          <a:p>
            <a:pPr marL="36830" indent="0" fontAlgn="base">
              <a:buNone/>
            </a:pPr>
            <a:r>
              <a:rPr lang="ru-RU" sz="2600" b="1" dirty="0"/>
              <a:t>1. </a:t>
            </a:r>
            <a:r>
              <a:rPr lang="ru-RU" sz="2600" b="1" dirty="0" err="1"/>
              <a:t>Набуття</a:t>
            </a:r>
            <a:r>
              <a:rPr lang="ru-RU" sz="2600" b="1" dirty="0"/>
              <a:t> особою, </a:t>
            </a:r>
            <a:r>
              <a:rPr lang="ru-RU" sz="2600" b="1" dirty="0" err="1"/>
              <a:t>уповноваженою</a:t>
            </a:r>
            <a:r>
              <a:rPr lang="ru-RU" sz="2600" b="1" dirty="0"/>
              <a:t> на </a:t>
            </a:r>
            <a:r>
              <a:rPr lang="ru-RU" sz="2600" b="1" dirty="0" err="1"/>
              <a:t>виконання</a:t>
            </a:r>
            <a:r>
              <a:rPr lang="ru-RU" sz="2600" b="1" dirty="0"/>
              <a:t> </a:t>
            </a:r>
            <a:r>
              <a:rPr lang="ru-RU" sz="2600" b="1" dirty="0" err="1"/>
              <a:t>функцій</a:t>
            </a:r>
            <a:r>
              <a:rPr lang="ru-RU" sz="2600" b="1" dirty="0"/>
              <a:t> </a:t>
            </a:r>
            <a:r>
              <a:rPr lang="ru-RU" sz="2600" b="1" dirty="0" err="1"/>
              <a:t>держави</a:t>
            </a:r>
            <a:r>
              <a:rPr lang="ru-RU" sz="2600" b="1" dirty="0"/>
              <a:t> </a:t>
            </a:r>
            <a:r>
              <a:rPr lang="ru-RU" sz="2600" b="1" dirty="0" err="1"/>
              <a:t>або</a:t>
            </a:r>
            <a:r>
              <a:rPr lang="ru-RU" sz="2600" b="1" dirty="0"/>
              <a:t> </a:t>
            </a:r>
            <a:r>
              <a:rPr lang="ru-RU" sz="2600" b="1" dirty="0" err="1"/>
              <a:t>місцевого</a:t>
            </a:r>
            <a:r>
              <a:rPr lang="ru-RU" sz="2600" b="1" dirty="0"/>
              <a:t> </a:t>
            </a:r>
            <a:r>
              <a:rPr lang="ru-RU" sz="2600" b="1" dirty="0" err="1"/>
              <a:t>самоврядування</a:t>
            </a:r>
            <a:r>
              <a:rPr lang="ru-RU" sz="2600" b="1" dirty="0"/>
              <a:t>, у </a:t>
            </a:r>
            <a:r>
              <a:rPr lang="ru-RU" sz="2600" b="1" dirty="0" err="1"/>
              <a:t>власність</a:t>
            </a:r>
            <a:r>
              <a:rPr lang="ru-RU" sz="2600" b="1" dirty="0"/>
              <a:t> </a:t>
            </a:r>
            <a:r>
              <a:rPr lang="ru-RU" sz="2600" b="1" dirty="0" err="1"/>
              <a:t>активів</a:t>
            </a:r>
            <a:r>
              <a:rPr lang="ru-RU" sz="2600" b="1" dirty="0"/>
              <a:t> у </a:t>
            </a:r>
            <a:r>
              <a:rPr lang="ru-RU" sz="2600" b="1" dirty="0" err="1"/>
              <a:t>значному</a:t>
            </a:r>
            <a:r>
              <a:rPr lang="ru-RU" sz="2600" b="1" dirty="0"/>
              <a:t> </a:t>
            </a:r>
            <a:r>
              <a:rPr lang="ru-RU" sz="2600" b="1" dirty="0" err="1"/>
              <a:t>розмірі</a:t>
            </a:r>
            <a:r>
              <a:rPr lang="ru-RU" sz="2600" b="1" dirty="0"/>
              <a:t>, </a:t>
            </a:r>
            <a:r>
              <a:rPr lang="ru-RU" sz="2600" b="1" dirty="0" err="1"/>
              <a:t>законність</a:t>
            </a:r>
            <a:r>
              <a:rPr lang="ru-RU" sz="2600" b="1" dirty="0"/>
              <a:t> </a:t>
            </a:r>
            <a:r>
              <a:rPr lang="ru-RU" sz="2600" b="1" dirty="0" err="1"/>
              <a:t>підстав</a:t>
            </a:r>
            <a:r>
              <a:rPr lang="ru-RU" sz="2600" b="1" dirty="0"/>
              <a:t> </a:t>
            </a:r>
            <a:r>
              <a:rPr lang="ru-RU" sz="2600" b="1" dirty="0" err="1"/>
              <a:t>набуття</a:t>
            </a:r>
            <a:r>
              <a:rPr lang="ru-RU" sz="2600" b="1" dirty="0"/>
              <a:t> </a:t>
            </a:r>
            <a:r>
              <a:rPr lang="ru-RU" sz="2600" b="1" dirty="0" err="1"/>
              <a:t>яких</a:t>
            </a:r>
            <a:r>
              <a:rPr lang="ru-RU" sz="2600" b="1" dirty="0"/>
              <a:t> не </a:t>
            </a:r>
            <a:r>
              <a:rPr lang="ru-RU" sz="2600" b="1" dirty="0" err="1"/>
              <a:t>підтверджено</a:t>
            </a:r>
            <a:r>
              <a:rPr lang="ru-RU" sz="2600" b="1" dirty="0"/>
              <a:t> </a:t>
            </a:r>
            <a:r>
              <a:rPr lang="ru-RU" sz="2600" b="1" dirty="0" err="1"/>
              <a:t>доказами</a:t>
            </a:r>
            <a:r>
              <a:rPr lang="ru-RU" sz="2600" b="1" dirty="0"/>
              <a:t>, а так само передача нею таких </a:t>
            </a:r>
            <a:r>
              <a:rPr lang="ru-RU" sz="2600" b="1" dirty="0" err="1"/>
              <a:t>активів</a:t>
            </a:r>
            <a:r>
              <a:rPr lang="ru-RU" sz="2600" b="1" dirty="0"/>
              <a:t> будь-</a:t>
            </a:r>
            <a:r>
              <a:rPr lang="ru-RU" sz="2600" b="1" dirty="0" err="1"/>
              <a:t>якій</a:t>
            </a:r>
            <a:r>
              <a:rPr lang="ru-RU" sz="2600" b="1" dirty="0"/>
              <a:t> </a:t>
            </a:r>
            <a:r>
              <a:rPr lang="ru-RU" sz="2600" b="1" dirty="0" err="1"/>
              <a:t>іншій</a:t>
            </a:r>
            <a:r>
              <a:rPr lang="ru-RU" sz="2600" b="1" dirty="0"/>
              <a:t> </a:t>
            </a:r>
            <a:r>
              <a:rPr lang="ru-RU" sz="2600" b="1" dirty="0" err="1"/>
              <a:t>особі</a:t>
            </a:r>
            <a:r>
              <a:rPr lang="ru-RU" sz="2600" b="1" dirty="0"/>
              <a:t> -</a:t>
            </a:r>
            <a:endParaRPr lang="uk-UA" sz="26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62500" lnSpcReduction="20000"/>
          </a:bodyPr>
          <a:lstStyle/>
          <a:p>
            <a:pPr marL="36830" indent="0" fontAlgn="base">
              <a:buNone/>
            </a:pPr>
            <a:r>
              <a:rPr lang="uk-UA" sz="2800" b="1" dirty="0">
                <a:solidFill>
                  <a:srgbClr val="FFC000"/>
                </a:solidFill>
              </a:rPr>
              <a:t>Стаття 368-5. Незаконне збагачення</a:t>
            </a:r>
          </a:p>
          <a:p>
            <a:pPr marL="36830" indent="0" fontAlgn="base">
              <a:buNone/>
            </a:pPr>
            <a:endParaRPr lang="uk-UA" sz="2800" b="1" dirty="0">
              <a:solidFill>
                <a:srgbClr val="00B050"/>
              </a:solidFill>
            </a:endParaRPr>
          </a:p>
          <a:p>
            <a:pPr marL="36830" indent="0" fontAlgn="base">
              <a:buNone/>
            </a:pPr>
            <a:r>
              <a:rPr lang="ru-RU" sz="2600" b="1" dirty="0"/>
              <a:t>1. </a:t>
            </a:r>
            <a:r>
              <a:rPr lang="ru-RU" sz="2600" b="1" dirty="0" err="1"/>
              <a:t>Набуття</a:t>
            </a:r>
            <a:r>
              <a:rPr lang="ru-RU" sz="2600" b="1" dirty="0"/>
              <a:t> особою, </a:t>
            </a:r>
            <a:r>
              <a:rPr lang="ru-RU" sz="2600" b="1" dirty="0" err="1"/>
              <a:t>уповноваженою</a:t>
            </a:r>
            <a:r>
              <a:rPr lang="ru-RU" sz="2600" b="1" dirty="0"/>
              <a:t> на </a:t>
            </a:r>
            <a:r>
              <a:rPr lang="ru-RU" sz="2600" b="1" dirty="0" err="1"/>
              <a:t>виконання</a:t>
            </a:r>
            <a:r>
              <a:rPr lang="ru-RU" sz="2600" b="1" dirty="0"/>
              <a:t> </a:t>
            </a:r>
            <a:r>
              <a:rPr lang="ru-RU" sz="2600" b="1" dirty="0" err="1"/>
              <a:t>функцій</a:t>
            </a:r>
            <a:r>
              <a:rPr lang="ru-RU" sz="2600" b="1" dirty="0"/>
              <a:t> </a:t>
            </a:r>
            <a:r>
              <a:rPr lang="ru-RU" sz="2600" b="1" dirty="0" err="1"/>
              <a:t>держави</a:t>
            </a:r>
            <a:r>
              <a:rPr lang="ru-RU" sz="2600" b="1" dirty="0"/>
              <a:t> </a:t>
            </a:r>
            <a:r>
              <a:rPr lang="ru-RU" sz="2600" b="1" dirty="0" err="1"/>
              <a:t>або</a:t>
            </a:r>
            <a:r>
              <a:rPr lang="ru-RU" sz="2600" b="1" dirty="0"/>
              <a:t> </a:t>
            </a:r>
            <a:r>
              <a:rPr lang="ru-RU" sz="2600" b="1" dirty="0" err="1"/>
              <a:t>місцевого</a:t>
            </a:r>
            <a:r>
              <a:rPr lang="ru-RU" sz="2600" b="1" dirty="0"/>
              <a:t> </a:t>
            </a:r>
            <a:r>
              <a:rPr lang="ru-RU" sz="2600" b="1" dirty="0" err="1"/>
              <a:t>самоврядування</a:t>
            </a:r>
            <a:r>
              <a:rPr lang="ru-RU" sz="2600" b="1" dirty="0"/>
              <a:t>, </a:t>
            </a:r>
            <a:r>
              <a:rPr lang="ru-RU" sz="2600" b="1" dirty="0" err="1"/>
              <a:t>активів</a:t>
            </a:r>
            <a:r>
              <a:rPr lang="ru-RU" sz="2600" b="1" dirty="0"/>
              <a:t>, </a:t>
            </a:r>
            <a:r>
              <a:rPr lang="ru-RU" sz="2600" b="1" dirty="0" err="1"/>
              <a:t>вартість</a:t>
            </a:r>
            <a:r>
              <a:rPr lang="ru-RU" sz="2600" b="1" dirty="0"/>
              <a:t> </a:t>
            </a:r>
            <a:r>
              <a:rPr lang="ru-RU" sz="2600" b="1" dirty="0" err="1"/>
              <a:t>яких</a:t>
            </a:r>
            <a:r>
              <a:rPr lang="ru-RU" sz="2600" b="1" dirty="0"/>
              <a:t> </a:t>
            </a:r>
            <a:r>
              <a:rPr lang="ru-RU" sz="2600" b="1" dirty="0" err="1"/>
              <a:t>більше</a:t>
            </a:r>
            <a:r>
              <a:rPr lang="ru-RU" sz="2600" b="1" dirty="0"/>
              <a:t> </a:t>
            </a:r>
            <a:r>
              <a:rPr lang="ru-RU" sz="2600" b="1" dirty="0" err="1"/>
              <a:t>ніж</a:t>
            </a:r>
            <a:r>
              <a:rPr lang="ru-RU" sz="2600" b="1" dirty="0"/>
              <a:t> на </a:t>
            </a:r>
            <a:r>
              <a:rPr lang="ru-RU" sz="2600" b="1" dirty="0" err="1"/>
              <a:t>шість</a:t>
            </a:r>
            <a:r>
              <a:rPr lang="ru-RU" sz="2600" b="1" dirty="0"/>
              <a:t> </a:t>
            </a:r>
            <a:r>
              <a:rPr lang="ru-RU" sz="2600" b="1" dirty="0" err="1"/>
              <a:t>тисяч</a:t>
            </a:r>
            <a:r>
              <a:rPr lang="ru-RU" sz="2600" b="1" dirty="0"/>
              <a:t> </a:t>
            </a:r>
            <a:r>
              <a:rPr lang="ru-RU" sz="2600" b="1" dirty="0" err="1"/>
              <a:t>п’ятсот</a:t>
            </a:r>
            <a:r>
              <a:rPr lang="ru-RU" sz="2600" b="1" dirty="0"/>
              <a:t> </a:t>
            </a:r>
            <a:r>
              <a:rPr lang="ru-RU" sz="2600" b="1" dirty="0" err="1"/>
              <a:t>неоподатковуваних</a:t>
            </a:r>
            <a:r>
              <a:rPr lang="ru-RU" sz="2600" b="1" dirty="0"/>
              <a:t> </a:t>
            </a:r>
            <a:r>
              <a:rPr lang="ru-RU" sz="2600" b="1" dirty="0" err="1"/>
              <a:t>мінімумів</a:t>
            </a:r>
            <a:r>
              <a:rPr lang="ru-RU" sz="2600" b="1" dirty="0"/>
              <a:t> </a:t>
            </a:r>
            <a:r>
              <a:rPr lang="ru-RU" sz="2600" b="1" dirty="0" err="1"/>
              <a:t>доходів</a:t>
            </a:r>
            <a:r>
              <a:rPr lang="ru-RU" sz="2600" b="1" dirty="0"/>
              <a:t> </a:t>
            </a:r>
            <a:r>
              <a:rPr lang="ru-RU" sz="2600" b="1" dirty="0" err="1"/>
              <a:t>громадян</a:t>
            </a:r>
            <a:r>
              <a:rPr lang="ru-RU" sz="2600" b="1" dirty="0"/>
              <a:t> </a:t>
            </a:r>
            <a:r>
              <a:rPr lang="ru-RU" sz="2600" b="1" dirty="0" err="1"/>
              <a:t>перевищує</a:t>
            </a:r>
            <a:r>
              <a:rPr lang="ru-RU" sz="2600" b="1" dirty="0"/>
              <a:t> </a:t>
            </a:r>
            <a:r>
              <a:rPr lang="ru-RU" sz="2600" b="1" dirty="0" err="1"/>
              <a:t>її</a:t>
            </a:r>
            <a:r>
              <a:rPr lang="ru-RU" sz="2600" b="1" dirty="0"/>
              <a:t> </a:t>
            </a:r>
            <a:r>
              <a:rPr lang="ru-RU" sz="2600" b="1" dirty="0" err="1"/>
              <a:t>законні</a:t>
            </a:r>
            <a:r>
              <a:rPr lang="ru-RU" sz="2600" b="1" dirty="0"/>
              <a:t> доходи, -</a:t>
            </a:r>
          </a:p>
          <a:p>
            <a:pPr marL="36830" indent="0" fontAlgn="base">
              <a:buNone/>
            </a:pPr>
            <a:endParaRPr lang="ru-RU" sz="2600" b="1" dirty="0"/>
          </a:p>
          <a:p>
            <a:pPr marL="36830" indent="0" fontAlgn="base">
              <a:buNone/>
            </a:pPr>
            <a:r>
              <a:rPr lang="ru-RU" sz="2600" b="1" dirty="0" err="1"/>
              <a:t>карається</a:t>
            </a:r>
            <a:r>
              <a:rPr lang="ru-RU" sz="2600" b="1" dirty="0"/>
              <a:t> </a:t>
            </a:r>
            <a:r>
              <a:rPr lang="ru-RU" sz="2600" b="1" dirty="0" err="1"/>
              <a:t>позбавленням</a:t>
            </a:r>
            <a:r>
              <a:rPr lang="ru-RU" sz="2600" b="1" dirty="0"/>
              <a:t> </a:t>
            </a:r>
            <a:r>
              <a:rPr lang="ru-RU" sz="2600" b="1" dirty="0" err="1"/>
              <a:t>волі</a:t>
            </a:r>
            <a:r>
              <a:rPr lang="ru-RU" sz="2600" b="1" dirty="0"/>
              <a:t> на строк </a:t>
            </a:r>
            <a:r>
              <a:rPr lang="ru-RU" sz="2600" b="1" dirty="0" err="1"/>
              <a:t>від</a:t>
            </a:r>
            <a:r>
              <a:rPr lang="ru-RU" sz="2600" b="1" dirty="0"/>
              <a:t> </a:t>
            </a:r>
            <a:r>
              <a:rPr lang="ru-RU" sz="2600" b="1" dirty="0" err="1"/>
              <a:t>п’яти</a:t>
            </a:r>
            <a:r>
              <a:rPr lang="ru-RU" sz="2600" b="1" dirty="0"/>
              <a:t> до десяти </a:t>
            </a:r>
            <a:r>
              <a:rPr lang="ru-RU" sz="2600" b="1" dirty="0" err="1"/>
              <a:t>років</a:t>
            </a:r>
            <a:r>
              <a:rPr lang="ru-RU" sz="2600" b="1" dirty="0"/>
              <a:t> з </a:t>
            </a:r>
            <a:r>
              <a:rPr lang="ru-RU" sz="2600" b="1" dirty="0" err="1"/>
              <a:t>позбавленням</a:t>
            </a:r>
            <a:r>
              <a:rPr lang="ru-RU" sz="2600" b="1" dirty="0"/>
              <a:t> права </a:t>
            </a:r>
            <a:r>
              <a:rPr lang="ru-RU" sz="2600" b="1" dirty="0" err="1"/>
              <a:t>обіймати</a:t>
            </a:r>
            <a:r>
              <a:rPr lang="ru-RU" sz="2600" b="1" dirty="0"/>
              <a:t> </a:t>
            </a:r>
            <a:r>
              <a:rPr lang="ru-RU" sz="2600" b="1" dirty="0" err="1"/>
              <a:t>певні</a:t>
            </a:r>
            <a:r>
              <a:rPr lang="ru-RU" sz="2600" b="1" dirty="0"/>
              <a:t> посади </a:t>
            </a:r>
            <a:r>
              <a:rPr lang="ru-RU" sz="2600" b="1" dirty="0" err="1"/>
              <a:t>чи</a:t>
            </a:r>
            <a:r>
              <a:rPr lang="ru-RU" sz="2600" b="1" dirty="0"/>
              <a:t> </a:t>
            </a:r>
            <a:r>
              <a:rPr lang="ru-RU" sz="2600" b="1" dirty="0" err="1"/>
              <a:t>займатися</a:t>
            </a:r>
            <a:r>
              <a:rPr lang="ru-RU" sz="2600" b="1" dirty="0"/>
              <a:t> </a:t>
            </a:r>
            <a:r>
              <a:rPr lang="ru-RU" sz="2600" b="1" dirty="0" err="1"/>
              <a:t>певною</a:t>
            </a:r>
            <a:r>
              <a:rPr lang="ru-RU" sz="2600" b="1" dirty="0"/>
              <a:t> </a:t>
            </a:r>
            <a:r>
              <a:rPr lang="ru-RU" sz="2600" b="1" dirty="0" err="1"/>
              <a:t>діяльністю</a:t>
            </a:r>
            <a:r>
              <a:rPr lang="ru-RU" sz="2600" b="1" dirty="0"/>
              <a:t> на строк до </a:t>
            </a:r>
            <a:r>
              <a:rPr lang="ru-RU" sz="2600" b="1" dirty="0" err="1"/>
              <a:t>трьох</a:t>
            </a:r>
            <a:r>
              <a:rPr lang="ru-RU" sz="2600" b="1" dirty="0"/>
              <a:t> </a:t>
            </a:r>
            <a:r>
              <a:rPr lang="ru-RU" sz="2600" b="1" dirty="0" err="1"/>
              <a:t>років</a:t>
            </a:r>
            <a:r>
              <a:rPr lang="ru-RU" sz="2600" b="1" dirty="0"/>
              <a:t>.</a:t>
            </a:r>
          </a:p>
          <a:p>
            <a:pPr marL="36830" indent="0" fontAlgn="base">
              <a:buNone/>
            </a:pPr>
            <a:endParaRPr lang="ru-RU" sz="2600" b="1" dirty="0"/>
          </a:p>
          <a:p>
            <a:pPr marL="36830" indent="0" fontAlgn="base">
              <a:buNone/>
            </a:pPr>
            <a:r>
              <a:rPr lang="ru-RU" sz="2600" b="1" dirty="0" err="1"/>
              <a:t>Примітка</a:t>
            </a:r>
            <a:r>
              <a:rPr lang="ru-RU" sz="2600" b="1" dirty="0"/>
              <a:t>. 1. Особами, </a:t>
            </a:r>
            <a:r>
              <a:rPr lang="ru-RU" sz="2600" b="1" dirty="0" err="1"/>
              <a:t>уповноваженими</a:t>
            </a:r>
            <a:r>
              <a:rPr lang="ru-RU" sz="2600" b="1" dirty="0"/>
              <a:t> на </a:t>
            </a:r>
            <a:r>
              <a:rPr lang="ru-RU" sz="2600" b="1" dirty="0" err="1"/>
              <a:t>виконання</a:t>
            </a:r>
            <a:r>
              <a:rPr lang="ru-RU" sz="2600" b="1" dirty="0"/>
              <a:t> </a:t>
            </a:r>
            <a:r>
              <a:rPr lang="ru-RU" sz="2600" b="1" dirty="0" err="1"/>
              <a:t>функцій</a:t>
            </a:r>
            <a:r>
              <a:rPr lang="ru-RU" sz="2600" b="1" dirty="0"/>
              <a:t> </a:t>
            </a:r>
            <a:r>
              <a:rPr lang="ru-RU" sz="2600" b="1" dirty="0" err="1"/>
              <a:t>держави</a:t>
            </a:r>
            <a:r>
              <a:rPr lang="ru-RU" sz="2600" b="1" dirty="0"/>
              <a:t> </a:t>
            </a:r>
            <a:r>
              <a:rPr lang="ru-RU" sz="2600" b="1" dirty="0" err="1"/>
              <a:t>або</a:t>
            </a:r>
            <a:r>
              <a:rPr lang="ru-RU" sz="2600" b="1" dirty="0"/>
              <a:t> </a:t>
            </a:r>
            <a:r>
              <a:rPr lang="ru-RU" sz="2600" b="1" dirty="0" err="1"/>
              <a:t>місцевого</a:t>
            </a:r>
            <a:r>
              <a:rPr lang="ru-RU" sz="2600" b="1" dirty="0"/>
              <a:t> </a:t>
            </a:r>
            <a:r>
              <a:rPr lang="ru-RU" sz="2600" b="1" dirty="0" err="1"/>
              <a:t>самоврядування</a:t>
            </a:r>
            <a:r>
              <a:rPr lang="ru-RU" sz="2600" b="1" dirty="0"/>
              <a:t>, є особи, </a:t>
            </a:r>
            <a:r>
              <a:rPr lang="ru-RU" sz="2600" b="1" dirty="0" err="1"/>
              <a:t>зазначені</a:t>
            </a:r>
            <a:r>
              <a:rPr lang="ru-RU" sz="2600" b="1" dirty="0"/>
              <a:t> у </a:t>
            </a:r>
            <a:r>
              <a:rPr lang="ru-RU" sz="2600" b="1" dirty="0" err="1"/>
              <a:t>пункті</a:t>
            </a:r>
            <a:r>
              <a:rPr lang="ru-RU" sz="2600" b="1" dirty="0"/>
              <a:t> 1 </a:t>
            </a:r>
            <a:r>
              <a:rPr lang="ru-RU" sz="2600" b="1" dirty="0" err="1"/>
              <a:t>частини</a:t>
            </a:r>
            <a:r>
              <a:rPr lang="ru-RU" sz="2600" b="1" dirty="0"/>
              <a:t> </a:t>
            </a:r>
            <a:r>
              <a:rPr lang="ru-RU" sz="2600" b="1" dirty="0" err="1"/>
              <a:t>першої</a:t>
            </a:r>
            <a:r>
              <a:rPr lang="ru-RU" sz="2600" b="1" dirty="0"/>
              <a:t> </a:t>
            </a:r>
            <a:r>
              <a:rPr lang="ru-RU" sz="2600" b="1" dirty="0" err="1"/>
              <a:t>статті</a:t>
            </a:r>
            <a:r>
              <a:rPr lang="ru-RU" sz="2600" b="1" dirty="0"/>
              <a:t> 3 Закону </a:t>
            </a:r>
            <a:r>
              <a:rPr lang="ru-RU" sz="2600" b="1" dirty="0" err="1"/>
              <a:t>України</a:t>
            </a:r>
            <a:r>
              <a:rPr lang="ru-RU" sz="2600" b="1" dirty="0"/>
              <a:t> "Про </a:t>
            </a:r>
            <a:r>
              <a:rPr lang="ru-RU" sz="2600" b="1" dirty="0" err="1"/>
              <a:t>запобігання</a:t>
            </a:r>
            <a:r>
              <a:rPr lang="ru-RU" sz="2600" b="1" dirty="0"/>
              <a:t> </a:t>
            </a:r>
            <a:r>
              <a:rPr lang="ru-RU" sz="2600" b="1" dirty="0" err="1"/>
              <a:t>корупції</a:t>
            </a:r>
            <a:r>
              <a:rPr lang="ru-RU" sz="2600" b="1" dirty="0"/>
              <a:t>".</a:t>
            </a:r>
          </a:p>
          <a:p>
            <a:pPr marL="36830" indent="0" fontAlgn="base">
              <a:buNone/>
            </a:pPr>
            <a:endParaRPr lang="ru-RU" sz="2600" b="1" dirty="0"/>
          </a:p>
          <a:p>
            <a:pPr marL="36830" indent="0" fontAlgn="base">
              <a:buNone/>
            </a:pPr>
            <a:r>
              <a:rPr lang="ru-RU" sz="2600" b="1" dirty="0"/>
              <a:t>2. </a:t>
            </a:r>
            <a:r>
              <a:rPr lang="ru-RU" sz="2600" b="1" dirty="0" err="1"/>
              <a:t>Під</a:t>
            </a:r>
            <a:r>
              <a:rPr lang="ru-RU" sz="2600" b="1" dirty="0"/>
              <a:t> </a:t>
            </a:r>
            <a:r>
              <a:rPr lang="ru-RU" sz="2600" b="1" dirty="0" err="1"/>
              <a:t>набуттям</a:t>
            </a:r>
            <a:r>
              <a:rPr lang="ru-RU" sz="2600" b="1" dirty="0"/>
              <a:t> </a:t>
            </a:r>
            <a:r>
              <a:rPr lang="ru-RU" sz="2600" b="1" dirty="0" err="1"/>
              <a:t>активів</a:t>
            </a:r>
            <a:r>
              <a:rPr lang="ru-RU" sz="2600" b="1" dirty="0"/>
              <a:t> </a:t>
            </a:r>
            <a:r>
              <a:rPr lang="ru-RU" sz="2600" b="1" dirty="0" err="1"/>
              <a:t>слід</a:t>
            </a:r>
            <a:r>
              <a:rPr lang="ru-RU" sz="2600" b="1" dirty="0"/>
              <a:t> </a:t>
            </a:r>
            <a:r>
              <a:rPr lang="ru-RU" sz="2600" b="1" dirty="0" err="1"/>
              <a:t>розуміти</a:t>
            </a:r>
            <a:r>
              <a:rPr lang="ru-RU" sz="2600" b="1" dirty="0"/>
              <a:t> </a:t>
            </a:r>
            <a:r>
              <a:rPr lang="ru-RU" sz="2600" b="1" dirty="0" err="1"/>
              <a:t>набуття</a:t>
            </a:r>
            <a:r>
              <a:rPr lang="ru-RU" sz="2600" b="1" dirty="0"/>
              <a:t> </a:t>
            </a:r>
            <a:r>
              <a:rPr lang="ru-RU" sz="2600" b="1" dirty="0" err="1"/>
              <a:t>їх</a:t>
            </a:r>
            <a:r>
              <a:rPr lang="ru-RU" sz="2600" b="1" dirty="0"/>
              <a:t> особою, </a:t>
            </a:r>
            <a:r>
              <a:rPr lang="ru-RU" sz="2600" b="1" dirty="0" err="1"/>
              <a:t>уповноваженою</a:t>
            </a:r>
            <a:r>
              <a:rPr lang="ru-RU" sz="2600" b="1" dirty="0"/>
              <a:t> на </a:t>
            </a:r>
            <a:r>
              <a:rPr lang="ru-RU" sz="2600" b="1" dirty="0" err="1"/>
              <a:t>виконання</a:t>
            </a:r>
            <a:r>
              <a:rPr lang="ru-RU" sz="2600" b="1" dirty="0"/>
              <a:t> </a:t>
            </a:r>
            <a:r>
              <a:rPr lang="ru-RU" sz="2600" b="1" dirty="0" err="1"/>
              <a:t>функцій</a:t>
            </a:r>
            <a:r>
              <a:rPr lang="ru-RU" sz="2600" b="1" dirty="0"/>
              <a:t> </a:t>
            </a:r>
            <a:r>
              <a:rPr lang="ru-RU" sz="2600" b="1" dirty="0" err="1"/>
              <a:t>держави</a:t>
            </a:r>
            <a:r>
              <a:rPr lang="ru-RU" sz="2600" b="1" dirty="0"/>
              <a:t> </a:t>
            </a:r>
            <a:r>
              <a:rPr lang="ru-RU" sz="2600" b="1" dirty="0" err="1"/>
              <a:t>або</a:t>
            </a:r>
            <a:r>
              <a:rPr lang="ru-RU" sz="2600" b="1" dirty="0"/>
              <a:t> </a:t>
            </a:r>
            <a:r>
              <a:rPr lang="ru-RU" sz="2600" b="1" dirty="0" err="1"/>
              <a:t>місцевого</a:t>
            </a:r>
            <a:r>
              <a:rPr lang="ru-RU" sz="2600" b="1" dirty="0"/>
              <a:t> </a:t>
            </a:r>
            <a:r>
              <a:rPr lang="ru-RU" sz="2600" b="1" dirty="0" err="1"/>
              <a:t>самоврядування</a:t>
            </a:r>
            <a:r>
              <a:rPr lang="ru-RU" sz="2600" b="1" dirty="0"/>
              <a:t>, у </a:t>
            </a:r>
            <a:r>
              <a:rPr lang="ru-RU" sz="2600" b="1" dirty="0" err="1"/>
              <a:t>власність</a:t>
            </a:r>
            <a:r>
              <a:rPr lang="ru-RU" sz="2600" b="1" dirty="0"/>
              <a:t>, а </a:t>
            </a:r>
            <a:r>
              <a:rPr lang="ru-RU" sz="2600" b="1" dirty="0" err="1"/>
              <a:t>також</a:t>
            </a:r>
            <a:r>
              <a:rPr lang="ru-RU" sz="2600" b="1" dirty="0"/>
              <a:t> </a:t>
            </a:r>
            <a:r>
              <a:rPr lang="ru-RU" sz="2600" b="1" dirty="0" err="1"/>
              <a:t>набуття</a:t>
            </a:r>
            <a:r>
              <a:rPr lang="ru-RU" sz="2600" b="1" dirty="0"/>
              <a:t> </a:t>
            </a:r>
            <a:r>
              <a:rPr lang="ru-RU" sz="2600" b="1" dirty="0" err="1"/>
              <a:t>активів</a:t>
            </a:r>
            <a:r>
              <a:rPr lang="ru-RU" sz="2600" b="1" dirty="0"/>
              <a:t> у </a:t>
            </a:r>
            <a:r>
              <a:rPr lang="ru-RU" sz="2600" b="1" dirty="0" err="1"/>
              <a:t>власність</a:t>
            </a:r>
            <a:r>
              <a:rPr lang="ru-RU" sz="2600" b="1" dirty="0"/>
              <a:t> </a:t>
            </a:r>
            <a:r>
              <a:rPr lang="ru-RU" sz="2600" b="1" dirty="0" err="1"/>
              <a:t>іншою</a:t>
            </a:r>
            <a:r>
              <a:rPr lang="ru-RU" sz="2600" b="1" dirty="0"/>
              <a:t> </a:t>
            </a:r>
            <a:r>
              <a:rPr lang="ru-RU" sz="2600" b="1" dirty="0" err="1"/>
              <a:t>фізичною</a:t>
            </a:r>
            <a:r>
              <a:rPr lang="ru-RU" sz="2600" b="1" dirty="0"/>
              <a:t> </a:t>
            </a:r>
            <a:r>
              <a:rPr lang="ru-RU" sz="2600" b="1" dirty="0" err="1"/>
              <a:t>або</a:t>
            </a:r>
            <a:r>
              <a:rPr lang="ru-RU" sz="2600" b="1" dirty="0"/>
              <a:t> </a:t>
            </a:r>
            <a:r>
              <a:rPr lang="ru-RU" sz="2600" b="1" dirty="0" err="1"/>
              <a:t>юридичною</a:t>
            </a:r>
            <a:r>
              <a:rPr lang="ru-RU" sz="2600" b="1" dirty="0"/>
              <a:t> особою, </a:t>
            </a:r>
            <a:r>
              <a:rPr lang="ru-RU" sz="2600" b="1" dirty="0" err="1"/>
              <a:t>якщо</a:t>
            </a:r>
            <a:r>
              <a:rPr lang="ru-RU" sz="2600" b="1" dirty="0"/>
              <a:t> доведено, </a:t>
            </a:r>
            <a:r>
              <a:rPr lang="ru-RU" sz="2600" b="1" dirty="0" err="1"/>
              <a:t>що</a:t>
            </a:r>
            <a:r>
              <a:rPr lang="ru-RU" sz="2600" b="1" dirty="0"/>
              <a:t> </a:t>
            </a:r>
            <a:r>
              <a:rPr lang="ru-RU" sz="2600" b="1" dirty="0" err="1"/>
              <a:t>таке</a:t>
            </a:r>
            <a:r>
              <a:rPr lang="ru-RU" sz="2600" b="1" dirty="0"/>
              <a:t> </a:t>
            </a:r>
            <a:r>
              <a:rPr lang="ru-RU" sz="2600" b="1" dirty="0" err="1"/>
              <a:t>набуття</a:t>
            </a:r>
            <a:r>
              <a:rPr lang="ru-RU" sz="2600" b="1" dirty="0"/>
              <a:t> </a:t>
            </a:r>
            <a:r>
              <a:rPr lang="ru-RU" sz="2600" b="1" dirty="0" err="1"/>
              <a:t>було</a:t>
            </a:r>
            <a:r>
              <a:rPr lang="ru-RU" sz="2600" b="1" dirty="0"/>
              <a:t> </a:t>
            </a:r>
            <a:r>
              <a:rPr lang="ru-RU" sz="2600" b="1" dirty="0" err="1"/>
              <a:t>здійснено</a:t>
            </a:r>
            <a:r>
              <a:rPr lang="ru-RU" sz="2600" b="1" dirty="0"/>
              <a:t> за </a:t>
            </a:r>
            <a:r>
              <a:rPr lang="ru-RU" sz="2600" b="1" dirty="0" err="1"/>
              <a:t>дорученням</a:t>
            </a:r>
            <a:r>
              <a:rPr lang="ru-RU" sz="2600" b="1" dirty="0"/>
              <a:t> особи, </a:t>
            </a:r>
            <a:r>
              <a:rPr lang="ru-RU" sz="2600" b="1" dirty="0" err="1"/>
              <a:t>уповноваженої</a:t>
            </a:r>
            <a:r>
              <a:rPr lang="ru-RU" sz="2600" b="1" dirty="0"/>
              <a:t> на </a:t>
            </a:r>
            <a:r>
              <a:rPr lang="ru-RU" sz="2600" b="1" dirty="0" err="1"/>
              <a:t>виконання</a:t>
            </a:r>
            <a:r>
              <a:rPr lang="ru-RU" sz="2600" b="1" dirty="0"/>
              <a:t> </a:t>
            </a:r>
            <a:r>
              <a:rPr lang="ru-RU" sz="2600" b="1" dirty="0" err="1"/>
              <a:t>функцій</a:t>
            </a:r>
            <a:r>
              <a:rPr lang="ru-RU" sz="2600" b="1" dirty="0"/>
              <a:t> </a:t>
            </a:r>
            <a:r>
              <a:rPr lang="ru-RU" sz="2600" b="1" dirty="0" err="1"/>
              <a:t>держави</a:t>
            </a:r>
            <a:r>
              <a:rPr lang="ru-RU" sz="2600" b="1" dirty="0"/>
              <a:t> </a:t>
            </a:r>
            <a:r>
              <a:rPr lang="ru-RU" sz="2600" b="1" dirty="0" err="1"/>
              <a:t>або</a:t>
            </a:r>
            <a:r>
              <a:rPr lang="ru-RU" sz="2600" b="1" dirty="0"/>
              <a:t> </a:t>
            </a:r>
            <a:r>
              <a:rPr lang="ru-RU" sz="2600" b="1" dirty="0" err="1"/>
              <a:t>місцевого</a:t>
            </a:r>
            <a:r>
              <a:rPr lang="ru-RU" sz="2600" b="1" dirty="0"/>
              <a:t> </a:t>
            </a:r>
            <a:r>
              <a:rPr lang="ru-RU" sz="2600" b="1" dirty="0" err="1"/>
              <a:t>самоврядування</a:t>
            </a:r>
            <a:r>
              <a:rPr lang="ru-RU" sz="2600" b="1" dirty="0"/>
              <a:t>, </a:t>
            </a:r>
            <a:r>
              <a:rPr lang="ru-RU" sz="2600" b="1" dirty="0" err="1"/>
              <a:t>або</a:t>
            </a:r>
            <a:r>
              <a:rPr lang="ru-RU" sz="2600" b="1" dirty="0"/>
              <a:t> </a:t>
            </a:r>
            <a:r>
              <a:rPr lang="ru-RU" sz="2600" b="1" dirty="0" err="1"/>
              <a:t>що</a:t>
            </a:r>
            <a:r>
              <a:rPr lang="ru-RU" sz="2600" b="1" dirty="0"/>
              <a:t> особа, </a:t>
            </a:r>
            <a:r>
              <a:rPr lang="ru-RU" sz="2600" b="1" dirty="0" err="1"/>
              <a:t>уповноважена</a:t>
            </a:r>
            <a:r>
              <a:rPr lang="ru-RU" sz="2600" b="1" dirty="0"/>
              <a:t> на </a:t>
            </a:r>
            <a:r>
              <a:rPr lang="ru-RU" sz="2600" b="1" dirty="0" err="1"/>
              <a:t>виконання</a:t>
            </a:r>
            <a:r>
              <a:rPr lang="ru-RU" sz="2600" b="1" dirty="0"/>
              <a:t> </a:t>
            </a:r>
            <a:r>
              <a:rPr lang="ru-RU" sz="2600" b="1" dirty="0" err="1"/>
              <a:t>функцій</a:t>
            </a:r>
            <a:r>
              <a:rPr lang="ru-RU" sz="2600" b="1" dirty="0"/>
              <a:t> </a:t>
            </a:r>
            <a:r>
              <a:rPr lang="ru-RU" sz="2600" b="1" dirty="0" err="1"/>
              <a:t>держави</a:t>
            </a:r>
            <a:r>
              <a:rPr lang="ru-RU" sz="2600" b="1" dirty="0"/>
              <a:t> </a:t>
            </a:r>
            <a:r>
              <a:rPr lang="ru-RU" sz="2600" b="1" dirty="0" err="1"/>
              <a:t>або</a:t>
            </a:r>
            <a:r>
              <a:rPr lang="ru-RU" sz="2600" b="1" dirty="0"/>
              <a:t> </a:t>
            </a:r>
            <a:r>
              <a:rPr lang="ru-RU" sz="2600" b="1" dirty="0" err="1"/>
              <a:t>місцевого</a:t>
            </a:r>
            <a:r>
              <a:rPr lang="ru-RU" sz="2600" b="1" dirty="0"/>
              <a:t> </a:t>
            </a:r>
            <a:r>
              <a:rPr lang="ru-RU" sz="2600" b="1" dirty="0" err="1"/>
              <a:t>самоврядування</a:t>
            </a:r>
            <a:r>
              <a:rPr lang="ru-RU" sz="2600" b="1" dirty="0"/>
              <a:t>, </a:t>
            </a:r>
            <a:r>
              <a:rPr lang="ru-RU" sz="2600" b="1" dirty="0" err="1"/>
              <a:t>може</a:t>
            </a:r>
            <a:r>
              <a:rPr lang="ru-RU" sz="2600" b="1" dirty="0"/>
              <a:t> прямо </a:t>
            </a:r>
            <a:r>
              <a:rPr lang="ru-RU" sz="2600" b="1" dirty="0" err="1"/>
              <a:t>чи</a:t>
            </a:r>
            <a:r>
              <a:rPr lang="ru-RU" sz="2600" b="1" dirty="0"/>
              <a:t> </a:t>
            </a:r>
            <a:r>
              <a:rPr lang="ru-RU" sz="2600" b="1" dirty="0" err="1"/>
              <a:t>опосередковано</a:t>
            </a:r>
            <a:r>
              <a:rPr lang="ru-RU" sz="2600" b="1" dirty="0"/>
              <a:t> </a:t>
            </a:r>
            <a:r>
              <a:rPr lang="ru-RU" sz="2600" b="1" dirty="0" err="1"/>
              <a:t>вчиняти</a:t>
            </a:r>
            <a:r>
              <a:rPr lang="ru-RU" sz="2600" b="1" dirty="0"/>
              <a:t> </a:t>
            </a:r>
            <a:r>
              <a:rPr lang="ru-RU" sz="2600" b="1" dirty="0" err="1"/>
              <a:t>щодо</a:t>
            </a:r>
            <a:r>
              <a:rPr lang="ru-RU" sz="2600" b="1" dirty="0"/>
              <a:t> таких </a:t>
            </a:r>
            <a:r>
              <a:rPr lang="ru-RU" sz="2600" b="1" dirty="0" err="1"/>
              <a:t>активів</a:t>
            </a:r>
            <a:r>
              <a:rPr lang="ru-RU" sz="2600" b="1" dirty="0"/>
              <a:t> </a:t>
            </a:r>
            <a:r>
              <a:rPr lang="ru-RU" sz="2600" b="1" dirty="0" err="1"/>
              <a:t>дії</a:t>
            </a:r>
            <a:r>
              <a:rPr lang="ru-RU" sz="2600" b="1" dirty="0"/>
              <a:t>, </a:t>
            </a:r>
            <a:r>
              <a:rPr lang="ru-RU" sz="2600" b="1" dirty="0" err="1"/>
              <a:t>тотожні</a:t>
            </a:r>
            <a:r>
              <a:rPr lang="ru-RU" sz="2600" b="1" dirty="0"/>
              <a:t> за </a:t>
            </a:r>
            <a:r>
              <a:rPr lang="ru-RU" sz="2600" b="1" dirty="0" err="1"/>
              <a:t>змістом</a:t>
            </a:r>
            <a:r>
              <a:rPr lang="ru-RU" sz="2600" b="1" dirty="0"/>
              <a:t> </a:t>
            </a:r>
            <a:r>
              <a:rPr lang="ru-RU" sz="2600" b="1" dirty="0" err="1"/>
              <a:t>здійсненню</a:t>
            </a:r>
            <a:r>
              <a:rPr lang="ru-RU" sz="2600" b="1" dirty="0"/>
              <a:t> права </a:t>
            </a:r>
            <a:r>
              <a:rPr lang="ru-RU" sz="2600" b="1" dirty="0" err="1"/>
              <a:t>розпорядження</a:t>
            </a:r>
            <a:r>
              <a:rPr lang="ru-RU" sz="2600" b="1" dirty="0"/>
              <a:t> ними.</a:t>
            </a:r>
            <a:endParaRPr lang="uk-UA" sz="2600" b="1" dirty="0"/>
          </a:p>
        </p:txBody>
      </p:sp>
    </p:spTree>
    <p:extLst>
      <p:ext uri="{BB962C8B-B14F-4D97-AF65-F5344CB8AC3E}">
        <p14:creationId xmlns:p14="http://schemas.microsoft.com/office/powerpoint/2010/main" val="41432019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77500" lnSpcReduction="20000"/>
          </a:bodyPr>
          <a:lstStyle/>
          <a:p>
            <a:pPr marL="36830" indent="0" fontAlgn="base">
              <a:buNone/>
            </a:pPr>
            <a:r>
              <a:rPr lang="uk-UA" sz="2800" b="1" dirty="0">
                <a:solidFill>
                  <a:srgbClr val="FFC000"/>
                </a:solidFill>
              </a:rPr>
              <a:t>Стаття 368-5. Незаконне збагачення</a:t>
            </a:r>
          </a:p>
          <a:p>
            <a:pPr marL="36830" indent="0" fontAlgn="base">
              <a:buNone/>
            </a:pPr>
            <a:endParaRPr lang="uk-UA" sz="2800" b="1" dirty="0">
              <a:solidFill>
                <a:srgbClr val="00B050"/>
              </a:solidFill>
            </a:endParaRPr>
          </a:p>
          <a:p>
            <a:pPr marL="36830" indent="0" fontAlgn="base">
              <a:buNone/>
            </a:pPr>
            <a:r>
              <a:rPr lang="ru-RU" sz="2600" b="1" dirty="0"/>
              <a:t>3. </a:t>
            </a:r>
            <a:r>
              <a:rPr lang="ru-RU" sz="2600" b="1" dirty="0" err="1"/>
              <a:t>Під</a:t>
            </a:r>
            <a:r>
              <a:rPr lang="ru-RU" sz="2600" b="1" dirty="0"/>
              <a:t> активами </a:t>
            </a:r>
            <a:r>
              <a:rPr lang="ru-RU" sz="2600" b="1" dirty="0" err="1"/>
              <a:t>слід</a:t>
            </a:r>
            <a:r>
              <a:rPr lang="ru-RU" sz="2600" b="1" dirty="0"/>
              <a:t> </a:t>
            </a:r>
            <a:r>
              <a:rPr lang="ru-RU" sz="2600" b="1" dirty="0" err="1"/>
              <a:t>розуміти</a:t>
            </a:r>
            <a:r>
              <a:rPr lang="ru-RU" sz="2600" b="1" dirty="0"/>
              <a:t> </a:t>
            </a:r>
            <a:r>
              <a:rPr lang="ru-RU" sz="2600" b="1" dirty="0" err="1"/>
              <a:t>грошові</a:t>
            </a:r>
            <a:r>
              <a:rPr lang="ru-RU" sz="2600" b="1" dirty="0"/>
              <a:t> </a:t>
            </a:r>
            <a:r>
              <a:rPr lang="ru-RU" sz="2600" b="1" dirty="0" err="1"/>
              <a:t>кошти</a:t>
            </a:r>
            <a:r>
              <a:rPr lang="ru-RU" sz="2600" b="1" dirty="0"/>
              <a:t> (у тому </a:t>
            </a:r>
            <a:r>
              <a:rPr lang="ru-RU" sz="2600" b="1" dirty="0" err="1"/>
              <a:t>числі</a:t>
            </a:r>
            <a:r>
              <a:rPr lang="ru-RU" sz="2600" b="1" dirty="0"/>
              <a:t> </a:t>
            </a:r>
            <a:r>
              <a:rPr lang="ru-RU" sz="2600" b="1" dirty="0" err="1"/>
              <a:t>готівкові</a:t>
            </a:r>
            <a:r>
              <a:rPr lang="ru-RU" sz="2600" b="1" dirty="0"/>
              <a:t> </a:t>
            </a:r>
            <a:r>
              <a:rPr lang="ru-RU" sz="2600" b="1" dirty="0" err="1"/>
              <a:t>кошти</a:t>
            </a:r>
            <a:r>
              <a:rPr lang="ru-RU" sz="2600" b="1" dirty="0"/>
              <a:t>, </a:t>
            </a:r>
            <a:r>
              <a:rPr lang="ru-RU" sz="2600" b="1" dirty="0" err="1"/>
              <a:t>кошти</a:t>
            </a:r>
            <a:r>
              <a:rPr lang="ru-RU" sz="2600" b="1" dirty="0"/>
              <a:t>, </a:t>
            </a:r>
            <a:r>
              <a:rPr lang="ru-RU" sz="2600" b="1" dirty="0" err="1"/>
              <a:t>що</a:t>
            </a:r>
            <a:r>
              <a:rPr lang="ru-RU" sz="2600" b="1" dirty="0"/>
              <a:t> </a:t>
            </a:r>
            <a:r>
              <a:rPr lang="ru-RU" sz="2600" b="1" dirty="0" err="1"/>
              <a:t>перебувають</a:t>
            </a:r>
            <a:r>
              <a:rPr lang="ru-RU" sz="2600" b="1" dirty="0"/>
              <a:t> на </a:t>
            </a:r>
            <a:r>
              <a:rPr lang="ru-RU" sz="2600" b="1" dirty="0" err="1"/>
              <a:t>банківських</a:t>
            </a:r>
            <a:r>
              <a:rPr lang="ru-RU" sz="2600" b="1" dirty="0"/>
              <a:t> </a:t>
            </a:r>
            <a:r>
              <a:rPr lang="ru-RU" sz="2600" b="1" dirty="0" err="1"/>
              <a:t>рахунках</a:t>
            </a:r>
            <a:r>
              <a:rPr lang="ru-RU" sz="2600" b="1" dirty="0"/>
              <a:t> </a:t>
            </a:r>
            <a:r>
              <a:rPr lang="ru-RU" sz="2600" b="1" dirty="0" err="1"/>
              <a:t>чи</a:t>
            </a:r>
            <a:r>
              <a:rPr lang="ru-RU" sz="2600" b="1" dirty="0"/>
              <a:t> на </a:t>
            </a:r>
            <a:r>
              <a:rPr lang="ru-RU" sz="2600" b="1" dirty="0" err="1"/>
              <a:t>зберіганні</a:t>
            </a:r>
            <a:r>
              <a:rPr lang="ru-RU" sz="2600" b="1" dirty="0"/>
              <a:t> у банках </a:t>
            </a:r>
            <a:r>
              <a:rPr lang="ru-RU" sz="2600" b="1" dirty="0" err="1"/>
              <a:t>або</a:t>
            </a:r>
            <a:r>
              <a:rPr lang="ru-RU" sz="2600" b="1" dirty="0"/>
              <a:t> </a:t>
            </a:r>
            <a:r>
              <a:rPr lang="ru-RU" sz="2600" b="1" dirty="0" err="1"/>
              <a:t>інших</a:t>
            </a:r>
            <a:r>
              <a:rPr lang="ru-RU" sz="2600" b="1" dirty="0"/>
              <a:t> </a:t>
            </a:r>
            <a:r>
              <a:rPr lang="ru-RU" sz="2600" b="1" dirty="0" err="1"/>
              <a:t>фінансових</a:t>
            </a:r>
            <a:r>
              <a:rPr lang="ru-RU" sz="2600" b="1" dirty="0"/>
              <a:t> </a:t>
            </a:r>
            <a:r>
              <a:rPr lang="ru-RU" sz="2600" b="1" dirty="0" err="1"/>
              <a:t>установах</a:t>
            </a:r>
            <a:r>
              <a:rPr lang="ru-RU" sz="2600" b="1" dirty="0"/>
              <a:t>), </a:t>
            </a:r>
            <a:r>
              <a:rPr lang="ru-RU" sz="2600" b="1" dirty="0" err="1"/>
              <a:t>інше</a:t>
            </a:r>
            <a:r>
              <a:rPr lang="ru-RU" sz="2600" b="1" dirty="0"/>
              <a:t> </a:t>
            </a:r>
            <a:r>
              <a:rPr lang="ru-RU" sz="2600" b="1" dirty="0" err="1"/>
              <a:t>майно</a:t>
            </a:r>
            <a:r>
              <a:rPr lang="ru-RU" sz="2600" b="1" dirty="0"/>
              <a:t>, </a:t>
            </a:r>
            <a:r>
              <a:rPr lang="ru-RU" sz="2600" b="1" dirty="0" err="1"/>
              <a:t>майнові</a:t>
            </a:r>
            <a:r>
              <a:rPr lang="ru-RU" sz="2600" b="1" dirty="0"/>
              <a:t> права, </a:t>
            </a:r>
            <a:r>
              <a:rPr lang="ru-RU" sz="2600" b="1" dirty="0" err="1"/>
              <a:t>нематеріальні</a:t>
            </a:r>
            <a:r>
              <a:rPr lang="ru-RU" sz="2600" b="1" dirty="0"/>
              <a:t> </a:t>
            </a:r>
            <a:r>
              <a:rPr lang="ru-RU" sz="2600" b="1" dirty="0" err="1"/>
              <a:t>активи</a:t>
            </a:r>
            <a:r>
              <a:rPr lang="ru-RU" sz="2600" b="1" dirty="0"/>
              <a:t>, у тому </a:t>
            </a:r>
            <a:r>
              <a:rPr lang="ru-RU" sz="2600" b="1" dirty="0" err="1"/>
              <a:t>числі</a:t>
            </a:r>
            <a:r>
              <a:rPr lang="ru-RU" sz="2600" b="1" dirty="0"/>
              <a:t> </a:t>
            </a:r>
            <a:r>
              <a:rPr lang="ru-RU" sz="2600" b="1" dirty="0" err="1"/>
              <a:t>криптовалюти</a:t>
            </a:r>
            <a:r>
              <a:rPr lang="ru-RU" sz="2600" b="1" dirty="0"/>
              <a:t>, </a:t>
            </a:r>
            <a:r>
              <a:rPr lang="ru-RU" sz="2600" b="1" dirty="0" err="1"/>
              <a:t>обсяг</a:t>
            </a:r>
            <a:r>
              <a:rPr lang="ru-RU" sz="2600" b="1" dirty="0"/>
              <a:t> </a:t>
            </a:r>
            <a:r>
              <a:rPr lang="ru-RU" sz="2600" b="1" dirty="0" err="1"/>
              <a:t>зменшення</a:t>
            </a:r>
            <a:r>
              <a:rPr lang="ru-RU" sz="2600" b="1" dirty="0"/>
              <a:t> </a:t>
            </a:r>
            <a:r>
              <a:rPr lang="ru-RU" sz="2600" b="1" dirty="0" err="1"/>
              <a:t>фінансових</a:t>
            </a:r>
            <a:r>
              <a:rPr lang="ru-RU" sz="2600" b="1" dirty="0"/>
              <a:t> </a:t>
            </a:r>
            <a:r>
              <a:rPr lang="ru-RU" sz="2600" b="1" dirty="0" err="1"/>
              <a:t>зобов’язань</a:t>
            </a:r>
            <a:r>
              <a:rPr lang="ru-RU" sz="2600" b="1" dirty="0"/>
              <a:t>, а </a:t>
            </a:r>
            <a:r>
              <a:rPr lang="ru-RU" sz="2600" b="1" dirty="0" err="1"/>
              <a:t>також</a:t>
            </a:r>
            <a:r>
              <a:rPr lang="ru-RU" sz="2600" b="1" dirty="0"/>
              <a:t> </a:t>
            </a:r>
            <a:r>
              <a:rPr lang="ru-RU" sz="2600" b="1" dirty="0" err="1"/>
              <a:t>роботи</a:t>
            </a:r>
            <a:r>
              <a:rPr lang="ru-RU" sz="2600" b="1" dirty="0"/>
              <a:t> </a:t>
            </a:r>
            <a:r>
              <a:rPr lang="ru-RU" sz="2600" b="1" dirty="0" err="1"/>
              <a:t>чи</a:t>
            </a:r>
            <a:r>
              <a:rPr lang="ru-RU" sz="2600" b="1" dirty="0"/>
              <a:t> </a:t>
            </a:r>
            <a:r>
              <a:rPr lang="ru-RU" sz="2600" b="1" dirty="0" err="1"/>
              <a:t>послуги</a:t>
            </a:r>
            <a:r>
              <a:rPr lang="ru-RU" sz="2600" b="1" dirty="0"/>
              <a:t>, </a:t>
            </a:r>
            <a:r>
              <a:rPr lang="ru-RU" sz="2600" b="1" dirty="0" err="1"/>
              <a:t>надані</a:t>
            </a:r>
            <a:r>
              <a:rPr lang="ru-RU" sz="2600" b="1" dirty="0"/>
              <a:t> </a:t>
            </a:r>
            <a:r>
              <a:rPr lang="ru-RU" sz="2600" b="1" dirty="0" err="1"/>
              <a:t>особі</a:t>
            </a:r>
            <a:r>
              <a:rPr lang="ru-RU" sz="2600" b="1" dirty="0"/>
              <a:t>, </a:t>
            </a:r>
            <a:r>
              <a:rPr lang="ru-RU" sz="2600" b="1" dirty="0" err="1"/>
              <a:t>уповноваженій</a:t>
            </a:r>
            <a:r>
              <a:rPr lang="ru-RU" sz="2600" b="1" dirty="0"/>
              <a:t> на </a:t>
            </a:r>
            <a:r>
              <a:rPr lang="ru-RU" sz="2600" b="1" dirty="0" err="1"/>
              <a:t>виконання</a:t>
            </a:r>
            <a:r>
              <a:rPr lang="ru-RU" sz="2600" b="1" dirty="0"/>
              <a:t> </a:t>
            </a:r>
            <a:r>
              <a:rPr lang="ru-RU" sz="2600" b="1" dirty="0" err="1"/>
              <a:t>функцій</a:t>
            </a:r>
            <a:r>
              <a:rPr lang="ru-RU" sz="2600" b="1" dirty="0"/>
              <a:t> </a:t>
            </a:r>
            <a:r>
              <a:rPr lang="ru-RU" sz="2600" b="1" dirty="0" err="1"/>
              <a:t>держави</a:t>
            </a:r>
            <a:r>
              <a:rPr lang="ru-RU" sz="2600" b="1" dirty="0"/>
              <a:t> </a:t>
            </a:r>
            <a:r>
              <a:rPr lang="ru-RU" sz="2600" b="1" dirty="0" err="1"/>
              <a:t>або</a:t>
            </a:r>
            <a:r>
              <a:rPr lang="ru-RU" sz="2600" b="1" dirty="0"/>
              <a:t> </a:t>
            </a:r>
            <a:r>
              <a:rPr lang="ru-RU" sz="2600" b="1" dirty="0" err="1"/>
              <a:t>місцевого</a:t>
            </a:r>
            <a:r>
              <a:rPr lang="ru-RU" sz="2600" b="1" dirty="0"/>
              <a:t> </a:t>
            </a:r>
            <a:r>
              <a:rPr lang="ru-RU" sz="2600" b="1" dirty="0" err="1"/>
              <a:t>самоврядування</a:t>
            </a:r>
            <a:r>
              <a:rPr lang="ru-RU" sz="2600" b="1" dirty="0"/>
              <a:t>.</a:t>
            </a:r>
          </a:p>
          <a:p>
            <a:pPr marL="36830" indent="0" fontAlgn="base">
              <a:buNone/>
            </a:pPr>
            <a:endParaRPr lang="ru-RU" sz="2600" b="1" dirty="0"/>
          </a:p>
          <a:p>
            <a:pPr marL="36830" indent="0" fontAlgn="base">
              <a:buNone/>
            </a:pPr>
            <a:r>
              <a:rPr lang="ru-RU" sz="2600" b="1" dirty="0"/>
              <a:t>4. </a:t>
            </a:r>
            <a:r>
              <a:rPr lang="ru-RU" sz="2600" b="1" dirty="0" err="1"/>
              <a:t>Під</a:t>
            </a:r>
            <a:r>
              <a:rPr lang="ru-RU" sz="2600" b="1" dirty="0"/>
              <a:t> </a:t>
            </a:r>
            <a:r>
              <a:rPr lang="ru-RU" sz="2600" b="1" dirty="0" err="1"/>
              <a:t>законними</a:t>
            </a:r>
            <a:r>
              <a:rPr lang="ru-RU" sz="2600" b="1" dirty="0"/>
              <a:t> доходами особи </a:t>
            </a:r>
            <a:r>
              <a:rPr lang="ru-RU" sz="2600" b="1" dirty="0" err="1"/>
              <a:t>слід</a:t>
            </a:r>
            <a:r>
              <a:rPr lang="ru-RU" sz="2600" b="1" dirty="0"/>
              <a:t> </a:t>
            </a:r>
            <a:r>
              <a:rPr lang="ru-RU" sz="2600" b="1" dirty="0" err="1"/>
              <a:t>розуміти</a:t>
            </a:r>
            <a:r>
              <a:rPr lang="ru-RU" sz="2600" b="1" dirty="0"/>
              <a:t> доходи, </a:t>
            </a:r>
            <a:r>
              <a:rPr lang="ru-RU" sz="2600" b="1" dirty="0" err="1"/>
              <a:t>правомірно</a:t>
            </a:r>
            <a:r>
              <a:rPr lang="ru-RU" sz="2600" b="1" dirty="0"/>
              <a:t> </a:t>
            </a:r>
            <a:r>
              <a:rPr lang="ru-RU" sz="2600" b="1" dirty="0" err="1"/>
              <a:t>отримані</a:t>
            </a:r>
            <a:r>
              <a:rPr lang="ru-RU" sz="2600" b="1" dirty="0"/>
              <a:t> особою </a:t>
            </a:r>
            <a:r>
              <a:rPr lang="ru-RU" sz="2600" b="1" dirty="0" err="1"/>
              <a:t>із</a:t>
            </a:r>
            <a:r>
              <a:rPr lang="ru-RU" sz="2600" b="1" dirty="0"/>
              <a:t> </a:t>
            </a:r>
            <a:r>
              <a:rPr lang="ru-RU" sz="2600" b="1" dirty="0" err="1"/>
              <a:t>законних</a:t>
            </a:r>
            <a:r>
              <a:rPr lang="ru-RU" sz="2600" b="1" dirty="0"/>
              <a:t> </a:t>
            </a:r>
            <a:r>
              <a:rPr lang="ru-RU" sz="2600" b="1" dirty="0" err="1"/>
              <a:t>джерел</a:t>
            </a:r>
            <a:r>
              <a:rPr lang="ru-RU" sz="2600" b="1" dirty="0"/>
              <a:t>, </a:t>
            </a:r>
            <a:r>
              <a:rPr lang="ru-RU" sz="2600" b="1" dirty="0" err="1"/>
              <a:t>зокрема</a:t>
            </a:r>
            <a:r>
              <a:rPr lang="ru-RU" sz="2600" b="1" dirty="0"/>
              <a:t> </a:t>
            </a:r>
            <a:r>
              <a:rPr lang="ru-RU" sz="2600" b="1" dirty="0" err="1"/>
              <a:t>визначених</a:t>
            </a:r>
            <a:r>
              <a:rPr lang="ru-RU" sz="2600" b="1" dirty="0"/>
              <a:t> пунктами 7 і 8 </a:t>
            </a:r>
            <a:r>
              <a:rPr lang="ru-RU" sz="2600" b="1" dirty="0" err="1"/>
              <a:t>частини</a:t>
            </a:r>
            <a:r>
              <a:rPr lang="ru-RU" sz="2600" b="1" dirty="0"/>
              <a:t> </a:t>
            </a:r>
            <a:r>
              <a:rPr lang="ru-RU" sz="2600" b="1" dirty="0" err="1"/>
              <a:t>першої</a:t>
            </a:r>
            <a:r>
              <a:rPr lang="ru-RU" sz="2600" b="1" dirty="0"/>
              <a:t> </a:t>
            </a:r>
            <a:r>
              <a:rPr lang="ru-RU" sz="2600" b="1" dirty="0" err="1"/>
              <a:t>статті</a:t>
            </a:r>
            <a:r>
              <a:rPr lang="ru-RU" sz="2600" b="1" dirty="0"/>
              <a:t> 46 Закону </a:t>
            </a:r>
            <a:r>
              <a:rPr lang="ru-RU" sz="2600" b="1" dirty="0" err="1"/>
              <a:t>України</a:t>
            </a:r>
            <a:r>
              <a:rPr lang="ru-RU" sz="2600" b="1" dirty="0"/>
              <a:t> "Про </a:t>
            </a:r>
            <a:r>
              <a:rPr lang="ru-RU" sz="2600" b="1" dirty="0" err="1"/>
              <a:t>запобігання</a:t>
            </a:r>
            <a:r>
              <a:rPr lang="ru-RU" sz="2600" b="1" dirty="0"/>
              <a:t> </a:t>
            </a:r>
            <a:r>
              <a:rPr lang="ru-RU" sz="2600" b="1" dirty="0" err="1"/>
              <a:t>корупції</a:t>
            </a:r>
            <a:r>
              <a:rPr lang="ru-RU" sz="2600" b="1" dirty="0"/>
              <a:t>".</a:t>
            </a:r>
          </a:p>
          <a:p>
            <a:pPr marL="36830" indent="0" fontAlgn="base">
              <a:buNone/>
            </a:pPr>
            <a:endParaRPr lang="ru-RU" sz="2600" b="1" dirty="0"/>
          </a:p>
          <a:p>
            <a:pPr marL="36830" indent="0" fontAlgn="base">
              <a:buNone/>
            </a:pPr>
            <a:r>
              <a:rPr lang="ru-RU" sz="2600" b="1" dirty="0"/>
              <a:t>5. При </a:t>
            </a:r>
            <a:r>
              <a:rPr lang="ru-RU" sz="2600" b="1" dirty="0" err="1"/>
              <a:t>визначенні</a:t>
            </a:r>
            <a:r>
              <a:rPr lang="ru-RU" sz="2600" b="1" dirty="0"/>
              <a:t> </a:t>
            </a:r>
            <a:r>
              <a:rPr lang="ru-RU" sz="2600" b="1" dirty="0" err="1"/>
              <a:t>різниці</a:t>
            </a:r>
            <a:r>
              <a:rPr lang="ru-RU" sz="2600" b="1" dirty="0"/>
              <a:t> </a:t>
            </a:r>
            <a:r>
              <a:rPr lang="ru-RU" sz="2600" b="1" dirty="0" err="1"/>
              <a:t>між</a:t>
            </a:r>
            <a:r>
              <a:rPr lang="ru-RU" sz="2600" b="1" dirty="0"/>
              <a:t> </a:t>
            </a:r>
            <a:r>
              <a:rPr lang="ru-RU" sz="2600" b="1" dirty="0" err="1"/>
              <a:t>вартістю</a:t>
            </a:r>
            <a:r>
              <a:rPr lang="ru-RU" sz="2600" b="1" dirty="0"/>
              <a:t> </a:t>
            </a:r>
            <a:r>
              <a:rPr lang="ru-RU" sz="2600" b="1" dirty="0" err="1"/>
              <a:t>набутих</a:t>
            </a:r>
            <a:r>
              <a:rPr lang="ru-RU" sz="2600" b="1" dirty="0"/>
              <a:t> </a:t>
            </a:r>
            <a:r>
              <a:rPr lang="ru-RU" sz="2600" b="1" dirty="0" err="1"/>
              <a:t>активів</a:t>
            </a:r>
            <a:r>
              <a:rPr lang="ru-RU" sz="2600" b="1" dirty="0"/>
              <a:t> та </a:t>
            </a:r>
            <a:r>
              <a:rPr lang="ru-RU" sz="2600" b="1" dirty="0" err="1"/>
              <a:t>законними</a:t>
            </a:r>
            <a:r>
              <a:rPr lang="ru-RU" sz="2600" b="1" dirty="0"/>
              <a:t> доходами не </a:t>
            </a:r>
            <a:r>
              <a:rPr lang="ru-RU" sz="2600" b="1" dirty="0" err="1"/>
              <a:t>враховуються</a:t>
            </a:r>
            <a:r>
              <a:rPr lang="ru-RU" sz="2600" b="1" dirty="0"/>
              <a:t> </a:t>
            </a:r>
            <a:r>
              <a:rPr lang="ru-RU" sz="2600" b="1" dirty="0" err="1"/>
              <a:t>активи</a:t>
            </a:r>
            <a:r>
              <a:rPr lang="ru-RU" sz="2600" b="1" dirty="0"/>
              <a:t>, </a:t>
            </a:r>
            <a:r>
              <a:rPr lang="ru-RU" sz="2600" b="1" dirty="0" err="1"/>
              <a:t>які</a:t>
            </a:r>
            <a:r>
              <a:rPr lang="ru-RU" sz="2600" b="1" dirty="0"/>
              <a:t> є предметом </a:t>
            </a:r>
            <a:r>
              <a:rPr lang="ru-RU" sz="2600" b="1" dirty="0" err="1"/>
              <a:t>провадження</a:t>
            </a:r>
            <a:r>
              <a:rPr lang="ru-RU" sz="2600" b="1" dirty="0"/>
              <a:t> у справах про </a:t>
            </a:r>
            <a:r>
              <a:rPr lang="ru-RU" sz="2600" b="1" dirty="0" err="1"/>
              <a:t>визнання</a:t>
            </a:r>
            <a:r>
              <a:rPr lang="ru-RU" sz="2600" b="1" dirty="0"/>
              <a:t> </a:t>
            </a:r>
            <a:r>
              <a:rPr lang="ru-RU" sz="2600" b="1" dirty="0" err="1"/>
              <a:t>активів</a:t>
            </a:r>
            <a:r>
              <a:rPr lang="ru-RU" sz="2600" b="1" dirty="0"/>
              <a:t> </a:t>
            </a:r>
            <a:r>
              <a:rPr lang="ru-RU" sz="2600" b="1" dirty="0" err="1"/>
              <a:t>необґрунтованими</a:t>
            </a:r>
            <a:r>
              <a:rPr lang="ru-RU" sz="2600" b="1" dirty="0"/>
              <a:t> та </a:t>
            </a:r>
            <a:r>
              <a:rPr lang="ru-RU" sz="2600" b="1" dirty="0" err="1"/>
              <a:t>їх</a:t>
            </a:r>
            <a:r>
              <a:rPr lang="ru-RU" sz="2600" b="1" dirty="0"/>
              <a:t> </a:t>
            </a:r>
            <a:r>
              <a:rPr lang="ru-RU" sz="2600" b="1" dirty="0" err="1"/>
              <a:t>стягнення</a:t>
            </a:r>
            <a:r>
              <a:rPr lang="ru-RU" sz="2600" b="1" dirty="0"/>
              <a:t> в </a:t>
            </a:r>
            <a:r>
              <a:rPr lang="ru-RU" sz="2600" b="1" dirty="0" err="1"/>
              <a:t>дохід</a:t>
            </a:r>
            <a:r>
              <a:rPr lang="ru-RU" sz="2600" b="1" dirty="0"/>
              <a:t> </a:t>
            </a:r>
            <a:r>
              <a:rPr lang="ru-RU" sz="2600" b="1" dirty="0" err="1"/>
              <a:t>держави</a:t>
            </a:r>
            <a:r>
              <a:rPr lang="ru-RU" sz="2600" b="1" dirty="0"/>
              <a:t>, а </a:t>
            </a:r>
            <a:r>
              <a:rPr lang="ru-RU" sz="2600" b="1" dirty="0" err="1"/>
              <a:t>також</a:t>
            </a:r>
            <a:r>
              <a:rPr lang="ru-RU" sz="2600" b="1" dirty="0"/>
              <a:t> </a:t>
            </a:r>
            <a:r>
              <a:rPr lang="ru-RU" sz="2600" b="1" dirty="0" err="1"/>
              <a:t>активи</a:t>
            </a:r>
            <a:r>
              <a:rPr lang="ru-RU" sz="2600" b="1" dirty="0"/>
              <a:t>, </a:t>
            </a:r>
            <a:r>
              <a:rPr lang="ru-RU" sz="2600" b="1" dirty="0" err="1"/>
              <a:t>стягнуті</a:t>
            </a:r>
            <a:r>
              <a:rPr lang="ru-RU" sz="2600" b="1" dirty="0"/>
              <a:t> в </a:t>
            </a:r>
            <a:r>
              <a:rPr lang="ru-RU" sz="2600" b="1" dirty="0" err="1"/>
              <a:t>дохід</a:t>
            </a:r>
            <a:r>
              <a:rPr lang="ru-RU" sz="2600" b="1" dirty="0"/>
              <a:t> </a:t>
            </a:r>
            <a:r>
              <a:rPr lang="ru-RU" sz="2600" b="1" dirty="0" err="1"/>
              <a:t>держави</a:t>
            </a:r>
            <a:r>
              <a:rPr lang="ru-RU" sz="2600" b="1" dirty="0"/>
              <a:t> в рамках такого </a:t>
            </a:r>
            <a:r>
              <a:rPr lang="ru-RU" sz="2600" b="1" dirty="0" err="1"/>
              <a:t>провадження</a:t>
            </a:r>
            <a:r>
              <a:rPr lang="ru-RU" sz="2600" b="1" dirty="0"/>
              <a:t>.</a:t>
            </a:r>
            <a:endParaRPr lang="uk-UA" sz="2600" b="1" dirty="0"/>
          </a:p>
        </p:txBody>
      </p:sp>
    </p:spTree>
    <p:extLst>
      <p:ext uri="{BB962C8B-B14F-4D97-AF65-F5344CB8AC3E}">
        <p14:creationId xmlns:p14="http://schemas.microsoft.com/office/powerpoint/2010/main" val="1647762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85000" lnSpcReduction="20000"/>
          </a:bodyPr>
          <a:lstStyle/>
          <a:p>
            <a:pPr marL="36830" indent="0" fontAlgn="base">
              <a:buNone/>
            </a:pPr>
            <a:r>
              <a:rPr lang="ru-RU" sz="2800" b="1" dirty="0">
                <a:solidFill>
                  <a:srgbClr val="FFC000"/>
                </a:solidFill>
              </a:rPr>
              <a:t>Стаття 368-3. </a:t>
            </a:r>
            <a:r>
              <a:rPr lang="ru-RU" sz="2800" b="1" dirty="0" err="1">
                <a:solidFill>
                  <a:srgbClr val="FFC000"/>
                </a:solidFill>
              </a:rPr>
              <a:t>Підкуп</a:t>
            </a:r>
            <a:r>
              <a:rPr lang="ru-RU" sz="2800" b="1" dirty="0">
                <a:solidFill>
                  <a:srgbClr val="FFC000"/>
                </a:solidFill>
              </a:rPr>
              <a:t> </a:t>
            </a:r>
            <a:r>
              <a:rPr lang="ru-RU" sz="2800" b="1" dirty="0" err="1">
                <a:solidFill>
                  <a:srgbClr val="FFC000"/>
                </a:solidFill>
              </a:rPr>
              <a:t>службової</a:t>
            </a:r>
            <a:r>
              <a:rPr lang="ru-RU" sz="2800" b="1" dirty="0">
                <a:solidFill>
                  <a:srgbClr val="FFC000"/>
                </a:solidFill>
              </a:rPr>
              <a:t> особи </a:t>
            </a:r>
            <a:r>
              <a:rPr lang="ru-RU" sz="2800" b="1" dirty="0" err="1">
                <a:solidFill>
                  <a:srgbClr val="FFC000"/>
                </a:solidFill>
              </a:rPr>
              <a:t>юридичної</a:t>
            </a:r>
            <a:r>
              <a:rPr lang="ru-RU" sz="2800" b="1" dirty="0">
                <a:solidFill>
                  <a:srgbClr val="FFC000"/>
                </a:solidFill>
              </a:rPr>
              <a:t> особи приватного права </a:t>
            </a:r>
            <a:r>
              <a:rPr lang="ru-RU" sz="2800" b="1" dirty="0" err="1">
                <a:solidFill>
                  <a:srgbClr val="FFC000"/>
                </a:solidFill>
              </a:rPr>
              <a:t>незалежно</a:t>
            </a:r>
            <a:r>
              <a:rPr lang="ru-RU" sz="2800" b="1" dirty="0">
                <a:solidFill>
                  <a:srgbClr val="FFC000"/>
                </a:solidFill>
              </a:rPr>
              <a:t> </a:t>
            </a:r>
            <a:r>
              <a:rPr lang="ru-RU" sz="2800" b="1" dirty="0" err="1">
                <a:solidFill>
                  <a:srgbClr val="FFC000"/>
                </a:solidFill>
              </a:rPr>
              <a:t>від</a:t>
            </a:r>
            <a:r>
              <a:rPr lang="ru-RU" sz="2800" b="1" dirty="0">
                <a:solidFill>
                  <a:srgbClr val="FFC000"/>
                </a:solidFill>
              </a:rPr>
              <a:t> </a:t>
            </a:r>
            <a:r>
              <a:rPr lang="ru-RU" sz="2800" b="1" dirty="0" err="1">
                <a:solidFill>
                  <a:srgbClr val="FFC000"/>
                </a:solidFill>
              </a:rPr>
              <a:t>організаційно-правової</a:t>
            </a:r>
            <a:r>
              <a:rPr lang="ru-RU" sz="2800" b="1" dirty="0">
                <a:solidFill>
                  <a:srgbClr val="FFC000"/>
                </a:solidFill>
              </a:rPr>
              <a:t> </a:t>
            </a:r>
            <a:r>
              <a:rPr lang="ru-RU" sz="2800" b="1" dirty="0" err="1">
                <a:solidFill>
                  <a:srgbClr val="FFC000"/>
                </a:solidFill>
              </a:rPr>
              <a:t>форми</a:t>
            </a:r>
            <a:endParaRPr lang="ru-RU" sz="2800" b="1" dirty="0">
              <a:solidFill>
                <a:srgbClr val="FFC000"/>
              </a:solidFill>
            </a:endParaRPr>
          </a:p>
          <a:p>
            <a:pPr marL="36830" indent="0" fontAlgn="base">
              <a:buNone/>
            </a:pPr>
            <a:endParaRPr lang="uk-UA" sz="2800" b="1" dirty="0">
              <a:solidFill>
                <a:srgbClr val="FFC000"/>
              </a:solidFill>
            </a:endParaRPr>
          </a:p>
          <a:p>
            <a:pPr marL="36830" indent="0" fontAlgn="base">
              <a:buNone/>
            </a:pPr>
            <a:r>
              <a:rPr lang="uk-UA" sz="2600" b="1" dirty="0"/>
              <a:t>1. Пропозиція чи обіцянка службовій особі юридичної особи приватного права незалежно від організаційно-правової форми надати їй або третій особі неправомірну вигоду, а так само надання такої вигоди або прохання її надати за вчинення зазначеною службовою особою дій чи її бездіяльність з використанням наданих їй повноважень в інтересах того, хто пропонує, обіцяє чи надає таку вигоду, або в інтересах третьої особи -</a:t>
            </a:r>
          </a:p>
          <a:p>
            <a:pPr marL="36830" indent="0" fontAlgn="base">
              <a:buNone/>
            </a:pPr>
            <a:endParaRPr lang="uk-UA" sz="2600" b="1" dirty="0"/>
          </a:p>
          <a:p>
            <a:pPr marL="36830" indent="0" fontAlgn="base">
              <a:buNone/>
            </a:pPr>
            <a:r>
              <a:rPr lang="uk-UA" sz="2600" b="1" dirty="0"/>
              <a:t>3. Прийняття пропозиції, обіцянки або одержання службовою особою юридичної особи приватного права незалежно від організаційно-правової форми неправомірної вигоди для себе чи третьої особи за вчинення дій або бездіяльність з використанням наданих їй повноважень в інтересах того, хто пропонує, обіцяє чи надає таку вигоду, або в інтересах третьої особи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70000" lnSpcReduction="20000"/>
          </a:bodyPr>
          <a:lstStyle/>
          <a:p>
            <a:pPr marL="36830" indent="0" fontAlgn="base">
              <a:buNone/>
            </a:pPr>
            <a:r>
              <a:rPr lang="ru-RU" sz="2800" b="1" dirty="0">
                <a:solidFill>
                  <a:srgbClr val="FFC000"/>
                </a:solidFill>
              </a:rPr>
              <a:t>Стаття 368-4. </a:t>
            </a:r>
            <a:r>
              <a:rPr lang="ru-RU" sz="2800" b="1" dirty="0" err="1">
                <a:solidFill>
                  <a:srgbClr val="FFC000"/>
                </a:solidFill>
              </a:rPr>
              <a:t>Підкуп</a:t>
            </a:r>
            <a:r>
              <a:rPr lang="ru-RU" sz="2800" b="1" dirty="0">
                <a:solidFill>
                  <a:srgbClr val="FFC000"/>
                </a:solidFill>
              </a:rPr>
              <a:t> особи, яка </a:t>
            </a:r>
            <a:r>
              <a:rPr lang="ru-RU" sz="2800" b="1" dirty="0" err="1">
                <a:solidFill>
                  <a:srgbClr val="FFC000"/>
                </a:solidFill>
              </a:rPr>
              <a:t>надає</a:t>
            </a:r>
            <a:r>
              <a:rPr lang="ru-RU" sz="2800" b="1" dirty="0">
                <a:solidFill>
                  <a:srgbClr val="FFC000"/>
                </a:solidFill>
              </a:rPr>
              <a:t> </a:t>
            </a:r>
            <a:r>
              <a:rPr lang="ru-RU" sz="2800" b="1" dirty="0" err="1">
                <a:solidFill>
                  <a:srgbClr val="FFC000"/>
                </a:solidFill>
              </a:rPr>
              <a:t>публічні</a:t>
            </a:r>
            <a:r>
              <a:rPr lang="ru-RU" sz="2800" b="1" dirty="0">
                <a:solidFill>
                  <a:srgbClr val="FFC000"/>
                </a:solidFill>
              </a:rPr>
              <a:t> </a:t>
            </a:r>
            <a:r>
              <a:rPr lang="ru-RU" sz="2800" b="1" dirty="0" err="1">
                <a:solidFill>
                  <a:srgbClr val="FFC000"/>
                </a:solidFill>
              </a:rPr>
              <a:t>послуги</a:t>
            </a:r>
            <a:endParaRPr lang="ru-RU" sz="2800" b="1" dirty="0">
              <a:solidFill>
                <a:srgbClr val="FFC000"/>
              </a:solidFill>
            </a:endParaRPr>
          </a:p>
          <a:p>
            <a:pPr marL="36830" indent="0" fontAlgn="base">
              <a:buNone/>
            </a:pPr>
            <a:endParaRPr lang="uk-UA" sz="2800" b="1" dirty="0">
              <a:solidFill>
                <a:srgbClr val="FFC000"/>
              </a:solidFill>
            </a:endParaRPr>
          </a:p>
          <a:p>
            <a:pPr marL="36830" indent="0" fontAlgn="base">
              <a:buNone/>
            </a:pPr>
            <a:r>
              <a:rPr lang="uk-UA" sz="2600" b="1" dirty="0"/>
              <a:t>1. Пропозиція чи обіцянка аудитору, нотаріусу, оцінювачу, іншій особі, яка не є державним службовцем, посадовою особою місцевого самоврядування, але провадить професійну діяльність, пов’язану з наданням публічних послуг, у тому числі послуг експерта, арбітражного керуючого, приватного виконавця, незалежного посередника, члена трудового арбітражу, третейського судді (під час виконання цих функцій), надати йому/їй або третій особі неправомірну вигоду, а так само надання такої вигоди або прохання її надати за вчинення особою, яка надає публічні послуги, дій або її бездіяльність з використанням наданих їй повноважень в інтересах того, хто пропонує, обіцяє чи надає таку вигоду, або в інтересах третьої особи -</a:t>
            </a:r>
          </a:p>
          <a:p>
            <a:pPr marL="36830" indent="0" fontAlgn="base">
              <a:buNone/>
            </a:pPr>
            <a:endParaRPr lang="uk-UA" sz="2600" b="1" dirty="0"/>
          </a:p>
          <a:p>
            <a:pPr marL="36830" indent="0" fontAlgn="base">
              <a:buNone/>
            </a:pPr>
            <a:r>
              <a:rPr lang="uk-UA" sz="2600" b="1" dirty="0"/>
              <a:t>3. Прийняття пропозиції, обіцянки або одержання аудитором, нотаріусом, приватним виконавцем, експертом, оцінювачем, третейським суддею або іншою особою, яка провадить професійну діяльність, пов’язану з наданням публічних послуг, а також незалежним посередником чи арбітром під час розгляду колективних трудових спорів неправомірної вигоди для себе чи третьої особи за вчинення дій або бездіяльність з використанням наданих їй повноважень в інтересах того, хто пропонує, обіцяє чи надає таку вигоду, або в інтересах третьої особи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a:bodyPr>
          <a:lstStyle/>
          <a:p>
            <a:pPr marL="36830" indent="0" fontAlgn="base">
              <a:buNone/>
            </a:pPr>
            <a:r>
              <a:rPr lang="ru-RU" sz="2800" b="1" dirty="0">
                <a:solidFill>
                  <a:srgbClr val="FFC000"/>
                </a:solidFill>
              </a:rPr>
              <a:t>Стаття 369. </a:t>
            </a:r>
            <a:r>
              <a:rPr lang="ru-RU" sz="2800" b="1" dirty="0" err="1">
                <a:solidFill>
                  <a:srgbClr val="FFC000"/>
                </a:solidFill>
              </a:rPr>
              <a:t>Пропозиція</a:t>
            </a:r>
            <a:r>
              <a:rPr lang="ru-RU" sz="2800" b="1" dirty="0">
                <a:solidFill>
                  <a:srgbClr val="FFC000"/>
                </a:solidFill>
              </a:rPr>
              <a:t>, </a:t>
            </a:r>
            <a:r>
              <a:rPr lang="ru-RU" sz="2800" b="1" dirty="0" err="1">
                <a:solidFill>
                  <a:srgbClr val="FFC000"/>
                </a:solidFill>
              </a:rPr>
              <a:t>обіцянка</a:t>
            </a:r>
            <a:r>
              <a:rPr lang="ru-RU" sz="2800" b="1" dirty="0">
                <a:solidFill>
                  <a:srgbClr val="FFC000"/>
                </a:solidFill>
              </a:rPr>
              <a:t> </a:t>
            </a:r>
            <a:r>
              <a:rPr lang="ru-RU" sz="2800" b="1" dirty="0" err="1">
                <a:solidFill>
                  <a:srgbClr val="FFC000"/>
                </a:solidFill>
              </a:rPr>
              <a:t>або</a:t>
            </a:r>
            <a:r>
              <a:rPr lang="ru-RU" sz="2800" b="1" dirty="0">
                <a:solidFill>
                  <a:srgbClr val="FFC000"/>
                </a:solidFill>
              </a:rPr>
              <a:t> </a:t>
            </a:r>
            <a:r>
              <a:rPr lang="ru-RU" sz="2800" b="1" dirty="0" err="1">
                <a:solidFill>
                  <a:srgbClr val="FFC000"/>
                </a:solidFill>
              </a:rPr>
              <a:t>надання</a:t>
            </a:r>
            <a:r>
              <a:rPr lang="ru-RU" sz="2800" b="1" dirty="0">
                <a:solidFill>
                  <a:srgbClr val="FFC000"/>
                </a:solidFill>
              </a:rPr>
              <a:t> </a:t>
            </a:r>
            <a:r>
              <a:rPr lang="ru-RU" sz="2800" b="1" dirty="0" err="1">
                <a:solidFill>
                  <a:srgbClr val="FFC000"/>
                </a:solidFill>
              </a:rPr>
              <a:t>неправомірної</a:t>
            </a:r>
            <a:r>
              <a:rPr lang="ru-RU" sz="2800" b="1" dirty="0">
                <a:solidFill>
                  <a:srgbClr val="FFC000"/>
                </a:solidFill>
              </a:rPr>
              <a:t> </a:t>
            </a:r>
            <a:r>
              <a:rPr lang="ru-RU" sz="2800" b="1" dirty="0" err="1">
                <a:solidFill>
                  <a:srgbClr val="FFC000"/>
                </a:solidFill>
              </a:rPr>
              <a:t>вигоди</a:t>
            </a:r>
            <a:r>
              <a:rPr lang="ru-RU" sz="2800" b="1" dirty="0">
                <a:solidFill>
                  <a:srgbClr val="FFC000"/>
                </a:solidFill>
              </a:rPr>
              <a:t> </a:t>
            </a:r>
            <a:r>
              <a:rPr lang="ru-RU" sz="2800" b="1" dirty="0" err="1">
                <a:solidFill>
                  <a:srgbClr val="FFC000"/>
                </a:solidFill>
              </a:rPr>
              <a:t>службовій</a:t>
            </a:r>
            <a:r>
              <a:rPr lang="ru-RU" sz="2800" b="1" dirty="0">
                <a:solidFill>
                  <a:srgbClr val="FFC000"/>
                </a:solidFill>
              </a:rPr>
              <a:t> </a:t>
            </a:r>
            <a:r>
              <a:rPr lang="ru-RU" sz="2800" b="1" dirty="0" err="1">
                <a:solidFill>
                  <a:srgbClr val="FFC000"/>
                </a:solidFill>
              </a:rPr>
              <a:t>особі</a:t>
            </a:r>
            <a:endParaRPr lang="ru-RU" sz="2800" b="1" dirty="0">
              <a:solidFill>
                <a:srgbClr val="FFC000"/>
              </a:solidFill>
            </a:endParaRPr>
          </a:p>
          <a:p>
            <a:pPr marL="36830" indent="0" fontAlgn="base">
              <a:buNone/>
            </a:pPr>
            <a:endParaRPr lang="uk-UA" sz="2800" b="1" dirty="0">
              <a:solidFill>
                <a:srgbClr val="FFC000"/>
              </a:solidFill>
            </a:endParaRPr>
          </a:p>
          <a:p>
            <a:pPr marL="36830" indent="0" fontAlgn="base">
              <a:buNone/>
            </a:pPr>
            <a:r>
              <a:rPr lang="uk-UA" sz="2600" b="1" dirty="0"/>
              <a:t>1. Пропозиція чи обіцянка службовій особі надати їй або третій особі неправомірну вигоду, а так само надання такої вигоди за вчинення чи невчинення службовою особою в інтересах того, хто пропонує, обіцяє чи надає таку вигоду, чи в інтересах третьої особи будь-якої дії з використанням наданої їй влади чи службового становища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lnSpcReduction="10000"/>
          </a:bodyPr>
          <a:lstStyle/>
          <a:p>
            <a:pPr marL="36830" indent="0" fontAlgn="base">
              <a:buNone/>
            </a:pPr>
            <a:r>
              <a:rPr lang="uk-UA" sz="2800" b="1" dirty="0">
                <a:solidFill>
                  <a:srgbClr val="FFC000"/>
                </a:solidFill>
              </a:rPr>
              <a:t>Стаття 369-2. Зловживання впливом</a:t>
            </a:r>
          </a:p>
          <a:p>
            <a:pPr marL="36830" indent="0" fontAlgn="base">
              <a:buNone/>
            </a:pPr>
            <a:endParaRPr lang="uk-UA" sz="2800" b="1" dirty="0">
              <a:solidFill>
                <a:srgbClr val="FFC000"/>
              </a:solidFill>
            </a:endParaRPr>
          </a:p>
          <a:p>
            <a:pPr marL="36830" indent="0" fontAlgn="base">
              <a:buNone/>
            </a:pPr>
            <a:r>
              <a:rPr lang="uk-UA" sz="2600" b="1" dirty="0"/>
              <a:t>1. Пропозиція, обіцянка або надання неправомірної вигоди особі, яка пропонує чи обіцяє (погоджується) за таку вигоду або за надання такої вигоди третій особі вплинути на прийняття рішення особою, уповноваженою на виконання функцій держави, -</a:t>
            </a:r>
          </a:p>
          <a:p>
            <a:pPr marL="36830" indent="0" fontAlgn="base">
              <a:buNone/>
            </a:pPr>
            <a:endParaRPr lang="uk-UA" sz="2600" b="1" dirty="0"/>
          </a:p>
          <a:p>
            <a:pPr marL="36830" indent="0" fontAlgn="base">
              <a:buNone/>
            </a:pPr>
            <a:r>
              <a:rPr lang="uk-UA" sz="2600" b="1" dirty="0"/>
              <a:t>3. Прийняття пропозиції, обіцянки або одержання неправомірної вигоди для себе чи третьої особи за вплив на прийняття рішення особою, уповноваженою на виконання функцій держави, або пропозиція чи обіцянка здійснити вплив за надання такої вигоди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70000" lnSpcReduction="20000"/>
          </a:bodyPr>
          <a:lstStyle/>
          <a:p>
            <a:pPr marL="36830" indent="0" fontAlgn="base">
              <a:buNone/>
            </a:pPr>
            <a:r>
              <a:rPr lang="uk-UA" sz="2800" b="1" dirty="0">
                <a:solidFill>
                  <a:srgbClr val="92D050"/>
                </a:solidFill>
              </a:rPr>
              <a:t>НЕ є корупційними кримінальними правопорушеннями хоча мають бути:</a:t>
            </a:r>
            <a:r>
              <a:rPr lang="uk-UA" sz="2800" b="1" dirty="0">
                <a:solidFill>
                  <a:srgbClr val="FFC000"/>
                </a:solidFill>
              </a:rPr>
              <a:t> </a:t>
            </a:r>
          </a:p>
          <a:p>
            <a:pPr marL="36830" indent="0" fontAlgn="base">
              <a:buNone/>
            </a:pPr>
            <a:endParaRPr lang="uk-UA" sz="2800" b="1" dirty="0">
              <a:solidFill>
                <a:srgbClr val="FFC000"/>
              </a:solidFill>
            </a:endParaRPr>
          </a:p>
          <a:p>
            <a:pPr marL="36830" indent="0" fontAlgn="base">
              <a:buNone/>
            </a:pPr>
            <a:r>
              <a:rPr lang="uk-UA" sz="2800" b="1" dirty="0">
                <a:solidFill>
                  <a:srgbClr val="FFC000"/>
                </a:solidFill>
              </a:rPr>
              <a:t>Стаття 369-3. </a:t>
            </a:r>
            <a:r>
              <a:rPr lang="ru-RU" sz="2800" b="1" dirty="0" err="1">
                <a:solidFill>
                  <a:srgbClr val="FFC000"/>
                </a:solidFill>
              </a:rPr>
              <a:t>Протиправний</a:t>
            </a:r>
            <a:r>
              <a:rPr lang="ru-RU" sz="2800" b="1" dirty="0">
                <a:solidFill>
                  <a:srgbClr val="FFC000"/>
                </a:solidFill>
              </a:rPr>
              <a:t> </a:t>
            </a:r>
            <a:r>
              <a:rPr lang="ru-RU" sz="2800" b="1" dirty="0" err="1">
                <a:solidFill>
                  <a:srgbClr val="FFC000"/>
                </a:solidFill>
              </a:rPr>
              <a:t>вплив</a:t>
            </a:r>
            <a:r>
              <a:rPr lang="ru-RU" sz="2800" b="1" dirty="0">
                <a:solidFill>
                  <a:srgbClr val="FFC000"/>
                </a:solidFill>
              </a:rPr>
              <a:t> на </a:t>
            </a:r>
            <a:r>
              <a:rPr lang="ru-RU" sz="2800" b="1" dirty="0" err="1">
                <a:solidFill>
                  <a:srgbClr val="FFC000"/>
                </a:solidFill>
              </a:rPr>
              <a:t>результати</a:t>
            </a:r>
            <a:r>
              <a:rPr lang="ru-RU" sz="2800" b="1" dirty="0">
                <a:solidFill>
                  <a:srgbClr val="FFC000"/>
                </a:solidFill>
              </a:rPr>
              <a:t> </a:t>
            </a:r>
            <a:r>
              <a:rPr lang="ru-RU" sz="2800" b="1" dirty="0" err="1">
                <a:solidFill>
                  <a:srgbClr val="FFC000"/>
                </a:solidFill>
              </a:rPr>
              <a:t>офіційних</a:t>
            </a:r>
            <a:r>
              <a:rPr lang="ru-RU" sz="2800" b="1" dirty="0">
                <a:solidFill>
                  <a:srgbClr val="FFC000"/>
                </a:solidFill>
              </a:rPr>
              <a:t> </a:t>
            </a:r>
            <a:r>
              <a:rPr lang="ru-RU" sz="2800" b="1" dirty="0" err="1">
                <a:solidFill>
                  <a:srgbClr val="FFC000"/>
                </a:solidFill>
              </a:rPr>
              <a:t>спортивних</a:t>
            </a:r>
            <a:r>
              <a:rPr lang="ru-RU" sz="2800" b="1" dirty="0">
                <a:solidFill>
                  <a:srgbClr val="FFC000"/>
                </a:solidFill>
              </a:rPr>
              <a:t> </a:t>
            </a:r>
            <a:r>
              <a:rPr lang="ru-RU" sz="2800" b="1" dirty="0" err="1">
                <a:solidFill>
                  <a:srgbClr val="FFC000"/>
                </a:solidFill>
              </a:rPr>
              <a:t>змагань</a:t>
            </a:r>
            <a:endParaRPr lang="uk-UA" sz="2800" b="1" dirty="0">
              <a:solidFill>
                <a:srgbClr val="FFC000"/>
              </a:solidFill>
            </a:endParaRPr>
          </a:p>
          <a:p>
            <a:pPr marL="36830" indent="0" fontAlgn="base">
              <a:buNone/>
            </a:pPr>
            <a:endParaRPr lang="uk-UA" sz="2800" b="1" dirty="0">
              <a:solidFill>
                <a:srgbClr val="FFC000"/>
              </a:solidFill>
            </a:endParaRPr>
          </a:p>
          <a:p>
            <a:pPr marL="36830" indent="0" fontAlgn="base">
              <a:buNone/>
            </a:pPr>
            <a:r>
              <a:rPr lang="uk-UA" sz="2600" b="1" dirty="0"/>
              <a:t>1. Вплив на результати офіційних спортивних змагань шляхом підкупу, примушування або підбурювання чи вступу у змову щодо результатів офіційного спортивного змагання з метою одержання неправомірної вигоди для себе чи третьої особи або одержання внаслідок таких діянь неправомірної вигоди для себе чи третьої особи -</a:t>
            </a:r>
          </a:p>
          <a:p>
            <a:pPr marL="36830" indent="0" fontAlgn="base">
              <a:buNone/>
            </a:pPr>
            <a:endParaRPr lang="uk-UA" sz="2600" b="1" dirty="0"/>
          </a:p>
          <a:p>
            <a:pPr marL="36830" indent="0" fontAlgn="base">
              <a:buNone/>
            </a:pPr>
            <a:r>
              <a:rPr lang="uk-UA" sz="2600" b="1" dirty="0"/>
              <a:t>караються штрафом від двохсот до однієї тисячі неоподатковуваних мінімумів доходів громадян або обмеженням волі на строк від одного до трьох років, або позбавленням волі на строк до трьох років.</a:t>
            </a:r>
          </a:p>
          <a:p>
            <a:pPr marL="36830" indent="0" fontAlgn="base">
              <a:buNone/>
            </a:pPr>
            <a:endParaRPr lang="uk-UA" sz="2600" b="1" dirty="0"/>
          </a:p>
          <a:p>
            <a:pPr marL="36830" indent="0" fontAlgn="base">
              <a:buNone/>
            </a:pPr>
            <a:r>
              <a:rPr lang="uk-UA" sz="2600" b="1" dirty="0"/>
              <a:t>2. Дії, передбачені частиною першою цієї статті, вчинені щодо офіційних спортивних змагань неповнолітніх або повторно, -</a:t>
            </a:r>
          </a:p>
          <a:p>
            <a:pPr marL="36830" indent="0" fontAlgn="base">
              <a:buNone/>
            </a:pPr>
            <a:endParaRPr lang="uk-UA" sz="2600" b="1" dirty="0"/>
          </a:p>
          <a:p>
            <a:pPr marL="36830" indent="0" fontAlgn="base">
              <a:buNone/>
            </a:pPr>
            <a:r>
              <a:rPr lang="uk-UA" sz="2600" b="1" dirty="0"/>
              <a:t>караються обмеженням волі на строк від двох до п’яти років або позбавленням волі на той самий строк.</a:t>
            </a:r>
          </a:p>
          <a:p>
            <a:pPr marL="36830" indent="0" fontAlgn="base">
              <a:buNone/>
            </a:pPr>
            <a:endParaRPr lang="uk-UA" sz="2600" b="1" dirty="0"/>
          </a:p>
        </p:txBody>
      </p:sp>
    </p:spTree>
    <p:extLst>
      <p:ext uri="{BB962C8B-B14F-4D97-AF65-F5344CB8AC3E}">
        <p14:creationId xmlns:p14="http://schemas.microsoft.com/office/powerpoint/2010/main" val="2658047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8259" y="1268760"/>
            <a:ext cx="7632848" cy="5324535"/>
          </a:xfrm>
          <a:prstGeom prst="rect">
            <a:avLst/>
          </a:prstGeom>
          <a:noFill/>
        </p:spPr>
        <p:txBody>
          <a:bodyPr wrap="square" rtlCol="0">
            <a:spAutoFit/>
          </a:bodyPr>
          <a:lstStyle/>
          <a:p>
            <a:r>
              <a:rPr lang="uk-UA" sz="2000" dirty="0"/>
              <a:t>1. Кримінальний кодекс України (ст. 45, Розділ 17 Особливої частини)</a:t>
            </a:r>
          </a:p>
          <a:p>
            <a:endParaRPr lang="uk-UA" sz="2000" dirty="0"/>
          </a:p>
          <a:p>
            <a:r>
              <a:rPr lang="uk-UA" sz="2000" dirty="0"/>
              <a:t> 2. Кодекс України про адміністративні правопорушення (Глава 13-А)</a:t>
            </a:r>
          </a:p>
          <a:p>
            <a:endParaRPr lang="uk-UA" sz="2000" dirty="0"/>
          </a:p>
          <a:p>
            <a:r>
              <a:rPr lang="uk-UA" sz="2000" dirty="0"/>
              <a:t>3. Цивільний кодекс України (Глава 82)</a:t>
            </a:r>
          </a:p>
          <a:p>
            <a:endParaRPr lang="uk-UA" sz="2000" dirty="0"/>
          </a:p>
          <a:p>
            <a:r>
              <a:rPr lang="uk-UA" sz="2000" dirty="0"/>
              <a:t>4. Закон України «Про державну службу» (Розділ 8)</a:t>
            </a:r>
          </a:p>
          <a:p>
            <a:endParaRPr lang="uk-UA" sz="2000" dirty="0"/>
          </a:p>
          <a:p>
            <a:r>
              <a:rPr lang="uk-UA" sz="2000" dirty="0"/>
              <a:t>5. Закон України «Про запобігання корупції» (Розділ 11)</a:t>
            </a:r>
          </a:p>
          <a:p>
            <a:endParaRPr lang="uk-UA" sz="2000" dirty="0"/>
          </a:p>
          <a:p>
            <a:r>
              <a:rPr lang="uk-UA" sz="2000" dirty="0"/>
              <a:t>6. Кодекс Законів про працю</a:t>
            </a:r>
          </a:p>
          <a:p>
            <a:endParaRPr lang="uk-UA" sz="2000" dirty="0"/>
          </a:p>
          <a:p>
            <a:r>
              <a:rPr lang="uk-UA" sz="2000" dirty="0"/>
              <a:t>7. ППВСУ «Про </a:t>
            </a:r>
            <a:r>
              <a:rPr lang="ru-RU" sz="2000" dirty="0"/>
              <a:t>практику </a:t>
            </a:r>
            <a:r>
              <a:rPr lang="ru-RU" sz="2000" dirty="0" err="1"/>
              <a:t>розгляду</a:t>
            </a:r>
            <a:r>
              <a:rPr lang="ru-RU" sz="2000" dirty="0"/>
              <a:t> судами справ про </a:t>
            </a:r>
            <a:r>
              <a:rPr lang="ru-RU" sz="2000" dirty="0" err="1"/>
              <a:t>корупційні</a:t>
            </a:r>
            <a:r>
              <a:rPr lang="ru-RU" sz="2000" dirty="0"/>
              <a:t> </a:t>
            </a:r>
            <a:r>
              <a:rPr lang="ru-RU" sz="2000" dirty="0" err="1"/>
              <a:t>діяння</a:t>
            </a:r>
            <a:r>
              <a:rPr lang="ru-RU" sz="2000" dirty="0"/>
              <a:t> та </a:t>
            </a:r>
            <a:r>
              <a:rPr lang="ru-RU" sz="2000" dirty="0" err="1"/>
              <a:t>інші</a:t>
            </a:r>
            <a:r>
              <a:rPr lang="ru-RU" sz="2000" dirty="0"/>
              <a:t> </a:t>
            </a:r>
            <a:r>
              <a:rPr lang="ru-RU" sz="2000" dirty="0" err="1"/>
              <a:t>правопорушення</a:t>
            </a:r>
            <a:r>
              <a:rPr lang="ru-RU" sz="2000" dirty="0"/>
              <a:t>, </a:t>
            </a:r>
            <a:r>
              <a:rPr lang="ru-RU" sz="2000" dirty="0" err="1"/>
              <a:t>пов'язані</a:t>
            </a:r>
            <a:r>
              <a:rPr lang="ru-RU" sz="2000" dirty="0"/>
              <a:t> з </a:t>
            </a:r>
            <a:r>
              <a:rPr lang="ru-RU" sz="2000" dirty="0" err="1"/>
              <a:t>корупцією</a:t>
            </a:r>
            <a:r>
              <a:rPr lang="ru-RU" sz="2000" dirty="0"/>
              <a:t>» </a:t>
            </a:r>
            <a:r>
              <a:rPr lang="ru-RU" sz="2000" dirty="0" err="1"/>
              <a:t>від</a:t>
            </a:r>
            <a:r>
              <a:rPr lang="ru-RU" sz="2000" dirty="0"/>
              <a:t> 25.05.1998.</a:t>
            </a:r>
            <a:endParaRPr lang="uk-UA" sz="2000" dirty="0"/>
          </a:p>
        </p:txBody>
      </p:sp>
      <p:sp>
        <p:nvSpPr>
          <p:cNvPr id="5" name="TextBox 4"/>
          <p:cNvSpPr txBox="1"/>
          <p:nvPr/>
        </p:nvSpPr>
        <p:spPr>
          <a:xfrm>
            <a:off x="633946" y="622662"/>
            <a:ext cx="7632848" cy="430887"/>
          </a:xfrm>
          <a:prstGeom prst="rect">
            <a:avLst/>
          </a:prstGeom>
          <a:noFill/>
        </p:spPr>
        <p:txBody>
          <a:bodyPr wrap="square" rtlCol="0">
            <a:spAutoFit/>
          </a:bodyPr>
          <a:lstStyle/>
          <a:p>
            <a:r>
              <a:rPr lang="uk-UA" sz="22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Законодавча база:</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a:bodyPr>
          <a:lstStyle/>
          <a:p>
            <a:pPr marL="36830" indent="0">
              <a:buNone/>
            </a:pPr>
            <a:endParaRPr lang="uk-UA" sz="1800" b="1" u="sng" dirty="0"/>
          </a:p>
          <a:p>
            <a:pPr marL="36830" indent="0" fontAlgn="base">
              <a:buNone/>
            </a:pPr>
            <a:r>
              <a:rPr lang="ru-RU" b="1" dirty="0"/>
              <a:t>Стаття 149.</a:t>
            </a:r>
            <a:r>
              <a:rPr lang="ru-RU" dirty="0"/>
              <a:t> </a:t>
            </a:r>
            <a:r>
              <a:rPr lang="ru-RU" dirty="0" err="1"/>
              <a:t>Торгівля</a:t>
            </a:r>
            <a:r>
              <a:rPr lang="ru-RU" dirty="0"/>
              <a:t> людьми</a:t>
            </a:r>
          </a:p>
          <a:p>
            <a:pPr marL="36830" indent="0" fontAlgn="base">
              <a:buNone/>
            </a:pPr>
            <a:r>
              <a:rPr lang="ru-RU" dirty="0"/>
              <a:t>2. </a:t>
            </a:r>
            <a:r>
              <a:rPr lang="ru-RU" dirty="0" err="1"/>
              <a:t>Дії</a:t>
            </a:r>
            <a:r>
              <a:rPr lang="ru-RU" dirty="0"/>
              <a:t>, </a:t>
            </a:r>
            <a:r>
              <a:rPr lang="ru-RU" dirty="0" err="1"/>
              <a:t>передбачені</a:t>
            </a:r>
            <a:r>
              <a:rPr lang="ru-RU" dirty="0"/>
              <a:t> </a:t>
            </a:r>
            <a:r>
              <a:rPr lang="ru-RU" dirty="0" err="1"/>
              <a:t>частиною</a:t>
            </a:r>
            <a:r>
              <a:rPr lang="ru-RU" dirty="0"/>
              <a:t> </a:t>
            </a:r>
            <a:r>
              <a:rPr lang="ru-RU" dirty="0" err="1"/>
              <a:t>першою</a:t>
            </a:r>
            <a:r>
              <a:rPr lang="ru-RU" dirty="0"/>
              <a:t> </a:t>
            </a:r>
            <a:r>
              <a:rPr lang="ru-RU" dirty="0" err="1"/>
              <a:t>цієї</a:t>
            </a:r>
            <a:r>
              <a:rPr lang="ru-RU" dirty="0"/>
              <a:t> </a:t>
            </a:r>
            <a:r>
              <a:rPr lang="ru-RU" dirty="0" err="1"/>
              <a:t>статті</a:t>
            </a:r>
            <a:r>
              <a:rPr lang="ru-RU" dirty="0"/>
              <a:t>, </a:t>
            </a:r>
            <a:r>
              <a:rPr lang="ru-RU" dirty="0" err="1"/>
              <a:t>вчинені</a:t>
            </a:r>
            <a:r>
              <a:rPr lang="ru-RU" dirty="0"/>
              <a:t> </a:t>
            </a:r>
            <a:r>
              <a:rPr lang="ru-RU" dirty="0" err="1"/>
              <a:t>щодо</a:t>
            </a:r>
            <a:r>
              <a:rPr lang="ru-RU" dirty="0"/>
              <a:t> </a:t>
            </a:r>
            <a:r>
              <a:rPr lang="ru-RU" dirty="0" err="1"/>
              <a:t>неповнолітнього</a:t>
            </a:r>
            <a:r>
              <a:rPr lang="ru-RU" dirty="0"/>
              <a:t> </a:t>
            </a:r>
            <a:r>
              <a:rPr lang="ru-RU" dirty="0" err="1"/>
              <a:t>або</a:t>
            </a:r>
            <a:r>
              <a:rPr lang="ru-RU" dirty="0"/>
              <a:t> </a:t>
            </a:r>
            <a:r>
              <a:rPr lang="ru-RU" dirty="0" err="1"/>
              <a:t>щодо</a:t>
            </a:r>
            <a:r>
              <a:rPr lang="ru-RU" dirty="0"/>
              <a:t> </a:t>
            </a:r>
            <a:r>
              <a:rPr lang="ru-RU" dirty="0" err="1"/>
              <a:t>кількох</a:t>
            </a:r>
            <a:r>
              <a:rPr lang="ru-RU" dirty="0"/>
              <a:t> </a:t>
            </a:r>
            <a:r>
              <a:rPr lang="ru-RU" dirty="0" err="1"/>
              <a:t>осіб</a:t>
            </a:r>
            <a:r>
              <a:rPr lang="ru-RU" dirty="0"/>
              <a:t>, </a:t>
            </a:r>
            <a:r>
              <a:rPr lang="ru-RU" dirty="0" err="1"/>
              <a:t>або</a:t>
            </a:r>
            <a:r>
              <a:rPr lang="ru-RU" dirty="0"/>
              <a:t> повторно, </a:t>
            </a:r>
            <a:r>
              <a:rPr lang="ru-RU" dirty="0" err="1"/>
              <a:t>або</a:t>
            </a:r>
            <a:r>
              <a:rPr lang="ru-RU" dirty="0"/>
              <a:t> за </a:t>
            </a:r>
            <a:r>
              <a:rPr lang="ru-RU" dirty="0" err="1"/>
              <a:t>попередньою</a:t>
            </a:r>
            <a:r>
              <a:rPr lang="ru-RU" dirty="0"/>
              <a:t> </a:t>
            </a:r>
            <a:r>
              <a:rPr lang="ru-RU" dirty="0" err="1"/>
              <a:t>змовою</a:t>
            </a:r>
            <a:r>
              <a:rPr lang="ru-RU" dirty="0"/>
              <a:t> </a:t>
            </a:r>
            <a:r>
              <a:rPr lang="ru-RU" dirty="0" err="1"/>
              <a:t>групою</a:t>
            </a:r>
            <a:r>
              <a:rPr lang="ru-RU" dirty="0"/>
              <a:t> </a:t>
            </a:r>
            <a:r>
              <a:rPr lang="ru-RU" dirty="0" err="1"/>
              <a:t>осіб</a:t>
            </a:r>
            <a:r>
              <a:rPr lang="ru-RU" dirty="0"/>
              <a:t>, </a:t>
            </a:r>
            <a:r>
              <a:rPr lang="ru-RU" dirty="0" err="1">
                <a:solidFill>
                  <a:schemeClr val="accent2">
                    <a:lumMod val="60000"/>
                    <a:lumOff val="40000"/>
                  </a:schemeClr>
                </a:solidFill>
              </a:rPr>
              <a:t>або</a:t>
            </a:r>
            <a:r>
              <a:rPr lang="ru-RU" dirty="0">
                <a:solidFill>
                  <a:schemeClr val="accent2">
                    <a:lumMod val="60000"/>
                    <a:lumOff val="40000"/>
                  </a:schemeClr>
                </a:solidFill>
              </a:rPr>
              <a:t> </a:t>
            </a:r>
            <a:r>
              <a:rPr lang="ru-RU" dirty="0" err="1">
                <a:solidFill>
                  <a:schemeClr val="accent2">
                    <a:lumMod val="60000"/>
                    <a:lumOff val="40000"/>
                  </a:schemeClr>
                </a:solidFill>
              </a:rPr>
              <a:t>службовою</a:t>
            </a:r>
            <a:r>
              <a:rPr lang="ru-RU" dirty="0">
                <a:solidFill>
                  <a:schemeClr val="accent2">
                    <a:lumMod val="60000"/>
                    <a:lumOff val="40000"/>
                  </a:schemeClr>
                </a:solidFill>
              </a:rPr>
              <a:t> особою з </a:t>
            </a:r>
            <a:r>
              <a:rPr lang="ru-RU" dirty="0" err="1">
                <a:solidFill>
                  <a:schemeClr val="accent2">
                    <a:lumMod val="60000"/>
                    <a:lumOff val="40000"/>
                  </a:schemeClr>
                </a:solidFill>
              </a:rPr>
              <a:t>використанням</a:t>
            </a:r>
            <a:r>
              <a:rPr lang="ru-RU" dirty="0">
                <a:solidFill>
                  <a:schemeClr val="accent2">
                    <a:lumMod val="60000"/>
                    <a:lumOff val="40000"/>
                  </a:schemeClr>
                </a:solidFill>
              </a:rPr>
              <a:t> </a:t>
            </a:r>
            <a:r>
              <a:rPr lang="ru-RU" dirty="0" err="1">
                <a:solidFill>
                  <a:schemeClr val="accent2">
                    <a:lumMod val="60000"/>
                    <a:lumOff val="40000"/>
                  </a:schemeClr>
                </a:solidFill>
              </a:rPr>
              <a:t>службового</a:t>
            </a:r>
            <a:r>
              <a:rPr lang="ru-RU" dirty="0">
                <a:solidFill>
                  <a:schemeClr val="accent2">
                    <a:lumMod val="60000"/>
                    <a:lumOff val="40000"/>
                  </a:schemeClr>
                </a:solidFill>
              </a:rPr>
              <a:t> становища</a:t>
            </a:r>
            <a:r>
              <a:rPr lang="ru-RU" dirty="0"/>
              <a:t>, </a:t>
            </a:r>
            <a:r>
              <a:rPr lang="ru-RU" dirty="0" err="1"/>
              <a:t>або</a:t>
            </a:r>
            <a:r>
              <a:rPr lang="ru-RU" dirty="0"/>
              <a:t> </a:t>
            </a:r>
            <a:r>
              <a:rPr lang="ru-RU" dirty="0" err="1"/>
              <a:t>поєднані</a:t>
            </a:r>
            <a:r>
              <a:rPr lang="ru-RU" dirty="0"/>
              <a:t> з </a:t>
            </a:r>
            <a:r>
              <a:rPr lang="ru-RU" dirty="0" err="1"/>
              <a:t>насильством</a:t>
            </a:r>
            <a:r>
              <a:rPr lang="ru-RU" dirty="0"/>
              <a:t>, яке не є </a:t>
            </a:r>
            <a:r>
              <a:rPr lang="ru-RU" dirty="0" err="1"/>
              <a:t>небезпечним</a:t>
            </a:r>
            <a:r>
              <a:rPr lang="ru-RU" dirty="0"/>
              <a:t> для </a:t>
            </a:r>
            <a:r>
              <a:rPr lang="ru-RU" dirty="0" err="1"/>
              <a:t>життя</a:t>
            </a:r>
            <a:r>
              <a:rPr lang="ru-RU" dirty="0"/>
              <a:t> </a:t>
            </a:r>
            <a:r>
              <a:rPr lang="ru-RU" dirty="0" err="1"/>
              <a:t>чи</a:t>
            </a:r>
            <a:r>
              <a:rPr lang="ru-RU" dirty="0"/>
              <a:t> </a:t>
            </a:r>
            <a:r>
              <a:rPr lang="ru-RU" dirty="0" err="1"/>
              <a:t>здоров’я</a:t>
            </a:r>
            <a:r>
              <a:rPr lang="ru-RU" dirty="0"/>
              <a:t> </a:t>
            </a:r>
            <a:r>
              <a:rPr lang="ru-RU" dirty="0" err="1"/>
              <a:t>потерпілого</a:t>
            </a:r>
            <a:r>
              <a:rPr lang="ru-RU" dirty="0"/>
              <a:t> </a:t>
            </a:r>
            <a:r>
              <a:rPr lang="ru-RU" dirty="0" err="1"/>
              <a:t>чи</a:t>
            </a:r>
            <a:r>
              <a:rPr lang="ru-RU" dirty="0"/>
              <a:t> </a:t>
            </a:r>
            <a:r>
              <a:rPr lang="ru-RU" dirty="0" err="1"/>
              <a:t>його</a:t>
            </a:r>
            <a:r>
              <a:rPr lang="ru-RU" dirty="0"/>
              <a:t> </a:t>
            </a:r>
            <a:r>
              <a:rPr lang="ru-RU" dirty="0" err="1"/>
              <a:t>близьких</a:t>
            </a:r>
            <a:r>
              <a:rPr lang="ru-RU" dirty="0"/>
              <a:t>, </a:t>
            </a:r>
            <a:r>
              <a:rPr lang="ru-RU" dirty="0" err="1"/>
              <a:t>або</a:t>
            </a:r>
            <a:r>
              <a:rPr lang="ru-RU" dirty="0"/>
              <a:t> з </a:t>
            </a:r>
            <a:r>
              <a:rPr lang="ru-RU" dirty="0" err="1"/>
              <a:t>погрозою</a:t>
            </a:r>
            <a:r>
              <a:rPr lang="ru-RU" dirty="0"/>
              <a:t> </a:t>
            </a:r>
            <a:r>
              <a:rPr lang="ru-RU" dirty="0" err="1"/>
              <a:t>застосування</a:t>
            </a:r>
            <a:r>
              <a:rPr lang="ru-RU" dirty="0"/>
              <a:t> такого </a:t>
            </a:r>
            <a:r>
              <a:rPr lang="ru-RU" dirty="0" err="1"/>
              <a:t>насильства</a:t>
            </a:r>
            <a:r>
              <a:rPr lang="ru-RU" dirty="0"/>
              <a:t>, -</a:t>
            </a:r>
            <a:endParaRPr lang="uk-UA" sz="2800" b="1" dirty="0"/>
          </a:p>
          <a:p>
            <a:pPr marL="36830" indent="0" fontAlgn="base">
              <a:buNone/>
            </a:pPr>
            <a:endParaRPr lang="ru-RU" sz="2800"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92500" lnSpcReduction="10000"/>
          </a:bodyPr>
          <a:lstStyle/>
          <a:p>
            <a:pPr marL="36830" indent="0">
              <a:buNone/>
            </a:pPr>
            <a:endParaRPr lang="uk-UA" sz="1800" b="1" u="sng" dirty="0"/>
          </a:p>
          <a:p>
            <a:pPr marL="36830" indent="0" fontAlgn="base">
              <a:buNone/>
            </a:pPr>
            <a:r>
              <a:rPr lang="ru-RU" b="1" dirty="0"/>
              <a:t>Стаття 157.</a:t>
            </a:r>
            <a:r>
              <a:rPr lang="ru-RU" dirty="0"/>
              <a:t> </a:t>
            </a:r>
            <a:r>
              <a:rPr lang="ru-RU" dirty="0" err="1"/>
              <a:t>Перешкоджання</a:t>
            </a:r>
            <a:r>
              <a:rPr lang="ru-RU" dirty="0"/>
              <a:t> </a:t>
            </a:r>
            <a:r>
              <a:rPr lang="ru-RU" dirty="0" err="1"/>
              <a:t>здійсненню</a:t>
            </a:r>
            <a:r>
              <a:rPr lang="ru-RU" dirty="0"/>
              <a:t> </a:t>
            </a:r>
            <a:r>
              <a:rPr lang="ru-RU" dirty="0" err="1"/>
              <a:t>виборчого</a:t>
            </a:r>
            <a:r>
              <a:rPr lang="ru-RU" dirty="0"/>
              <a:t> права </a:t>
            </a:r>
            <a:r>
              <a:rPr lang="ru-RU" dirty="0" err="1"/>
              <a:t>або</a:t>
            </a:r>
            <a:r>
              <a:rPr lang="ru-RU" dirty="0"/>
              <a:t> права </a:t>
            </a:r>
            <a:r>
              <a:rPr lang="ru-RU" dirty="0" err="1"/>
              <a:t>брати</a:t>
            </a:r>
            <a:r>
              <a:rPr lang="ru-RU" dirty="0"/>
              <a:t> участь у </a:t>
            </a:r>
            <a:r>
              <a:rPr lang="ru-RU" dirty="0" err="1"/>
              <a:t>референдумі</a:t>
            </a:r>
            <a:r>
              <a:rPr lang="ru-RU" dirty="0"/>
              <a:t>, </a:t>
            </a:r>
            <a:r>
              <a:rPr lang="ru-RU" dirty="0" err="1"/>
              <a:t>роботі</a:t>
            </a:r>
            <a:r>
              <a:rPr lang="ru-RU" dirty="0"/>
              <a:t> </a:t>
            </a:r>
            <a:r>
              <a:rPr lang="ru-RU" dirty="0" err="1"/>
              <a:t>виборчої</a:t>
            </a:r>
            <a:r>
              <a:rPr lang="ru-RU" dirty="0"/>
              <a:t> </a:t>
            </a:r>
            <a:r>
              <a:rPr lang="ru-RU" dirty="0" err="1"/>
              <a:t>комісії</a:t>
            </a:r>
            <a:r>
              <a:rPr lang="ru-RU" dirty="0"/>
              <a:t> </a:t>
            </a:r>
            <a:r>
              <a:rPr lang="ru-RU" dirty="0" err="1"/>
              <a:t>або</a:t>
            </a:r>
            <a:r>
              <a:rPr lang="ru-RU" dirty="0"/>
              <a:t> </a:t>
            </a:r>
            <a:r>
              <a:rPr lang="ru-RU" dirty="0" err="1"/>
              <a:t>комісії</a:t>
            </a:r>
            <a:r>
              <a:rPr lang="ru-RU" dirty="0"/>
              <a:t> з референдуму </a:t>
            </a:r>
            <a:r>
              <a:rPr lang="ru-RU" dirty="0" err="1"/>
              <a:t>чи</a:t>
            </a:r>
            <a:r>
              <a:rPr lang="ru-RU" dirty="0"/>
              <a:t> </a:t>
            </a:r>
            <a:r>
              <a:rPr lang="ru-RU" dirty="0" err="1"/>
              <a:t>діяльності</a:t>
            </a:r>
            <a:r>
              <a:rPr lang="ru-RU" dirty="0"/>
              <a:t> </a:t>
            </a:r>
            <a:r>
              <a:rPr lang="ru-RU" dirty="0" err="1"/>
              <a:t>офіційного</a:t>
            </a:r>
            <a:r>
              <a:rPr lang="ru-RU" dirty="0"/>
              <a:t> </a:t>
            </a:r>
            <a:r>
              <a:rPr lang="ru-RU" dirty="0" err="1"/>
              <a:t>спостерігача</a:t>
            </a:r>
            <a:endParaRPr lang="ru-RU" dirty="0"/>
          </a:p>
          <a:p>
            <a:pPr marL="36830" indent="0" fontAlgn="base">
              <a:buNone/>
            </a:pPr>
            <a:endParaRPr lang="uk-UA" sz="2800" b="1" dirty="0"/>
          </a:p>
          <a:p>
            <a:pPr marL="36830" indent="0" fontAlgn="base">
              <a:buNone/>
            </a:pPr>
            <a:r>
              <a:rPr lang="ru-RU" dirty="0"/>
              <a:t>4. </a:t>
            </a:r>
            <a:r>
              <a:rPr lang="ru-RU" dirty="0" err="1"/>
              <a:t>Втручання</a:t>
            </a:r>
            <a:r>
              <a:rPr lang="ru-RU" dirty="0"/>
              <a:t> </a:t>
            </a:r>
            <a:r>
              <a:rPr lang="ru-RU" dirty="0" err="1"/>
              <a:t>службової</a:t>
            </a:r>
            <a:r>
              <a:rPr lang="ru-RU" dirty="0"/>
              <a:t> особи </a:t>
            </a:r>
            <a:r>
              <a:rPr lang="ru-RU" dirty="0">
                <a:solidFill>
                  <a:schemeClr val="accent2">
                    <a:lumMod val="60000"/>
                    <a:lumOff val="40000"/>
                  </a:schemeClr>
                </a:solidFill>
              </a:rPr>
              <a:t>з </a:t>
            </a:r>
            <a:r>
              <a:rPr lang="ru-RU" dirty="0" err="1">
                <a:solidFill>
                  <a:schemeClr val="accent2">
                    <a:lumMod val="60000"/>
                    <a:lumOff val="40000"/>
                  </a:schemeClr>
                </a:solidFill>
              </a:rPr>
              <a:t>використанням</a:t>
            </a:r>
            <a:r>
              <a:rPr lang="ru-RU" dirty="0">
                <a:solidFill>
                  <a:schemeClr val="accent2">
                    <a:lumMod val="60000"/>
                    <a:lumOff val="40000"/>
                  </a:schemeClr>
                </a:solidFill>
              </a:rPr>
              <a:t> </a:t>
            </a:r>
            <a:r>
              <a:rPr lang="ru-RU" dirty="0" err="1">
                <a:solidFill>
                  <a:schemeClr val="accent2">
                    <a:lumMod val="60000"/>
                    <a:lumOff val="40000"/>
                  </a:schemeClr>
                </a:solidFill>
              </a:rPr>
              <a:t>службового</a:t>
            </a:r>
            <a:r>
              <a:rPr lang="ru-RU" dirty="0">
                <a:solidFill>
                  <a:schemeClr val="accent2">
                    <a:lumMod val="60000"/>
                    <a:lumOff val="40000"/>
                  </a:schemeClr>
                </a:solidFill>
              </a:rPr>
              <a:t> становища </a:t>
            </a:r>
            <a:r>
              <a:rPr lang="ru-RU" dirty="0"/>
              <a:t>у </a:t>
            </a:r>
            <a:r>
              <a:rPr lang="ru-RU" dirty="0" err="1"/>
              <a:t>здійснення</a:t>
            </a:r>
            <a:r>
              <a:rPr lang="ru-RU" dirty="0"/>
              <a:t> </a:t>
            </a:r>
            <a:r>
              <a:rPr lang="ru-RU" dirty="0" err="1"/>
              <a:t>виборчою</a:t>
            </a:r>
            <a:r>
              <a:rPr lang="ru-RU" dirty="0"/>
              <a:t> </a:t>
            </a:r>
            <a:r>
              <a:rPr lang="ru-RU" dirty="0" err="1"/>
              <a:t>комісією</a:t>
            </a:r>
            <a:r>
              <a:rPr lang="ru-RU" dirty="0"/>
              <a:t> </a:t>
            </a:r>
            <a:r>
              <a:rPr lang="ru-RU" dirty="0" err="1"/>
              <a:t>чи</a:t>
            </a:r>
            <a:r>
              <a:rPr lang="ru-RU" dirty="0"/>
              <a:t> </a:t>
            </a:r>
            <a:r>
              <a:rPr lang="ru-RU" dirty="0" err="1"/>
              <a:t>комісією</a:t>
            </a:r>
            <a:r>
              <a:rPr lang="ru-RU" dirty="0"/>
              <a:t> з референдуму </a:t>
            </a:r>
            <a:r>
              <a:rPr lang="ru-RU" dirty="0" err="1"/>
              <a:t>їх</a:t>
            </a:r>
            <a:r>
              <a:rPr lang="ru-RU" dirty="0"/>
              <a:t> </a:t>
            </a:r>
            <a:r>
              <a:rPr lang="ru-RU" dirty="0" err="1"/>
              <a:t>повноважень</a:t>
            </a:r>
            <a:r>
              <a:rPr lang="ru-RU" dirty="0"/>
              <a:t>, </a:t>
            </a:r>
            <a:r>
              <a:rPr lang="ru-RU" dirty="0" err="1"/>
              <a:t>установлених</a:t>
            </a:r>
            <a:r>
              <a:rPr lang="ru-RU" dirty="0"/>
              <a:t> законом, </a:t>
            </a:r>
            <a:r>
              <a:rPr lang="ru-RU" dirty="0" err="1"/>
              <a:t>вчинене</a:t>
            </a:r>
            <a:r>
              <a:rPr lang="ru-RU" dirty="0"/>
              <a:t> шляхом </a:t>
            </a:r>
            <a:r>
              <a:rPr lang="ru-RU" dirty="0" err="1"/>
              <a:t>незаконної</a:t>
            </a:r>
            <a:r>
              <a:rPr lang="ru-RU" dirty="0"/>
              <a:t> </a:t>
            </a:r>
            <a:r>
              <a:rPr lang="ru-RU" dirty="0" err="1"/>
              <a:t>вимоги</a:t>
            </a:r>
            <a:r>
              <a:rPr lang="ru-RU" dirty="0"/>
              <a:t> </a:t>
            </a:r>
            <a:r>
              <a:rPr lang="ru-RU" dirty="0" err="1"/>
              <a:t>чи</a:t>
            </a:r>
            <a:r>
              <a:rPr lang="ru-RU" dirty="0"/>
              <a:t> </a:t>
            </a:r>
            <a:r>
              <a:rPr lang="ru-RU" dirty="0" err="1"/>
              <a:t>вказівки</a:t>
            </a:r>
            <a:r>
              <a:rPr lang="ru-RU" dirty="0"/>
              <a:t> з метою </a:t>
            </a:r>
            <a:r>
              <a:rPr lang="ru-RU" dirty="0" err="1"/>
              <a:t>вплинути</a:t>
            </a:r>
            <a:r>
              <a:rPr lang="ru-RU" dirty="0"/>
              <a:t> на </a:t>
            </a:r>
            <a:r>
              <a:rPr lang="ru-RU" dirty="0" err="1"/>
              <a:t>рішення</a:t>
            </a:r>
            <a:r>
              <a:rPr lang="ru-RU" dirty="0"/>
              <a:t> </a:t>
            </a:r>
            <a:r>
              <a:rPr lang="ru-RU" dirty="0" err="1"/>
              <a:t>виборчої</a:t>
            </a:r>
            <a:r>
              <a:rPr lang="ru-RU" dirty="0"/>
              <a:t> </a:t>
            </a:r>
            <a:r>
              <a:rPr lang="ru-RU" dirty="0" err="1"/>
              <a:t>комісії</a:t>
            </a:r>
            <a:r>
              <a:rPr lang="ru-RU" dirty="0"/>
              <a:t> </a:t>
            </a:r>
            <a:r>
              <a:rPr lang="ru-RU" dirty="0" err="1"/>
              <a:t>чи</a:t>
            </a:r>
            <a:r>
              <a:rPr lang="ru-RU" dirty="0"/>
              <a:t> </a:t>
            </a:r>
            <a:r>
              <a:rPr lang="ru-RU" dirty="0" err="1"/>
              <a:t>комісії</a:t>
            </a:r>
            <a:r>
              <a:rPr lang="ru-RU" dirty="0"/>
              <a:t> з референдуму, -</a:t>
            </a:r>
            <a:endParaRPr lang="ru-RU" sz="2800"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a:bodyPr>
          <a:lstStyle/>
          <a:p>
            <a:pPr marL="36830" indent="0">
              <a:buNone/>
            </a:pPr>
            <a:endParaRPr lang="uk-UA" sz="1800" b="1" u="sng" dirty="0"/>
          </a:p>
          <a:p>
            <a:pPr marL="36830" indent="0" fontAlgn="base">
              <a:buNone/>
            </a:pPr>
            <a:r>
              <a:rPr lang="ru-RU" b="1" dirty="0"/>
              <a:t>Стаття 176.</a:t>
            </a:r>
            <a:r>
              <a:rPr lang="ru-RU" dirty="0"/>
              <a:t> </a:t>
            </a:r>
            <a:r>
              <a:rPr lang="ru-RU" dirty="0" err="1"/>
              <a:t>Порушення</a:t>
            </a:r>
            <a:r>
              <a:rPr lang="ru-RU" dirty="0"/>
              <a:t> </a:t>
            </a:r>
            <a:r>
              <a:rPr lang="ru-RU" dirty="0" err="1"/>
              <a:t>авторського</a:t>
            </a:r>
            <a:r>
              <a:rPr lang="ru-RU" dirty="0"/>
              <a:t> права і </a:t>
            </a:r>
            <a:r>
              <a:rPr lang="ru-RU" dirty="0" err="1"/>
              <a:t>суміжних</a:t>
            </a:r>
            <a:r>
              <a:rPr lang="ru-RU" dirty="0"/>
              <a:t> прав</a:t>
            </a:r>
          </a:p>
          <a:p>
            <a:pPr marL="36830" indent="0" fontAlgn="base">
              <a:buNone/>
            </a:pPr>
            <a:endParaRPr lang="uk-UA" sz="2800" b="1" dirty="0"/>
          </a:p>
          <a:p>
            <a:pPr marL="36830" indent="0" fontAlgn="base">
              <a:buNone/>
            </a:pPr>
            <a:r>
              <a:rPr lang="ru-RU" dirty="0"/>
              <a:t>3. </a:t>
            </a:r>
            <a:r>
              <a:rPr lang="ru-RU" dirty="0" err="1"/>
              <a:t>Дії</a:t>
            </a:r>
            <a:r>
              <a:rPr lang="ru-RU" dirty="0"/>
              <a:t>, </a:t>
            </a:r>
            <a:r>
              <a:rPr lang="ru-RU" dirty="0" err="1"/>
              <a:t>передбачені</a:t>
            </a:r>
            <a:r>
              <a:rPr lang="ru-RU" dirty="0"/>
              <a:t> </a:t>
            </a:r>
            <a:r>
              <a:rPr lang="ru-RU" dirty="0" err="1"/>
              <a:t>частинами</a:t>
            </a:r>
            <a:r>
              <a:rPr lang="ru-RU" dirty="0"/>
              <a:t> </a:t>
            </a:r>
            <a:r>
              <a:rPr lang="ru-RU" dirty="0" err="1"/>
              <a:t>першою</a:t>
            </a:r>
            <a:r>
              <a:rPr lang="ru-RU" dirty="0"/>
              <a:t> </a:t>
            </a:r>
            <a:r>
              <a:rPr lang="ru-RU" dirty="0" err="1"/>
              <a:t>або</a:t>
            </a:r>
            <a:r>
              <a:rPr lang="ru-RU" dirty="0"/>
              <a:t> другою </a:t>
            </a:r>
            <a:r>
              <a:rPr lang="ru-RU" dirty="0" err="1"/>
              <a:t>цієї</a:t>
            </a:r>
            <a:r>
              <a:rPr lang="ru-RU" dirty="0"/>
              <a:t> </a:t>
            </a:r>
            <a:r>
              <a:rPr lang="ru-RU" dirty="0" err="1"/>
              <a:t>статті</a:t>
            </a:r>
            <a:r>
              <a:rPr lang="ru-RU" dirty="0"/>
              <a:t>, </a:t>
            </a:r>
            <a:r>
              <a:rPr lang="ru-RU" dirty="0" err="1"/>
              <a:t>вчинені</a:t>
            </a:r>
            <a:r>
              <a:rPr lang="ru-RU" dirty="0"/>
              <a:t> </a:t>
            </a:r>
            <a:r>
              <a:rPr lang="ru-RU" dirty="0" err="1"/>
              <a:t>службовою</a:t>
            </a:r>
            <a:r>
              <a:rPr lang="ru-RU" dirty="0"/>
              <a:t> особою </a:t>
            </a:r>
            <a:r>
              <a:rPr lang="ru-RU" dirty="0">
                <a:solidFill>
                  <a:schemeClr val="accent2">
                    <a:lumMod val="60000"/>
                    <a:lumOff val="40000"/>
                  </a:schemeClr>
                </a:solidFill>
              </a:rPr>
              <a:t>з </a:t>
            </a:r>
            <a:r>
              <a:rPr lang="ru-RU" dirty="0" err="1">
                <a:solidFill>
                  <a:schemeClr val="accent2">
                    <a:lumMod val="60000"/>
                    <a:lumOff val="40000"/>
                  </a:schemeClr>
                </a:solidFill>
              </a:rPr>
              <a:t>використанням</a:t>
            </a:r>
            <a:r>
              <a:rPr lang="ru-RU" dirty="0">
                <a:solidFill>
                  <a:schemeClr val="accent2">
                    <a:lumMod val="60000"/>
                    <a:lumOff val="40000"/>
                  </a:schemeClr>
                </a:solidFill>
              </a:rPr>
              <a:t> </a:t>
            </a:r>
            <a:r>
              <a:rPr lang="ru-RU" dirty="0" err="1">
                <a:solidFill>
                  <a:schemeClr val="accent2">
                    <a:lumMod val="60000"/>
                    <a:lumOff val="40000"/>
                  </a:schemeClr>
                </a:solidFill>
              </a:rPr>
              <a:t>службового</a:t>
            </a:r>
            <a:r>
              <a:rPr lang="ru-RU" dirty="0">
                <a:solidFill>
                  <a:schemeClr val="accent2">
                    <a:lumMod val="60000"/>
                    <a:lumOff val="40000"/>
                  </a:schemeClr>
                </a:solidFill>
              </a:rPr>
              <a:t> становища </a:t>
            </a:r>
            <a:r>
              <a:rPr lang="ru-RU" dirty="0" err="1"/>
              <a:t>або</a:t>
            </a:r>
            <a:r>
              <a:rPr lang="ru-RU" dirty="0"/>
              <a:t> </a:t>
            </a:r>
            <a:r>
              <a:rPr lang="ru-RU" dirty="0" err="1"/>
              <a:t>організованою</a:t>
            </a:r>
            <a:r>
              <a:rPr lang="ru-RU" dirty="0"/>
              <a:t> </a:t>
            </a:r>
            <a:r>
              <a:rPr lang="ru-RU" dirty="0" err="1"/>
              <a:t>групою</a:t>
            </a:r>
            <a:r>
              <a:rPr lang="ru-RU" dirty="0"/>
              <a:t>, </a:t>
            </a:r>
            <a:r>
              <a:rPr lang="ru-RU" dirty="0" err="1"/>
              <a:t>або</a:t>
            </a:r>
            <a:r>
              <a:rPr lang="ru-RU" dirty="0"/>
              <a:t> </a:t>
            </a:r>
            <a:r>
              <a:rPr lang="ru-RU" dirty="0" err="1"/>
              <a:t>якщо</a:t>
            </a:r>
            <a:r>
              <a:rPr lang="ru-RU" dirty="0"/>
              <a:t> вони </a:t>
            </a:r>
            <a:r>
              <a:rPr lang="ru-RU" dirty="0" err="1"/>
              <a:t>завдали</a:t>
            </a:r>
            <a:r>
              <a:rPr lang="ru-RU" dirty="0"/>
              <a:t> </a:t>
            </a:r>
            <a:r>
              <a:rPr lang="ru-RU" dirty="0" err="1"/>
              <a:t>матеріальної</a:t>
            </a:r>
            <a:r>
              <a:rPr lang="ru-RU" dirty="0"/>
              <a:t> </a:t>
            </a:r>
            <a:r>
              <a:rPr lang="ru-RU" dirty="0" err="1"/>
              <a:t>шкоди</a:t>
            </a:r>
            <a:r>
              <a:rPr lang="ru-RU" dirty="0"/>
              <a:t> в особливо великому </a:t>
            </a:r>
            <a:r>
              <a:rPr lang="ru-RU" dirty="0" err="1"/>
              <a:t>розмірі</a:t>
            </a:r>
            <a:r>
              <a:rPr lang="ru-RU" dirty="0"/>
              <a:t>, -</a:t>
            </a:r>
            <a:endParaRPr lang="ru-RU" sz="2800"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85000" lnSpcReduction="20000"/>
          </a:bodyPr>
          <a:lstStyle/>
          <a:p>
            <a:pPr marL="36830" indent="0" fontAlgn="base">
              <a:buNone/>
            </a:pPr>
            <a:r>
              <a:rPr lang="uk-UA" sz="2800" b="1" dirty="0">
                <a:solidFill>
                  <a:srgbClr val="FFC000"/>
                </a:solidFill>
              </a:rPr>
              <a:t>Стаття 369-3. </a:t>
            </a:r>
            <a:r>
              <a:rPr lang="ru-RU" sz="2800" b="1" dirty="0" err="1">
                <a:solidFill>
                  <a:srgbClr val="FFC000"/>
                </a:solidFill>
              </a:rPr>
              <a:t>Протиправний</a:t>
            </a:r>
            <a:r>
              <a:rPr lang="ru-RU" sz="2800" b="1" dirty="0">
                <a:solidFill>
                  <a:srgbClr val="FFC000"/>
                </a:solidFill>
              </a:rPr>
              <a:t> </a:t>
            </a:r>
            <a:r>
              <a:rPr lang="ru-RU" sz="2800" b="1" dirty="0" err="1">
                <a:solidFill>
                  <a:srgbClr val="FFC000"/>
                </a:solidFill>
              </a:rPr>
              <a:t>вплив</a:t>
            </a:r>
            <a:r>
              <a:rPr lang="ru-RU" sz="2800" b="1" dirty="0">
                <a:solidFill>
                  <a:srgbClr val="FFC000"/>
                </a:solidFill>
              </a:rPr>
              <a:t> на </a:t>
            </a:r>
            <a:r>
              <a:rPr lang="ru-RU" sz="2800" b="1" dirty="0" err="1">
                <a:solidFill>
                  <a:srgbClr val="FFC000"/>
                </a:solidFill>
              </a:rPr>
              <a:t>результати</a:t>
            </a:r>
            <a:r>
              <a:rPr lang="ru-RU" sz="2800" b="1" dirty="0">
                <a:solidFill>
                  <a:srgbClr val="FFC000"/>
                </a:solidFill>
              </a:rPr>
              <a:t> </a:t>
            </a:r>
            <a:r>
              <a:rPr lang="ru-RU" sz="2800" b="1" dirty="0" err="1">
                <a:solidFill>
                  <a:srgbClr val="FFC000"/>
                </a:solidFill>
              </a:rPr>
              <a:t>офіційних</a:t>
            </a:r>
            <a:r>
              <a:rPr lang="ru-RU" sz="2800" b="1" dirty="0">
                <a:solidFill>
                  <a:srgbClr val="FFC000"/>
                </a:solidFill>
              </a:rPr>
              <a:t> </a:t>
            </a:r>
            <a:r>
              <a:rPr lang="ru-RU" sz="2800" b="1" dirty="0" err="1">
                <a:solidFill>
                  <a:srgbClr val="FFC000"/>
                </a:solidFill>
              </a:rPr>
              <a:t>спортивних</a:t>
            </a:r>
            <a:r>
              <a:rPr lang="ru-RU" sz="2800" b="1" dirty="0">
                <a:solidFill>
                  <a:srgbClr val="FFC000"/>
                </a:solidFill>
              </a:rPr>
              <a:t> </a:t>
            </a:r>
            <a:r>
              <a:rPr lang="ru-RU" sz="2800" b="1" dirty="0" err="1">
                <a:solidFill>
                  <a:srgbClr val="FFC000"/>
                </a:solidFill>
              </a:rPr>
              <a:t>змагань</a:t>
            </a:r>
            <a:endParaRPr lang="ru-RU" sz="2800" b="1" dirty="0">
              <a:solidFill>
                <a:srgbClr val="FFC000"/>
              </a:solidFill>
            </a:endParaRPr>
          </a:p>
          <a:p>
            <a:pPr marL="36830" indent="0" fontAlgn="base">
              <a:buNone/>
            </a:pPr>
            <a:endParaRPr lang="uk-UA" sz="2800" b="1" dirty="0">
              <a:solidFill>
                <a:srgbClr val="FFC000"/>
              </a:solidFill>
            </a:endParaRPr>
          </a:p>
          <a:p>
            <a:pPr marL="36830" indent="0" fontAlgn="base">
              <a:buNone/>
            </a:pPr>
            <a:r>
              <a:rPr lang="uk-UA" sz="2600" b="1" dirty="0"/>
              <a:t>3. Порушення заборони розміщення ставок на спорт, пов’язаних з маніпулюванням офіційним спортивним змаганням з одержанням в результаті цього неправомірної вигоди для себе або інших осіб у розмірі, що перевищує двадцять прожиткових мінімумів для працездатних осіб, -</a:t>
            </a:r>
          </a:p>
          <a:p>
            <a:pPr marL="36830" indent="0" fontAlgn="base">
              <a:buNone/>
            </a:pPr>
            <a:endParaRPr lang="uk-UA" sz="2600" b="1" dirty="0"/>
          </a:p>
          <a:p>
            <a:pPr marL="36830" indent="0" fontAlgn="base">
              <a:buNone/>
            </a:pPr>
            <a:r>
              <a:rPr lang="uk-UA" sz="2600" b="1" dirty="0"/>
              <a:t>карається штрафом від двох тисяч до чотирьох тисяч неоподатковуваних мінімумів доходів громадян або обмеженням волі на строк від двох до п’яти років, або позбавленням волі на той самий строк.</a:t>
            </a:r>
          </a:p>
          <a:p>
            <a:pPr marL="36830" indent="0" fontAlgn="base">
              <a:buNone/>
            </a:pPr>
            <a:endParaRPr lang="uk-UA" sz="2600" b="1" dirty="0"/>
          </a:p>
          <a:p>
            <a:pPr marL="36830" indent="0" fontAlgn="base">
              <a:buNone/>
            </a:pPr>
            <a:r>
              <a:rPr lang="uk-UA" sz="2600" b="1" dirty="0"/>
              <a:t>Примітка. Суб’єктом правопорушень у цій статті є особи, зазначені в частині другій статті 17 Закону України "Про запобігання впливу корупційних правопорушень на результати офіційних спортивних змагань".</a:t>
            </a:r>
          </a:p>
          <a:p>
            <a:pPr marL="36830" indent="0" fontAlgn="base">
              <a:buNone/>
            </a:pPr>
            <a:endParaRPr lang="uk-UA" sz="2600" b="1" dirty="0"/>
          </a:p>
        </p:txBody>
      </p:sp>
    </p:spTree>
    <p:extLst>
      <p:ext uri="{BB962C8B-B14F-4D97-AF65-F5344CB8AC3E}">
        <p14:creationId xmlns:p14="http://schemas.microsoft.com/office/powerpoint/2010/main" val="40541888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a:bodyPr>
          <a:lstStyle/>
          <a:p>
            <a:pPr marL="36830" indent="0">
              <a:buNone/>
            </a:pPr>
            <a:r>
              <a:rPr lang="uk-UA" sz="1800" b="1" u="sng" dirty="0">
                <a:solidFill>
                  <a:srgbClr val="92D050"/>
                </a:solidFill>
              </a:rPr>
              <a:t>НЕ є корупційними:</a:t>
            </a:r>
          </a:p>
          <a:p>
            <a:pPr marL="36830" indent="0">
              <a:buNone/>
            </a:pPr>
            <a:endParaRPr lang="uk-UA" b="1" dirty="0"/>
          </a:p>
          <a:p>
            <a:pPr marL="36830" indent="0">
              <a:buNone/>
            </a:pPr>
            <a:r>
              <a:rPr lang="uk-UA" b="1" dirty="0"/>
              <a:t>Стаття 370.</a:t>
            </a:r>
            <a:r>
              <a:rPr lang="ru-RU" dirty="0"/>
              <a:t> </a:t>
            </a:r>
            <a:r>
              <a:rPr lang="uk-UA" dirty="0"/>
              <a:t>Провокація підкупу</a:t>
            </a:r>
          </a:p>
          <a:p>
            <a:pPr marL="36830" indent="0">
              <a:buNone/>
            </a:pPr>
            <a:endParaRPr lang="ru-RU" dirty="0"/>
          </a:p>
          <a:p>
            <a:pPr marL="36830" indent="0">
              <a:buNone/>
            </a:pPr>
            <a:r>
              <a:rPr lang="uk-UA" dirty="0"/>
              <a:t>1. Провокація підкупу, тобто дії службової особи з підбурення особи на пропонування, обіцянку чи надання неправомірної вигоди або прийняття пропозиції, обіцянки чи одержання такої вигоди, щоб потім викрити того, хто пропонував, обіцяв, надав неправомірну вигоду або прийняв пропозицію, обіцянку чи одержав таку вигоду.</a:t>
            </a: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a:bodyPr>
          <a:lstStyle/>
          <a:p>
            <a:pPr marL="36830" indent="0">
              <a:buNone/>
            </a:pPr>
            <a:endParaRPr lang="uk-UA" sz="1800" b="1" u="sng" dirty="0"/>
          </a:p>
          <a:p>
            <a:pPr marL="36830" indent="0" fontAlgn="base">
              <a:buNone/>
            </a:pPr>
            <a:r>
              <a:rPr lang="ru-RU" sz="2800" b="1" dirty="0">
                <a:solidFill>
                  <a:srgbClr val="FFC000"/>
                </a:solidFill>
              </a:rPr>
              <a:t>КРИМІНАЛЬНІ ПРАВОПОРУШЕННЯ, ПОВЯЗАНІ З КОРУПЦІЄЮ:</a:t>
            </a:r>
            <a:endParaRPr lang="ru-RU" sz="3100" b="1" dirty="0">
              <a:solidFill>
                <a:srgbClr val="FFC000"/>
              </a:solidFill>
            </a:endParaRPr>
          </a:p>
          <a:p>
            <a:pPr marL="36830" indent="0" fontAlgn="base">
              <a:buNone/>
            </a:pPr>
            <a:endParaRPr lang="uk-UA" sz="2800" b="1" dirty="0"/>
          </a:p>
          <a:p>
            <a:pPr marL="36830" indent="0" fontAlgn="base">
              <a:buNone/>
            </a:pPr>
            <a:r>
              <a:rPr lang="uk-UA" sz="2400" u="sng" dirty="0"/>
              <a:t>Ст. 216 КПК України:</a:t>
            </a:r>
          </a:p>
          <a:p>
            <a:pPr marL="36830" indent="0" fontAlgn="base">
              <a:buNone/>
            </a:pPr>
            <a:r>
              <a:rPr lang="uk-UA" sz="2400" u="sng" dirty="0"/>
              <a:t>5. Детективи Національного антикорупційного бюро України здійснюють досудове розслідування злочинів, передбачених статтями 191, </a:t>
            </a:r>
            <a:r>
              <a:rPr lang="uk-UA" sz="2400" u="sng" dirty="0">
                <a:solidFill>
                  <a:schemeClr val="accent2">
                    <a:lumMod val="60000"/>
                    <a:lumOff val="40000"/>
                  </a:schemeClr>
                </a:solidFill>
              </a:rPr>
              <a:t>206-2, 209, 210, 211,</a:t>
            </a:r>
            <a:r>
              <a:rPr lang="uk-UA" sz="2400" u="sng" dirty="0"/>
              <a:t> 354 (стосовно працівників юридичних осіб публічного права), 364, </a:t>
            </a:r>
            <a:r>
              <a:rPr lang="uk-UA" sz="2400" u="sng" dirty="0">
                <a:solidFill>
                  <a:schemeClr val="accent2">
                    <a:lumMod val="60000"/>
                    <a:lumOff val="40000"/>
                  </a:schemeClr>
                </a:solidFill>
              </a:rPr>
              <a:t>366-2,</a:t>
            </a:r>
            <a:r>
              <a:rPr lang="uk-UA" sz="2400" u="sng" dirty="0"/>
              <a:t> 368, 368-2, 369, 369-2, 410 Кримінального кодексу України, якщо наявна хоча б одна з таких умов:</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a:bodyPr>
          <a:lstStyle/>
          <a:p>
            <a:pPr marL="36830" indent="0">
              <a:buNone/>
            </a:pPr>
            <a:endParaRPr lang="uk-UA" sz="1800" b="1" u="sng" dirty="0"/>
          </a:p>
          <a:p>
            <a:pPr marL="36830" indent="0" fontAlgn="base">
              <a:buNone/>
            </a:pPr>
            <a:r>
              <a:rPr lang="ru-RU" sz="2800" b="1" dirty="0">
                <a:solidFill>
                  <a:srgbClr val="FFC000"/>
                </a:solidFill>
              </a:rPr>
              <a:t>КРИМІНАЛЬНІ ПРАВОПОРУШЕННЯ, ПОВЯЗАНІ З КОРУПЦІЄЮ:</a:t>
            </a:r>
          </a:p>
          <a:p>
            <a:pPr marL="36830" indent="0" fontAlgn="base">
              <a:buNone/>
            </a:pPr>
            <a:endParaRPr lang="uk-UA" sz="2800" b="1" dirty="0"/>
          </a:p>
          <a:p>
            <a:pPr marL="36830" indent="0" fontAlgn="base">
              <a:buNone/>
            </a:pPr>
            <a:r>
              <a:rPr lang="ru-RU" b="1" dirty="0" err="1"/>
              <a:t>Кримінальними</a:t>
            </a:r>
            <a:r>
              <a:rPr lang="ru-RU" b="1" dirty="0"/>
              <a:t> </a:t>
            </a:r>
            <a:r>
              <a:rPr lang="ru-RU" b="1" dirty="0" err="1"/>
              <a:t>правопорушеннями</a:t>
            </a:r>
            <a:r>
              <a:rPr lang="ru-RU" b="1" dirty="0"/>
              <a:t>, </a:t>
            </a:r>
            <a:r>
              <a:rPr lang="ru-RU" b="1" dirty="0" err="1"/>
              <a:t>пов’язаними</a:t>
            </a:r>
            <a:r>
              <a:rPr lang="ru-RU" b="1" dirty="0"/>
              <a:t> з </a:t>
            </a:r>
            <a:r>
              <a:rPr lang="ru-RU" b="1" dirty="0" err="1"/>
              <a:t>корупцією</a:t>
            </a:r>
            <a:r>
              <a:rPr lang="ru-RU" b="1" dirty="0"/>
              <a:t>, </a:t>
            </a:r>
            <a:r>
              <a:rPr lang="ru-RU" b="1" dirty="0" err="1"/>
              <a:t>відповідно</a:t>
            </a:r>
            <a:r>
              <a:rPr lang="ru-RU" b="1" dirty="0"/>
              <a:t> до </a:t>
            </a:r>
            <a:r>
              <a:rPr lang="ru-RU" b="1" dirty="0" err="1"/>
              <a:t>цього</a:t>
            </a:r>
            <a:r>
              <a:rPr lang="ru-RU" b="1" dirty="0"/>
              <a:t> Кодексу </a:t>
            </a:r>
            <a:r>
              <a:rPr lang="ru-RU" b="1" dirty="0" err="1"/>
              <a:t>вважаються</a:t>
            </a:r>
            <a:r>
              <a:rPr lang="ru-RU" b="1" dirty="0"/>
              <a:t> </a:t>
            </a:r>
            <a:r>
              <a:rPr lang="ru-RU" b="1" dirty="0" err="1"/>
              <a:t>кримінальні</a:t>
            </a:r>
            <a:r>
              <a:rPr lang="ru-RU" b="1" dirty="0"/>
              <a:t> </a:t>
            </a:r>
            <a:r>
              <a:rPr lang="ru-RU" b="1" dirty="0" err="1"/>
              <a:t>правопорушення</a:t>
            </a:r>
            <a:r>
              <a:rPr lang="ru-RU" b="1" dirty="0"/>
              <a:t>, </a:t>
            </a:r>
            <a:r>
              <a:rPr lang="ru-RU" b="1" dirty="0" err="1"/>
              <a:t>передбачені</a:t>
            </a:r>
            <a:r>
              <a:rPr lang="ru-RU" b="1" dirty="0"/>
              <a:t> </a:t>
            </a:r>
            <a:r>
              <a:rPr lang="ru-RU" b="1" dirty="0" err="1"/>
              <a:t>статтями</a:t>
            </a:r>
            <a:r>
              <a:rPr lang="ru-RU" b="1" dirty="0"/>
              <a:t> 366-2, 366-3 </a:t>
            </a:r>
            <a:r>
              <a:rPr lang="ru-RU" b="1" dirty="0" err="1"/>
              <a:t>цього</a:t>
            </a:r>
            <a:r>
              <a:rPr lang="ru-RU" b="1" dirty="0"/>
              <a:t> Кодексу.</a:t>
            </a:r>
            <a:endParaRPr lang="uk-UA" sz="2400" u="sng"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47500" lnSpcReduction="20000"/>
          </a:bodyPr>
          <a:lstStyle/>
          <a:p>
            <a:pPr marL="36830" indent="0">
              <a:buNone/>
            </a:pPr>
            <a:endParaRPr lang="uk-UA" sz="1800" b="1" u="sng" dirty="0"/>
          </a:p>
          <a:p>
            <a:pPr marL="36830" indent="0" fontAlgn="base">
              <a:buNone/>
            </a:pPr>
            <a:r>
              <a:rPr lang="ru-RU" b="1" dirty="0"/>
              <a:t>Стаття 366-2. </a:t>
            </a:r>
            <a:r>
              <a:rPr lang="ru-RU" b="1" dirty="0" err="1"/>
              <a:t>Декларування</a:t>
            </a:r>
            <a:r>
              <a:rPr lang="ru-RU" b="1" dirty="0"/>
              <a:t> </a:t>
            </a:r>
            <a:r>
              <a:rPr lang="ru-RU" b="1" dirty="0" err="1"/>
              <a:t>недостовірної</a:t>
            </a:r>
            <a:r>
              <a:rPr lang="ru-RU" b="1" dirty="0"/>
              <a:t> </a:t>
            </a:r>
            <a:r>
              <a:rPr lang="ru-RU" b="1" dirty="0" err="1"/>
              <a:t>інформації</a:t>
            </a:r>
            <a:endParaRPr lang="ru-RU" b="1" dirty="0"/>
          </a:p>
          <a:p>
            <a:pPr marL="36830" indent="0" fontAlgn="base">
              <a:buNone/>
            </a:pPr>
            <a:endParaRPr lang="ru-RU" b="1" dirty="0"/>
          </a:p>
          <a:p>
            <a:pPr marL="36830" indent="0" fontAlgn="base">
              <a:buNone/>
            </a:pPr>
            <a:r>
              <a:rPr lang="ru-RU" dirty="0"/>
              <a:t>1. </a:t>
            </a:r>
            <a:r>
              <a:rPr lang="ru-RU" dirty="0" err="1"/>
              <a:t>Умисне</a:t>
            </a:r>
            <a:r>
              <a:rPr lang="ru-RU" dirty="0"/>
              <a:t> </a:t>
            </a:r>
            <a:r>
              <a:rPr lang="ru-RU" dirty="0" err="1"/>
              <a:t>внесення</a:t>
            </a:r>
            <a:r>
              <a:rPr lang="ru-RU" dirty="0"/>
              <a:t> </a:t>
            </a:r>
            <a:r>
              <a:rPr lang="ru-RU" dirty="0" err="1"/>
              <a:t>суб’єктом</a:t>
            </a:r>
            <a:r>
              <a:rPr lang="ru-RU" dirty="0"/>
              <a:t> </a:t>
            </a:r>
            <a:r>
              <a:rPr lang="ru-RU" dirty="0" err="1"/>
              <a:t>декларування</a:t>
            </a:r>
            <a:r>
              <a:rPr lang="ru-RU" dirty="0"/>
              <a:t> </a:t>
            </a:r>
            <a:r>
              <a:rPr lang="ru-RU" dirty="0" err="1"/>
              <a:t>завідомо</a:t>
            </a:r>
            <a:r>
              <a:rPr lang="ru-RU" dirty="0"/>
              <a:t> </a:t>
            </a:r>
            <a:r>
              <a:rPr lang="ru-RU" dirty="0" err="1"/>
              <a:t>недостовірних</a:t>
            </a:r>
            <a:r>
              <a:rPr lang="ru-RU" dirty="0"/>
              <a:t> </a:t>
            </a:r>
            <a:r>
              <a:rPr lang="ru-RU" dirty="0" err="1"/>
              <a:t>відомостей</a:t>
            </a:r>
            <a:r>
              <a:rPr lang="ru-RU" dirty="0"/>
              <a:t> до </a:t>
            </a:r>
            <a:r>
              <a:rPr lang="ru-RU" dirty="0" err="1"/>
              <a:t>декларації</a:t>
            </a:r>
            <a:r>
              <a:rPr lang="ru-RU" dirty="0"/>
              <a:t> особи, </a:t>
            </a:r>
            <a:r>
              <a:rPr lang="ru-RU" dirty="0" err="1"/>
              <a:t>уповноваженої</a:t>
            </a:r>
            <a:r>
              <a:rPr lang="ru-RU" dirty="0"/>
              <a:t> на </a:t>
            </a:r>
            <a:r>
              <a:rPr lang="ru-RU" dirty="0" err="1"/>
              <a:t>виконання</a:t>
            </a:r>
            <a:r>
              <a:rPr lang="ru-RU" dirty="0"/>
              <a:t> </a:t>
            </a:r>
            <a:r>
              <a:rPr lang="ru-RU" dirty="0" err="1"/>
              <a:t>функцій</a:t>
            </a:r>
            <a:r>
              <a:rPr lang="ru-RU" dirty="0"/>
              <a:t> </a:t>
            </a:r>
            <a:r>
              <a:rPr lang="ru-RU" dirty="0" err="1"/>
              <a:t>держави</a:t>
            </a:r>
            <a:r>
              <a:rPr lang="ru-RU" dirty="0"/>
              <a:t> </a:t>
            </a:r>
            <a:r>
              <a:rPr lang="ru-RU" dirty="0" err="1"/>
              <a:t>або</a:t>
            </a:r>
            <a:r>
              <a:rPr lang="ru-RU" dirty="0"/>
              <a:t> </a:t>
            </a:r>
            <a:r>
              <a:rPr lang="ru-RU" dirty="0" err="1"/>
              <a:t>місцевого</a:t>
            </a:r>
            <a:r>
              <a:rPr lang="ru-RU" dirty="0"/>
              <a:t> </a:t>
            </a:r>
            <a:r>
              <a:rPr lang="ru-RU" dirty="0" err="1"/>
              <a:t>самоврядування</a:t>
            </a:r>
            <a:r>
              <a:rPr lang="ru-RU" dirty="0"/>
              <a:t>, </a:t>
            </a:r>
            <a:r>
              <a:rPr lang="ru-RU" dirty="0" err="1"/>
              <a:t>передбаченої</a:t>
            </a:r>
            <a:r>
              <a:rPr lang="ru-RU" dirty="0"/>
              <a:t> Законом </a:t>
            </a:r>
            <a:r>
              <a:rPr lang="ru-RU" dirty="0" err="1"/>
              <a:t>України</a:t>
            </a:r>
            <a:r>
              <a:rPr lang="ru-RU" dirty="0"/>
              <a:t> "Про </a:t>
            </a:r>
            <a:r>
              <a:rPr lang="ru-RU" dirty="0" err="1"/>
              <a:t>запобігання</a:t>
            </a:r>
            <a:r>
              <a:rPr lang="ru-RU" dirty="0"/>
              <a:t> </a:t>
            </a:r>
            <a:r>
              <a:rPr lang="ru-RU" dirty="0" err="1"/>
              <a:t>корупції</a:t>
            </a:r>
            <a:r>
              <a:rPr lang="ru-RU" dirty="0"/>
              <a:t>", </a:t>
            </a:r>
            <a:r>
              <a:rPr lang="ru-RU" dirty="0" err="1"/>
              <a:t>якщо</a:t>
            </a:r>
            <a:r>
              <a:rPr lang="ru-RU" dirty="0"/>
              <a:t> </a:t>
            </a:r>
            <a:r>
              <a:rPr lang="ru-RU" dirty="0" err="1"/>
              <a:t>такі</a:t>
            </a:r>
            <a:r>
              <a:rPr lang="ru-RU" dirty="0"/>
              <a:t> </a:t>
            </a:r>
            <a:r>
              <a:rPr lang="ru-RU" dirty="0" err="1"/>
              <a:t>відомості</a:t>
            </a:r>
            <a:r>
              <a:rPr lang="ru-RU" dirty="0"/>
              <a:t> </a:t>
            </a:r>
            <a:r>
              <a:rPr lang="ru-RU" dirty="0" err="1"/>
              <a:t>відрізняються</a:t>
            </a:r>
            <a:r>
              <a:rPr lang="ru-RU" dirty="0"/>
              <a:t> </a:t>
            </a:r>
            <a:r>
              <a:rPr lang="ru-RU" dirty="0" err="1"/>
              <a:t>від</a:t>
            </a:r>
            <a:r>
              <a:rPr lang="ru-RU" dirty="0"/>
              <a:t> </a:t>
            </a:r>
            <a:r>
              <a:rPr lang="ru-RU" dirty="0" err="1"/>
              <a:t>достовірних</a:t>
            </a:r>
            <a:r>
              <a:rPr lang="ru-RU" dirty="0"/>
              <a:t> на суму </a:t>
            </a:r>
            <a:r>
              <a:rPr lang="ru-RU" dirty="0" err="1"/>
              <a:t>від</a:t>
            </a:r>
            <a:r>
              <a:rPr lang="ru-RU" dirty="0"/>
              <a:t> 500 до 2000 </a:t>
            </a:r>
            <a:r>
              <a:rPr lang="ru-RU" dirty="0" err="1"/>
              <a:t>прожиткових</a:t>
            </a:r>
            <a:r>
              <a:rPr lang="ru-RU" dirty="0"/>
              <a:t> </a:t>
            </a:r>
            <a:r>
              <a:rPr lang="ru-RU" dirty="0" err="1"/>
              <a:t>мінімумів</a:t>
            </a:r>
            <a:r>
              <a:rPr lang="ru-RU" dirty="0"/>
              <a:t> для </a:t>
            </a:r>
            <a:r>
              <a:rPr lang="ru-RU" dirty="0" err="1"/>
              <a:t>працездатних</a:t>
            </a:r>
            <a:r>
              <a:rPr lang="ru-RU" dirty="0"/>
              <a:t> </a:t>
            </a:r>
            <a:r>
              <a:rPr lang="ru-RU" dirty="0" err="1"/>
              <a:t>осіб</a:t>
            </a:r>
            <a:r>
              <a:rPr lang="ru-RU" dirty="0"/>
              <a:t>, -</a:t>
            </a:r>
          </a:p>
          <a:p>
            <a:pPr marL="36830" indent="0" fontAlgn="base">
              <a:buNone/>
            </a:pPr>
            <a:endParaRPr lang="ru-RU" dirty="0"/>
          </a:p>
          <a:p>
            <a:pPr marL="36830" indent="0" fontAlgn="base">
              <a:buNone/>
            </a:pPr>
            <a:r>
              <a:rPr lang="ru-RU" dirty="0" err="1"/>
              <a:t>карається</a:t>
            </a:r>
            <a:r>
              <a:rPr lang="ru-RU" dirty="0"/>
              <a:t> штрафом </a:t>
            </a:r>
            <a:r>
              <a:rPr lang="ru-RU" dirty="0" err="1"/>
              <a:t>від</a:t>
            </a:r>
            <a:r>
              <a:rPr lang="ru-RU" dirty="0"/>
              <a:t> </a:t>
            </a:r>
            <a:r>
              <a:rPr lang="ru-RU" dirty="0" err="1"/>
              <a:t>трьох</a:t>
            </a:r>
            <a:r>
              <a:rPr lang="ru-RU" dirty="0"/>
              <a:t> </a:t>
            </a:r>
            <a:r>
              <a:rPr lang="ru-RU" dirty="0" err="1"/>
              <a:t>тисяч</a:t>
            </a:r>
            <a:r>
              <a:rPr lang="ru-RU" dirty="0"/>
              <a:t> до </a:t>
            </a:r>
            <a:r>
              <a:rPr lang="ru-RU" dirty="0" err="1"/>
              <a:t>чотирьох</a:t>
            </a:r>
            <a:r>
              <a:rPr lang="ru-RU" dirty="0"/>
              <a:t> </a:t>
            </a:r>
            <a:r>
              <a:rPr lang="ru-RU" dirty="0" err="1"/>
              <a:t>тисяч</a:t>
            </a:r>
            <a:r>
              <a:rPr lang="ru-RU" dirty="0"/>
              <a:t>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 </a:t>
            </a:r>
            <a:r>
              <a:rPr lang="ru-RU" dirty="0" err="1"/>
              <a:t>або</a:t>
            </a:r>
            <a:r>
              <a:rPr lang="ru-RU" dirty="0"/>
              <a:t> </a:t>
            </a:r>
            <a:r>
              <a:rPr lang="ru-RU" dirty="0" err="1"/>
              <a:t>громадськими</a:t>
            </a:r>
            <a:r>
              <a:rPr lang="ru-RU" dirty="0"/>
              <a:t> роботами на строк </a:t>
            </a:r>
            <a:r>
              <a:rPr lang="ru-RU" dirty="0" err="1"/>
              <a:t>від</a:t>
            </a:r>
            <a:r>
              <a:rPr lang="ru-RU" dirty="0"/>
              <a:t> ста </a:t>
            </a:r>
            <a:r>
              <a:rPr lang="ru-RU" dirty="0" err="1"/>
              <a:t>п’ятдесяти</a:t>
            </a:r>
            <a:r>
              <a:rPr lang="ru-RU" dirty="0"/>
              <a:t> до </a:t>
            </a:r>
            <a:r>
              <a:rPr lang="ru-RU" dirty="0" err="1"/>
              <a:t>двохсот</a:t>
            </a:r>
            <a:r>
              <a:rPr lang="ru-RU" dirty="0"/>
              <a:t> сорока годин </a:t>
            </a:r>
            <a:r>
              <a:rPr lang="ru-RU" dirty="0" err="1"/>
              <a:t>або</a:t>
            </a:r>
            <a:r>
              <a:rPr lang="ru-RU" dirty="0"/>
              <a:t> </a:t>
            </a:r>
            <a:r>
              <a:rPr lang="ru-RU" dirty="0" err="1"/>
              <a:t>обмеженням</a:t>
            </a:r>
            <a:r>
              <a:rPr lang="ru-RU" dirty="0"/>
              <a:t> </a:t>
            </a:r>
            <a:r>
              <a:rPr lang="ru-RU" dirty="0" err="1"/>
              <a:t>волі</a:t>
            </a:r>
            <a:r>
              <a:rPr lang="ru-RU" dirty="0"/>
              <a:t> на строк до </a:t>
            </a:r>
            <a:r>
              <a:rPr lang="ru-RU" dirty="0" err="1"/>
              <a:t>двох</a:t>
            </a:r>
            <a:r>
              <a:rPr lang="ru-RU" dirty="0"/>
              <a:t> </a:t>
            </a:r>
            <a:r>
              <a:rPr lang="ru-RU" dirty="0" err="1"/>
              <a:t>років</a:t>
            </a:r>
            <a:r>
              <a:rPr lang="ru-RU" dirty="0"/>
              <a:t>, з </a:t>
            </a:r>
            <a:r>
              <a:rPr lang="ru-RU" dirty="0" err="1"/>
              <a:t>позбавленням</a:t>
            </a:r>
            <a:r>
              <a:rPr lang="ru-RU" dirty="0"/>
              <a:t> права </a:t>
            </a:r>
            <a:r>
              <a:rPr lang="ru-RU" dirty="0" err="1"/>
              <a:t>обіймати</a:t>
            </a:r>
            <a:r>
              <a:rPr lang="ru-RU" dirty="0"/>
              <a:t> </a:t>
            </a:r>
            <a:r>
              <a:rPr lang="ru-RU" dirty="0" err="1"/>
              <a:t>певні</a:t>
            </a:r>
            <a:r>
              <a:rPr lang="ru-RU" dirty="0"/>
              <a:t> посади </a:t>
            </a:r>
            <a:r>
              <a:rPr lang="ru-RU" dirty="0" err="1"/>
              <a:t>чи</a:t>
            </a:r>
            <a:r>
              <a:rPr lang="ru-RU" dirty="0"/>
              <a:t> </a:t>
            </a:r>
            <a:r>
              <a:rPr lang="ru-RU" dirty="0" err="1"/>
              <a:t>займатися</a:t>
            </a:r>
            <a:r>
              <a:rPr lang="ru-RU" dirty="0"/>
              <a:t> </a:t>
            </a:r>
            <a:r>
              <a:rPr lang="ru-RU" dirty="0" err="1"/>
              <a:t>певною</a:t>
            </a:r>
            <a:r>
              <a:rPr lang="ru-RU" dirty="0"/>
              <a:t> </a:t>
            </a:r>
            <a:r>
              <a:rPr lang="ru-RU" dirty="0" err="1"/>
              <a:t>діяльністю</a:t>
            </a:r>
            <a:r>
              <a:rPr lang="ru-RU" dirty="0"/>
              <a:t> на строк до </a:t>
            </a:r>
            <a:r>
              <a:rPr lang="ru-RU" dirty="0" err="1"/>
              <a:t>трьох</a:t>
            </a:r>
            <a:r>
              <a:rPr lang="ru-RU" dirty="0"/>
              <a:t> </a:t>
            </a:r>
            <a:r>
              <a:rPr lang="ru-RU" dirty="0" err="1"/>
              <a:t>років</a:t>
            </a:r>
            <a:r>
              <a:rPr lang="ru-RU" dirty="0"/>
              <a:t>.</a:t>
            </a:r>
          </a:p>
          <a:p>
            <a:pPr marL="36830" indent="0" fontAlgn="base">
              <a:buNone/>
            </a:pPr>
            <a:endParaRPr lang="ru-RU" dirty="0"/>
          </a:p>
          <a:p>
            <a:pPr marL="36830" indent="0" fontAlgn="base">
              <a:buNone/>
            </a:pPr>
            <a:r>
              <a:rPr lang="ru-RU" dirty="0"/>
              <a:t>2. </a:t>
            </a:r>
            <a:r>
              <a:rPr lang="ru-RU" dirty="0" err="1"/>
              <a:t>Умисне</a:t>
            </a:r>
            <a:r>
              <a:rPr lang="ru-RU" dirty="0"/>
              <a:t> </a:t>
            </a:r>
            <a:r>
              <a:rPr lang="ru-RU" dirty="0" err="1"/>
              <a:t>внесення</a:t>
            </a:r>
            <a:r>
              <a:rPr lang="ru-RU" dirty="0"/>
              <a:t> </a:t>
            </a:r>
            <a:r>
              <a:rPr lang="ru-RU" dirty="0" err="1"/>
              <a:t>суб’єктом</a:t>
            </a:r>
            <a:r>
              <a:rPr lang="ru-RU" dirty="0"/>
              <a:t> </a:t>
            </a:r>
            <a:r>
              <a:rPr lang="ru-RU" dirty="0" err="1"/>
              <a:t>декларування</a:t>
            </a:r>
            <a:r>
              <a:rPr lang="ru-RU" dirty="0"/>
              <a:t> </a:t>
            </a:r>
            <a:r>
              <a:rPr lang="ru-RU" dirty="0" err="1"/>
              <a:t>завідомо</a:t>
            </a:r>
            <a:r>
              <a:rPr lang="ru-RU" dirty="0"/>
              <a:t> </a:t>
            </a:r>
            <a:r>
              <a:rPr lang="ru-RU" dirty="0" err="1"/>
              <a:t>недостовірних</a:t>
            </a:r>
            <a:r>
              <a:rPr lang="ru-RU" dirty="0"/>
              <a:t> </a:t>
            </a:r>
            <a:r>
              <a:rPr lang="ru-RU" dirty="0" err="1"/>
              <a:t>відомостей</a:t>
            </a:r>
            <a:r>
              <a:rPr lang="ru-RU" dirty="0"/>
              <a:t> до </a:t>
            </a:r>
            <a:r>
              <a:rPr lang="ru-RU" dirty="0" err="1"/>
              <a:t>декларації</a:t>
            </a:r>
            <a:r>
              <a:rPr lang="ru-RU" dirty="0"/>
              <a:t> особи, </a:t>
            </a:r>
            <a:r>
              <a:rPr lang="ru-RU" dirty="0" err="1"/>
              <a:t>уповноваженої</a:t>
            </a:r>
            <a:r>
              <a:rPr lang="ru-RU" dirty="0"/>
              <a:t> на </a:t>
            </a:r>
            <a:r>
              <a:rPr lang="ru-RU" dirty="0" err="1"/>
              <a:t>виконання</a:t>
            </a:r>
            <a:r>
              <a:rPr lang="ru-RU" dirty="0"/>
              <a:t> </a:t>
            </a:r>
            <a:r>
              <a:rPr lang="ru-RU" dirty="0" err="1"/>
              <a:t>функцій</a:t>
            </a:r>
            <a:r>
              <a:rPr lang="ru-RU" dirty="0"/>
              <a:t> </a:t>
            </a:r>
            <a:r>
              <a:rPr lang="ru-RU" dirty="0" err="1"/>
              <a:t>держави</a:t>
            </a:r>
            <a:r>
              <a:rPr lang="ru-RU" dirty="0"/>
              <a:t> </a:t>
            </a:r>
            <a:r>
              <a:rPr lang="ru-RU" dirty="0" err="1"/>
              <a:t>або</a:t>
            </a:r>
            <a:r>
              <a:rPr lang="ru-RU" dirty="0"/>
              <a:t> </a:t>
            </a:r>
            <a:r>
              <a:rPr lang="ru-RU" dirty="0" err="1"/>
              <a:t>місцевого</a:t>
            </a:r>
            <a:r>
              <a:rPr lang="ru-RU" dirty="0"/>
              <a:t> </a:t>
            </a:r>
            <a:r>
              <a:rPr lang="ru-RU" dirty="0" err="1"/>
              <a:t>самоврядування</a:t>
            </a:r>
            <a:r>
              <a:rPr lang="ru-RU" dirty="0"/>
              <a:t>, </a:t>
            </a:r>
            <a:r>
              <a:rPr lang="ru-RU" dirty="0" err="1"/>
              <a:t>передбаченої</a:t>
            </a:r>
            <a:r>
              <a:rPr lang="ru-RU" dirty="0"/>
              <a:t> Законом </a:t>
            </a:r>
            <a:r>
              <a:rPr lang="ru-RU" dirty="0" err="1"/>
              <a:t>України</a:t>
            </a:r>
            <a:r>
              <a:rPr lang="ru-RU" dirty="0"/>
              <a:t> "Про </a:t>
            </a:r>
            <a:r>
              <a:rPr lang="ru-RU" dirty="0" err="1"/>
              <a:t>запобігання</a:t>
            </a:r>
            <a:r>
              <a:rPr lang="ru-RU" dirty="0"/>
              <a:t> </a:t>
            </a:r>
            <a:r>
              <a:rPr lang="ru-RU" dirty="0" err="1"/>
              <a:t>корупції</a:t>
            </a:r>
            <a:r>
              <a:rPr lang="ru-RU" dirty="0"/>
              <a:t>", </a:t>
            </a:r>
            <a:r>
              <a:rPr lang="ru-RU" dirty="0" err="1"/>
              <a:t>якщо</a:t>
            </a:r>
            <a:r>
              <a:rPr lang="ru-RU" dirty="0"/>
              <a:t> </a:t>
            </a:r>
            <a:r>
              <a:rPr lang="ru-RU" dirty="0" err="1"/>
              <a:t>такі</a:t>
            </a:r>
            <a:r>
              <a:rPr lang="ru-RU" dirty="0"/>
              <a:t> </a:t>
            </a:r>
            <a:r>
              <a:rPr lang="ru-RU" dirty="0" err="1"/>
              <a:t>відомості</a:t>
            </a:r>
            <a:r>
              <a:rPr lang="ru-RU" dirty="0"/>
              <a:t> </a:t>
            </a:r>
            <a:r>
              <a:rPr lang="ru-RU" dirty="0" err="1"/>
              <a:t>відрізняються</a:t>
            </a:r>
            <a:r>
              <a:rPr lang="ru-RU" dirty="0"/>
              <a:t> </a:t>
            </a:r>
            <a:r>
              <a:rPr lang="ru-RU" dirty="0" err="1"/>
              <a:t>від</a:t>
            </a:r>
            <a:r>
              <a:rPr lang="ru-RU" dirty="0"/>
              <a:t> </a:t>
            </a:r>
            <a:r>
              <a:rPr lang="ru-RU" dirty="0" err="1"/>
              <a:t>достовірних</a:t>
            </a:r>
            <a:r>
              <a:rPr lang="ru-RU" dirty="0"/>
              <a:t> на суму </a:t>
            </a:r>
            <a:r>
              <a:rPr lang="ru-RU" dirty="0" err="1"/>
              <a:t>понад</a:t>
            </a:r>
            <a:r>
              <a:rPr lang="ru-RU" dirty="0"/>
              <a:t> 2000 </a:t>
            </a:r>
            <a:r>
              <a:rPr lang="ru-RU" dirty="0" err="1"/>
              <a:t>прожиткових</a:t>
            </a:r>
            <a:r>
              <a:rPr lang="ru-RU" dirty="0"/>
              <a:t> </a:t>
            </a:r>
            <a:r>
              <a:rPr lang="ru-RU" dirty="0" err="1"/>
              <a:t>мінімумів</a:t>
            </a:r>
            <a:r>
              <a:rPr lang="ru-RU" dirty="0"/>
              <a:t> для </a:t>
            </a:r>
            <a:r>
              <a:rPr lang="ru-RU" dirty="0" err="1"/>
              <a:t>працездатних</a:t>
            </a:r>
            <a:r>
              <a:rPr lang="ru-RU" dirty="0"/>
              <a:t> </a:t>
            </a:r>
            <a:r>
              <a:rPr lang="ru-RU" dirty="0" err="1"/>
              <a:t>осіб</a:t>
            </a:r>
            <a:r>
              <a:rPr lang="ru-RU" dirty="0"/>
              <a:t>, -</a:t>
            </a:r>
          </a:p>
          <a:p>
            <a:pPr marL="36830" indent="0" fontAlgn="base">
              <a:buNone/>
            </a:pPr>
            <a:endParaRPr lang="ru-RU" dirty="0"/>
          </a:p>
          <a:p>
            <a:pPr marL="36830" indent="0" fontAlgn="base">
              <a:buNone/>
            </a:pPr>
            <a:r>
              <a:rPr lang="ru-RU" dirty="0" err="1"/>
              <a:t>карається</a:t>
            </a:r>
            <a:r>
              <a:rPr lang="ru-RU" dirty="0"/>
              <a:t> штрафом </a:t>
            </a:r>
            <a:r>
              <a:rPr lang="ru-RU" dirty="0" err="1"/>
              <a:t>від</a:t>
            </a:r>
            <a:r>
              <a:rPr lang="ru-RU" dirty="0"/>
              <a:t> </a:t>
            </a:r>
            <a:r>
              <a:rPr lang="ru-RU" dirty="0" err="1"/>
              <a:t>чотирьох</a:t>
            </a:r>
            <a:r>
              <a:rPr lang="ru-RU" dirty="0"/>
              <a:t> </a:t>
            </a:r>
            <a:r>
              <a:rPr lang="ru-RU" dirty="0" err="1"/>
              <a:t>тисяч</a:t>
            </a:r>
            <a:r>
              <a:rPr lang="ru-RU" dirty="0"/>
              <a:t> до </a:t>
            </a:r>
            <a:r>
              <a:rPr lang="ru-RU" dirty="0" err="1"/>
              <a:t>п’яти</a:t>
            </a:r>
            <a:r>
              <a:rPr lang="ru-RU" dirty="0"/>
              <a:t> </a:t>
            </a:r>
            <a:r>
              <a:rPr lang="ru-RU" dirty="0" err="1"/>
              <a:t>тисяч</a:t>
            </a:r>
            <a:r>
              <a:rPr lang="ru-RU" dirty="0"/>
              <a:t>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 </a:t>
            </a:r>
            <a:r>
              <a:rPr lang="ru-RU" dirty="0" err="1"/>
              <a:t>або</a:t>
            </a:r>
            <a:r>
              <a:rPr lang="ru-RU" dirty="0"/>
              <a:t> </a:t>
            </a:r>
            <a:r>
              <a:rPr lang="ru-RU" dirty="0" err="1"/>
              <a:t>громадськими</a:t>
            </a:r>
            <a:r>
              <a:rPr lang="ru-RU" dirty="0"/>
              <a:t> роботами на строк </a:t>
            </a:r>
            <a:r>
              <a:rPr lang="ru-RU" dirty="0" err="1"/>
              <a:t>від</a:t>
            </a:r>
            <a:r>
              <a:rPr lang="ru-RU" dirty="0"/>
              <a:t> ста </a:t>
            </a:r>
            <a:r>
              <a:rPr lang="ru-RU" dirty="0" err="1"/>
              <a:t>п’ятдесяти</a:t>
            </a:r>
            <a:r>
              <a:rPr lang="ru-RU" dirty="0"/>
              <a:t> до </a:t>
            </a:r>
            <a:r>
              <a:rPr lang="ru-RU" dirty="0" err="1"/>
              <a:t>двохсот</a:t>
            </a:r>
            <a:r>
              <a:rPr lang="ru-RU" dirty="0"/>
              <a:t> сорока годин, </a:t>
            </a:r>
            <a:r>
              <a:rPr lang="ru-RU" dirty="0" err="1"/>
              <a:t>або</a:t>
            </a:r>
            <a:r>
              <a:rPr lang="ru-RU" dirty="0"/>
              <a:t> </a:t>
            </a:r>
            <a:r>
              <a:rPr lang="ru-RU" dirty="0" err="1"/>
              <a:t>обмеженням</a:t>
            </a:r>
            <a:r>
              <a:rPr lang="ru-RU" dirty="0"/>
              <a:t> </a:t>
            </a:r>
            <a:r>
              <a:rPr lang="ru-RU" dirty="0" err="1"/>
              <a:t>волі</a:t>
            </a:r>
            <a:r>
              <a:rPr lang="ru-RU" dirty="0"/>
              <a:t> на строк до </a:t>
            </a:r>
            <a:r>
              <a:rPr lang="ru-RU" dirty="0" err="1"/>
              <a:t>двох</a:t>
            </a:r>
            <a:r>
              <a:rPr lang="ru-RU" dirty="0"/>
              <a:t> </a:t>
            </a:r>
            <a:r>
              <a:rPr lang="ru-RU" dirty="0" err="1"/>
              <a:t>років</a:t>
            </a:r>
            <a:r>
              <a:rPr lang="ru-RU" dirty="0"/>
              <a:t>, </a:t>
            </a:r>
            <a:r>
              <a:rPr lang="ru-RU" dirty="0" err="1"/>
              <a:t>або</a:t>
            </a:r>
            <a:r>
              <a:rPr lang="ru-RU" dirty="0"/>
              <a:t> </a:t>
            </a:r>
            <a:r>
              <a:rPr lang="ru-RU" dirty="0" err="1"/>
              <a:t>позбавленням</a:t>
            </a:r>
            <a:r>
              <a:rPr lang="ru-RU" dirty="0"/>
              <a:t> </a:t>
            </a:r>
            <a:r>
              <a:rPr lang="ru-RU" dirty="0" err="1"/>
              <a:t>волі</a:t>
            </a:r>
            <a:r>
              <a:rPr lang="ru-RU" dirty="0"/>
              <a:t> на той </a:t>
            </a:r>
            <a:r>
              <a:rPr lang="ru-RU" dirty="0" err="1"/>
              <a:t>самий</a:t>
            </a:r>
            <a:r>
              <a:rPr lang="ru-RU" dirty="0"/>
              <a:t> строк, з </a:t>
            </a:r>
            <a:r>
              <a:rPr lang="ru-RU" dirty="0" err="1"/>
              <a:t>позбавленням</a:t>
            </a:r>
            <a:r>
              <a:rPr lang="ru-RU" dirty="0"/>
              <a:t> права </a:t>
            </a:r>
            <a:r>
              <a:rPr lang="ru-RU" dirty="0" err="1"/>
              <a:t>обіймати</a:t>
            </a:r>
            <a:r>
              <a:rPr lang="ru-RU" dirty="0"/>
              <a:t> </a:t>
            </a:r>
            <a:r>
              <a:rPr lang="ru-RU" dirty="0" err="1"/>
              <a:t>певні</a:t>
            </a:r>
            <a:r>
              <a:rPr lang="ru-RU" dirty="0"/>
              <a:t> посади </a:t>
            </a:r>
            <a:r>
              <a:rPr lang="ru-RU" dirty="0" err="1"/>
              <a:t>чи</a:t>
            </a:r>
            <a:r>
              <a:rPr lang="ru-RU" dirty="0"/>
              <a:t> </a:t>
            </a:r>
            <a:r>
              <a:rPr lang="ru-RU" dirty="0" err="1"/>
              <a:t>займатися</a:t>
            </a:r>
            <a:r>
              <a:rPr lang="ru-RU" dirty="0"/>
              <a:t> </a:t>
            </a:r>
            <a:r>
              <a:rPr lang="ru-RU" dirty="0" err="1"/>
              <a:t>певною</a:t>
            </a:r>
            <a:r>
              <a:rPr lang="ru-RU" dirty="0"/>
              <a:t> </a:t>
            </a:r>
            <a:r>
              <a:rPr lang="ru-RU" dirty="0" err="1"/>
              <a:t>діяльністю</a:t>
            </a:r>
            <a:r>
              <a:rPr lang="ru-RU" dirty="0"/>
              <a:t> на строк до </a:t>
            </a:r>
            <a:r>
              <a:rPr lang="ru-RU" dirty="0" err="1"/>
              <a:t>трьох</a:t>
            </a:r>
            <a:r>
              <a:rPr lang="ru-RU" dirty="0"/>
              <a:t> </a:t>
            </a:r>
            <a:r>
              <a:rPr lang="ru-RU" dirty="0" err="1"/>
              <a:t>років</a:t>
            </a:r>
            <a:r>
              <a:rPr lang="ru-RU" dirty="0"/>
              <a:t>.</a:t>
            </a:r>
          </a:p>
          <a:p>
            <a:pPr marL="36830" indent="0" fontAlgn="base">
              <a:buNone/>
            </a:pPr>
            <a:endParaRPr lang="ru-RU" dirty="0"/>
          </a:p>
          <a:p>
            <a:pPr marL="36830" indent="0" fontAlgn="base">
              <a:buNone/>
            </a:pPr>
            <a:r>
              <a:rPr lang="ru-RU" dirty="0" err="1"/>
              <a:t>Примітка</a:t>
            </a:r>
            <a:r>
              <a:rPr lang="ru-RU" dirty="0"/>
              <a:t>. </a:t>
            </a:r>
            <a:r>
              <a:rPr lang="ru-RU" dirty="0" err="1"/>
              <a:t>Суб’єктами</a:t>
            </a:r>
            <a:r>
              <a:rPr lang="ru-RU" dirty="0"/>
              <a:t> </a:t>
            </a:r>
            <a:r>
              <a:rPr lang="ru-RU" dirty="0" err="1"/>
              <a:t>декларування</a:t>
            </a:r>
            <a:r>
              <a:rPr lang="ru-RU" dirty="0"/>
              <a:t> у </a:t>
            </a:r>
            <a:r>
              <a:rPr lang="ru-RU" dirty="0" err="1"/>
              <a:t>цій</a:t>
            </a:r>
            <a:r>
              <a:rPr lang="ru-RU" dirty="0"/>
              <a:t> </a:t>
            </a:r>
            <a:r>
              <a:rPr lang="ru-RU" dirty="0" err="1"/>
              <a:t>статті</a:t>
            </a:r>
            <a:r>
              <a:rPr lang="ru-RU" dirty="0"/>
              <a:t> та </a:t>
            </a:r>
            <a:r>
              <a:rPr lang="ru-RU" dirty="0" err="1"/>
              <a:t>статті</a:t>
            </a:r>
            <a:r>
              <a:rPr lang="ru-RU" dirty="0"/>
              <a:t> 366-3 </a:t>
            </a:r>
            <a:r>
              <a:rPr lang="ru-RU" dirty="0" err="1"/>
              <a:t>цього</a:t>
            </a:r>
            <a:r>
              <a:rPr lang="ru-RU" dirty="0"/>
              <a:t> Кодексу є особи, </a:t>
            </a:r>
            <a:r>
              <a:rPr lang="ru-RU" dirty="0" err="1"/>
              <a:t>які</a:t>
            </a:r>
            <a:r>
              <a:rPr lang="ru-RU" dirty="0"/>
              <a:t> </a:t>
            </a:r>
            <a:r>
              <a:rPr lang="ru-RU" dirty="0" err="1"/>
              <a:t>відповідно</a:t>
            </a:r>
            <a:r>
              <a:rPr lang="ru-RU" dirty="0"/>
              <a:t> до </a:t>
            </a:r>
            <a:r>
              <a:rPr lang="ru-RU" dirty="0" err="1"/>
              <a:t>частин</a:t>
            </a:r>
            <a:r>
              <a:rPr lang="ru-RU" dirty="0"/>
              <a:t> </a:t>
            </a:r>
            <a:r>
              <a:rPr lang="ru-RU" dirty="0" err="1"/>
              <a:t>першої</a:t>
            </a:r>
            <a:r>
              <a:rPr lang="ru-RU" dirty="0"/>
              <a:t> та </a:t>
            </a:r>
            <a:r>
              <a:rPr lang="ru-RU" dirty="0" err="1"/>
              <a:t>другої</a:t>
            </a:r>
            <a:r>
              <a:rPr lang="ru-RU" dirty="0"/>
              <a:t> </a:t>
            </a:r>
            <a:r>
              <a:rPr lang="ru-RU" dirty="0" err="1"/>
              <a:t>статті</a:t>
            </a:r>
            <a:r>
              <a:rPr lang="ru-RU" dirty="0"/>
              <a:t> 45 Закону </a:t>
            </a:r>
            <a:r>
              <a:rPr lang="ru-RU" dirty="0" err="1"/>
              <a:t>України</a:t>
            </a:r>
            <a:r>
              <a:rPr lang="ru-RU" dirty="0"/>
              <a:t> "Про </a:t>
            </a:r>
            <a:r>
              <a:rPr lang="ru-RU" dirty="0" err="1"/>
              <a:t>запобігання</a:t>
            </a:r>
            <a:r>
              <a:rPr lang="ru-RU" dirty="0"/>
              <a:t> </a:t>
            </a:r>
            <a:r>
              <a:rPr lang="ru-RU" dirty="0" err="1"/>
              <a:t>корупції</a:t>
            </a:r>
            <a:r>
              <a:rPr lang="ru-RU" dirty="0"/>
              <a:t>" </a:t>
            </a:r>
            <a:r>
              <a:rPr lang="ru-RU" dirty="0" err="1"/>
              <a:t>зобов’язані</a:t>
            </a:r>
            <a:r>
              <a:rPr lang="ru-RU" dirty="0"/>
              <a:t> </a:t>
            </a:r>
            <a:r>
              <a:rPr lang="ru-RU" dirty="0" err="1"/>
              <a:t>подавати</a:t>
            </a:r>
            <a:r>
              <a:rPr lang="ru-RU" dirty="0"/>
              <a:t> </a:t>
            </a:r>
            <a:r>
              <a:rPr lang="ru-RU" dirty="0" err="1"/>
              <a:t>декларацію</a:t>
            </a:r>
            <a:r>
              <a:rPr lang="ru-RU" dirty="0"/>
              <a:t> особи, </a:t>
            </a:r>
            <a:r>
              <a:rPr lang="ru-RU" dirty="0" err="1"/>
              <a:t>уповноваженої</a:t>
            </a:r>
            <a:r>
              <a:rPr lang="ru-RU" dirty="0"/>
              <a:t> на </a:t>
            </a:r>
            <a:r>
              <a:rPr lang="ru-RU" dirty="0" err="1"/>
              <a:t>виконання</a:t>
            </a:r>
            <a:r>
              <a:rPr lang="ru-RU" dirty="0"/>
              <a:t> </a:t>
            </a:r>
            <a:r>
              <a:rPr lang="ru-RU" dirty="0" err="1"/>
              <a:t>функцій</a:t>
            </a:r>
            <a:r>
              <a:rPr lang="ru-RU" dirty="0"/>
              <a:t> </a:t>
            </a:r>
            <a:r>
              <a:rPr lang="ru-RU" dirty="0" err="1"/>
              <a:t>держави</a:t>
            </a:r>
            <a:r>
              <a:rPr lang="ru-RU" dirty="0"/>
              <a:t> </a:t>
            </a:r>
            <a:r>
              <a:rPr lang="ru-RU" dirty="0" err="1"/>
              <a:t>або</a:t>
            </a:r>
            <a:r>
              <a:rPr lang="ru-RU" dirty="0"/>
              <a:t> </a:t>
            </a:r>
            <a:r>
              <a:rPr lang="ru-RU" dirty="0" err="1"/>
              <a:t>місцевого</a:t>
            </a:r>
            <a:r>
              <a:rPr lang="ru-RU" dirty="0"/>
              <a:t> </a:t>
            </a:r>
            <a:r>
              <a:rPr lang="ru-RU" dirty="0" err="1"/>
              <a:t>самоврядування</a:t>
            </a:r>
            <a:r>
              <a:rPr lang="ru-RU" dirty="0"/>
              <a:t>.</a:t>
            </a:r>
            <a:endParaRPr lang="uk-UA" sz="2400" u="sng" dirty="0"/>
          </a:p>
        </p:txBody>
      </p:sp>
    </p:spTree>
    <p:extLst>
      <p:ext uri="{BB962C8B-B14F-4D97-AF65-F5344CB8AC3E}">
        <p14:creationId xmlns:p14="http://schemas.microsoft.com/office/powerpoint/2010/main" val="785256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77500" lnSpcReduction="20000"/>
          </a:bodyPr>
          <a:lstStyle/>
          <a:p>
            <a:pPr marL="36830" indent="0">
              <a:buNone/>
            </a:pPr>
            <a:endParaRPr lang="uk-UA" sz="1800" b="1" u="sng" dirty="0"/>
          </a:p>
          <a:p>
            <a:pPr marL="36830" indent="0" fontAlgn="base">
              <a:buNone/>
            </a:pPr>
            <a:r>
              <a:rPr lang="ru-RU" b="1" dirty="0"/>
              <a:t>Стаття 366-3. </a:t>
            </a:r>
            <a:r>
              <a:rPr lang="ru-RU" b="1" dirty="0" err="1"/>
              <a:t>Неподання</a:t>
            </a:r>
            <a:r>
              <a:rPr lang="ru-RU" b="1" dirty="0"/>
              <a:t> </a:t>
            </a:r>
            <a:r>
              <a:rPr lang="ru-RU" b="1" dirty="0" err="1"/>
              <a:t>суб’єктом</a:t>
            </a:r>
            <a:r>
              <a:rPr lang="ru-RU" b="1" dirty="0"/>
              <a:t> </a:t>
            </a:r>
            <a:r>
              <a:rPr lang="ru-RU" b="1" dirty="0" err="1"/>
              <a:t>декларування</a:t>
            </a:r>
            <a:r>
              <a:rPr lang="ru-RU" b="1" dirty="0"/>
              <a:t> </a:t>
            </a:r>
            <a:r>
              <a:rPr lang="ru-RU" b="1" dirty="0" err="1"/>
              <a:t>декларації</a:t>
            </a:r>
            <a:r>
              <a:rPr lang="ru-RU" b="1" dirty="0"/>
              <a:t> особи, </a:t>
            </a:r>
            <a:r>
              <a:rPr lang="ru-RU" b="1" dirty="0" err="1"/>
              <a:t>уповноваженої</a:t>
            </a:r>
            <a:r>
              <a:rPr lang="ru-RU" b="1" dirty="0"/>
              <a:t> на </a:t>
            </a:r>
            <a:r>
              <a:rPr lang="ru-RU" b="1" dirty="0" err="1"/>
              <a:t>виконання</a:t>
            </a:r>
            <a:r>
              <a:rPr lang="ru-RU" b="1" dirty="0"/>
              <a:t> </a:t>
            </a:r>
            <a:r>
              <a:rPr lang="ru-RU" b="1" dirty="0" err="1"/>
              <a:t>функцій</a:t>
            </a:r>
            <a:r>
              <a:rPr lang="ru-RU" b="1" dirty="0"/>
              <a:t> </a:t>
            </a:r>
            <a:r>
              <a:rPr lang="ru-RU" b="1" dirty="0" err="1"/>
              <a:t>держави</a:t>
            </a:r>
            <a:r>
              <a:rPr lang="ru-RU" b="1" dirty="0"/>
              <a:t> </a:t>
            </a:r>
            <a:r>
              <a:rPr lang="ru-RU" b="1" dirty="0" err="1"/>
              <a:t>або</a:t>
            </a:r>
            <a:r>
              <a:rPr lang="ru-RU" b="1" dirty="0"/>
              <a:t> </a:t>
            </a:r>
            <a:r>
              <a:rPr lang="ru-RU" b="1" dirty="0" err="1"/>
              <a:t>місцевого</a:t>
            </a:r>
            <a:r>
              <a:rPr lang="ru-RU" b="1" dirty="0"/>
              <a:t> </a:t>
            </a:r>
            <a:r>
              <a:rPr lang="ru-RU" b="1" dirty="0" err="1"/>
              <a:t>самоврядування</a:t>
            </a:r>
            <a:endParaRPr lang="ru-RU" b="1" dirty="0"/>
          </a:p>
          <a:p>
            <a:pPr marL="36830" indent="0" fontAlgn="base">
              <a:buNone/>
            </a:pPr>
            <a:endParaRPr lang="ru-RU" b="1" dirty="0"/>
          </a:p>
          <a:p>
            <a:pPr marL="36830" indent="0" fontAlgn="base">
              <a:buNone/>
            </a:pPr>
            <a:r>
              <a:rPr lang="ru-RU" dirty="0" err="1"/>
              <a:t>Умисне</a:t>
            </a:r>
            <a:r>
              <a:rPr lang="ru-RU" dirty="0"/>
              <a:t> </a:t>
            </a:r>
            <a:r>
              <a:rPr lang="ru-RU" dirty="0" err="1"/>
              <a:t>неподання</a:t>
            </a:r>
            <a:r>
              <a:rPr lang="ru-RU" dirty="0"/>
              <a:t> </a:t>
            </a:r>
            <a:r>
              <a:rPr lang="ru-RU" dirty="0" err="1"/>
              <a:t>суб’єктом</a:t>
            </a:r>
            <a:r>
              <a:rPr lang="ru-RU" dirty="0"/>
              <a:t> </a:t>
            </a:r>
            <a:r>
              <a:rPr lang="ru-RU" dirty="0" err="1"/>
              <a:t>декларування</a:t>
            </a:r>
            <a:r>
              <a:rPr lang="ru-RU" dirty="0"/>
              <a:t> </a:t>
            </a:r>
            <a:r>
              <a:rPr lang="ru-RU" dirty="0" err="1"/>
              <a:t>декларації</a:t>
            </a:r>
            <a:r>
              <a:rPr lang="ru-RU" dirty="0"/>
              <a:t> особи, </a:t>
            </a:r>
            <a:r>
              <a:rPr lang="ru-RU" dirty="0" err="1"/>
              <a:t>уповноваженої</a:t>
            </a:r>
            <a:r>
              <a:rPr lang="ru-RU" dirty="0"/>
              <a:t> на </a:t>
            </a:r>
            <a:r>
              <a:rPr lang="ru-RU" dirty="0" err="1"/>
              <a:t>виконання</a:t>
            </a:r>
            <a:r>
              <a:rPr lang="ru-RU" dirty="0"/>
              <a:t> </a:t>
            </a:r>
            <a:r>
              <a:rPr lang="ru-RU" dirty="0" err="1"/>
              <a:t>функцій</a:t>
            </a:r>
            <a:r>
              <a:rPr lang="ru-RU" dirty="0"/>
              <a:t> </a:t>
            </a:r>
            <a:r>
              <a:rPr lang="ru-RU" dirty="0" err="1"/>
              <a:t>держави</a:t>
            </a:r>
            <a:r>
              <a:rPr lang="ru-RU" dirty="0"/>
              <a:t> </a:t>
            </a:r>
            <a:r>
              <a:rPr lang="ru-RU" dirty="0" err="1"/>
              <a:t>або</a:t>
            </a:r>
            <a:r>
              <a:rPr lang="ru-RU" dirty="0"/>
              <a:t> </a:t>
            </a:r>
            <a:r>
              <a:rPr lang="ru-RU" dirty="0" err="1"/>
              <a:t>місцевого</a:t>
            </a:r>
            <a:r>
              <a:rPr lang="ru-RU" dirty="0"/>
              <a:t> </a:t>
            </a:r>
            <a:r>
              <a:rPr lang="ru-RU" dirty="0" err="1"/>
              <a:t>самоврядування</a:t>
            </a:r>
            <a:r>
              <a:rPr lang="ru-RU" dirty="0"/>
              <a:t>, </a:t>
            </a:r>
            <a:r>
              <a:rPr lang="ru-RU" dirty="0" err="1"/>
              <a:t>передбаченої</a:t>
            </a:r>
            <a:r>
              <a:rPr lang="ru-RU" dirty="0"/>
              <a:t> Законом </a:t>
            </a:r>
            <a:r>
              <a:rPr lang="ru-RU" dirty="0" err="1"/>
              <a:t>України</a:t>
            </a:r>
            <a:r>
              <a:rPr lang="ru-RU" dirty="0"/>
              <a:t> "Про </a:t>
            </a:r>
            <a:r>
              <a:rPr lang="ru-RU" dirty="0" err="1"/>
              <a:t>запобігання</a:t>
            </a:r>
            <a:r>
              <a:rPr lang="ru-RU" dirty="0"/>
              <a:t> </a:t>
            </a:r>
            <a:r>
              <a:rPr lang="ru-RU" dirty="0" err="1"/>
              <a:t>корупції</a:t>
            </a:r>
            <a:r>
              <a:rPr lang="ru-RU" dirty="0"/>
              <a:t>", -</a:t>
            </a:r>
          </a:p>
          <a:p>
            <a:pPr marL="36830" indent="0" fontAlgn="base">
              <a:buNone/>
            </a:pPr>
            <a:endParaRPr lang="ru-RU" dirty="0"/>
          </a:p>
          <a:p>
            <a:pPr marL="36830" indent="0" fontAlgn="base">
              <a:buNone/>
            </a:pPr>
            <a:r>
              <a:rPr lang="ru-RU" dirty="0" err="1"/>
              <a:t>карається</a:t>
            </a:r>
            <a:r>
              <a:rPr lang="ru-RU" dirty="0"/>
              <a:t> штрафом </a:t>
            </a:r>
            <a:r>
              <a:rPr lang="ru-RU" dirty="0" err="1"/>
              <a:t>від</a:t>
            </a:r>
            <a:r>
              <a:rPr lang="ru-RU" dirty="0"/>
              <a:t> </a:t>
            </a:r>
            <a:r>
              <a:rPr lang="ru-RU" dirty="0" err="1"/>
              <a:t>двох</a:t>
            </a:r>
            <a:r>
              <a:rPr lang="ru-RU" dirty="0"/>
              <a:t> </a:t>
            </a:r>
            <a:r>
              <a:rPr lang="ru-RU" dirty="0" err="1"/>
              <a:t>тисяч</a:t>
            </a:r>
            <a:r>
              <a:rPr lang="ru-RU" dirty="0"/>
              <a:t> </a:t>
            </a:r>
            <a:r>
              <a:rPr lang="ru-RU" dirty="0" err="1"/>
              <a:t>п’ятисот</a:t>
            </a:r>
            <a:r>
              <a:rPr lang="ru-RU" dirty="0"/>
              <a:t> до </a:t>
            </a:r>
            <a:r>
              <a:rPr lang="ru-RU" dirty="0" err="1"/>
              <a:t>трьох</a:t>
            </a:r>
            <a:r>
              <a:rPr lang="ru-RU" dirty="0"/>
              <a:t> </a:t>
            </a:r>
            <a:r>
              <a:rPr lang="ru-RU" dirty="0" err="1"/>
              <a:t>тисяч</a:t>
            </a:r>
            <a:r>
              <a:rPr lang="ru-RU" dirty="0"/>
              <a:t>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 </a:t>
            </a:r>
            <a:r>
              <a:rPr lang="ru-RU" dirty="0" err="1"/>
              <a:t>або</a:t>
            </a:r>
            <a:r>
              <a:rPr lang="ru-RU" dirty="0"/>
              <a:t> </a:t>
            </a:r>
            <a:r>
              <a:rPr lang="ru-RU" dirty="0" err="1"/>
              <a:t>громадськими</a:t>
            </a:r>
            <a:r>
              <a:rPr lang="ru-RU" dirty="0"/>
              <a:t> роботами на строк </a:t>
            </a:r>
            <a:r>
              <a:rPr lang="ru-RU" dirty="0" err="1"/>
              <a:t>від</a:t>
            </a:r>
            <a:r>
              <a:rPr lang="ru-RU" dirty="0"/>
              <a:t> ста </a:t>
            </a:r>
            <a:r>
              <a:rPr lang="ru-RU" dirty="0" err="1"/>
              <a:t>п’ятдесяти</a:t>
            </a:r>
            <a:r>
              <a:rPr lang="ru-RU" dirty="0"/>
              <a:t> до </a:t>
            </a:r>
            <a:r>
              <a:rPr lang="ru-RU" dirty="0" err="1"/>
              <a:t>двохсот</a:t>
            </a:r>
            <a:r>
              <a:rPr lang="ru-RU" dirty="0"/>
              <a:t> сорока годин </a:t>
            </a:r>
            <a:r>
              <a:rPr lang="ru-RU" dirty="0" err="1"/>
              <a:t>або</a:t>
            </a:r>
            <a:r>
              <a:rPr lang="ru-RU" dirty="0"/>
              <a:t> </a:t>
            </a:r>
            <a:r>
              <a:rPr lang="ru-RU" dirty="0" err="1"/>
              <a:t>обмеженням</a:t>
            </a:r>
            <a:r>
              <a:rPr lang="ru-RU" dirty="0"/>
              <a:t> </a:t>
            </a:r>
            <a:r>
              <a:rPr lang="ru-RU" dirty="0" err="1"/>
              <a:t>волі</a:t>
            </a:r>
            <a:r>
              <a:rPr lang="ru-RU" dirty="0"/>
              <a:t> на строк до </a:t>
            </a:r>
            <a:r>
              <a:rPr lang="ru-RU" dirty="0" err="1"/>
              <a:t>двох</a:t>
            </a:r>
            <a:r>
              <a:rPr lang="ru-RU" dirty="0"/>
              <a:t> </a:t>
            </a:r>
            <a:r>
              <a:rPr lang="ru-RU" dirty="0" err="1"/>
              <a:t>років</a:t>
            </a:r>
            <a:r>
              <a:rPr lang="ru-RU" dirty="0"/>
              <a:t>, </a:t>
            </a:r>
            <a:r>
              <a:rPr lang="ru-RU" dirty="0" err="1"/>
              <a:t>або</a:t>
            </a:r>
            <a:r>
              <a:rPr lang="ru-RU" dirty="0"/>
              <a:t> </a:t>
            </a:r>
            <a:r>
              <a:rPr lang="ru-RU" dirty="0" err="1"/>
              <a:t>позбавленням</a:t>
            </a:r>
            <a:r>
              <a:rPr lang="ru-RU" dirty="0"/>
              <a:t> </a:t>
            </a:r>
            <a:r>
              <a:rPr lang="ru-RU" dirty="0" err="1"/>
              <a:t>волі</a:t>
            </a:r>
            <a:r>
              <a:rPr lang="ru-RU" dirty="0"/>
              <a:t> </a:t>
            </a:r>
            <a:r>
              <a:rPr lang="ru-RU" dirty="0" err="1"/>
              <a:t>строком</a:t>
            </a:r>
            <a:r>
              <a:rPr lang="ru-RU" dirty="0"/>
              <a:t> на один </a:t>
            </a:r>
            <a:r>
              <a:rPr lang="ru-RU" dirty="0" err="1"/>
              <a:t>рік</a:t>
            </a:r>
            <a:r>
              <a:rPr lang="ru-RU" dirty="0"/>
              <a:t>, з </a:t>
            </a:r>
            <a:r>
              <a:rPr lang="ru-RU" dirty="0" err="1"/>
              <a:t>позбавленням</a:t>
            </a:r>
            <a:r>
              <a:rPr lang="ru-RU" dirty="0"/>
              <a:t> права </a:t>
            </a:r>
            <a:r>
              <a:rPr lang="ru-RU" dirty="0" err="1"/>
              <a:t>обіймати</a:t>
            </a:r>
            <a:r>
              <a:rPr lang="ru-RU" dirty="0"/>
              <a:t> </a:t>
            </a:r>
            <a:r>
              <a:rPr lang="ru-RU" dirty="0" err="1"/>
              <a:t>певні</a:t>
            </a:r>
            <a:r>
              <a:rPr lang="ru-RU" dirty="0"/>
              <a:t> посади </a:t>
            </a:r>
            <a:r>
              <a:rPr lang="ru-RU" dirty="0" err="1"/>
              <a:t>чи</a:t>
            </a:r>
            <a:r>
              <a:rPr lang="ru-RU" dirty="0"/>
              <a:t> </a:t>
            </a:r>
            <a:r>
              <a:rPr lang="ru-RU" dirty="0" err="1"/>
              <a:t>займатися</a:t>
            </a:r>
            <a:r>
              <a:rPr lang="ru-RU" dirty="0"/>
              <a:t> </a:t>
            </a:r>
            <a:r>
              <a:rPr lang="ru-RU" dirty="0" err="1"/>
              <a:t>певною</a:t>
            </a:r>
            <a:r>
              <a:rPr lang="ru-RU" dirty="0"/>
              <a:t> </a:t>
            </a:r>
            <a:r>
              <a:rPr lang="ru-RU" dirty="0" err="1"/>
              <a:t>діяльністю</a:t>
            </a:r>
            <a:r>
              <a:rPr lang="ru-RU" dirty="0"/>
              <a:t> на строк до </a:t>
            </a:r>
            <a:r>
              <a:rPr lang="ru-RU" dirty="0" err="1"/>
              <a:t>трьох</a:t>
            </a:r>
            <a:r>
              <a:rPr lang="ru-RU" dirty="0"/>
              <a:t> </a:t>
            </a:r>
            <a:r>
              <a:rPr lang="ru-RU" dirty="0" err="1"/>
              <a:t>років</a:t>
            </a:r>
            <a:r>
              <a:rPr lang="ru-RU" dirty="0"/>
              <a:t>.</a:t>
            </a:r>
            <a:endParaRPr lang="uk-UA" sz="2400" u="sng" dirty="0"/>
          </a:p>
        </p:txBody>
      </p:sp>
    </p:spTree>
    <p:extLst>
      <p:ext uri="{BB962C8B-B14F-4D97-AF65-F5344CB8AC3E}">
        <p14:creationId xmlns:p14="http://schemas.microsoft.com/office/powerpoint/2010/main" val="25891663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85000" lnSpcReduction="10000"/>
          </a:bodyPr>
          <a:lstStyle/>
          <a:p>
            <a:pPr marL="36830" indent="0">
              <a:buNone/>
            </a:pPr>
            <a:endParaRPr lang="uk-UA" sz="1800" b="1" u="sng" dirty="0"/>
          </a:p>
          <a:p>
            <a:pPr marL="36830" indent="0" fontAlgn="base">
              <a:buNone/>
            </a:pPr>
            <a:r>
              <a:rPr lang="uk-UA" sz="2800" b="1" dirty="0">
                <a:ln w="22225">
                  <a:solidFill>
                    <a:schemeClr val="accent2"/>
                  </a:solidFill>
                  <a:prstDash val="solid"/>
                </a:ln>
                <a:solidFill>
                  <a:schemeClr val="accent2">
                    <a:lumMod val="40000"/>
                    <a:lumOff val="60000"/>
                  </a:schemeClr>
                </a:solidFill>
                <a:effectLst/>
              </a:rPr>
              <a:t>О</a:t>
            </a:r>
            <a:r>
              <a:rPr lang="ru-RU" sz="2800" b="1" dirty="0">
                <a:ln w="22225">
                  <a:solidFill>
                    <a:schemeClr val="accent2"/>
                  </a:solidFill>
                  <a:prstDash val="solid"/>
                </a:ln>
                <a:solidFill>
                  <a:schemeClr val="accent2">
                    <a:lumMod val="40000"/>
                    <a:lumOff val="60000"/>
                  </a:schemeClr>
                </a:solidFill>
                <a:effectLst/>
              </a:rPr>
              <a:t>СОБЛИВОСТІ КРИМІНАЛЬНОЇ ВІДПОВІДАЛЬНОСТІ ЗА КОРУПЦІЙНІ ЗЛОЧИНИ:</a:t>
            </a:r>
            <a:endParaRPr lang="ru-RU" sz="2800" b="1" dirty="0">
              <a:solidFill>
                <a:srgbClr val="00B0F0"/>
              </a:solidFill>
            </a:endParaRPr>
          </a:p>
          <a:p>
            <a:pPr marL="36830" indent="0" fontAlgn="base">
              <a:buNone/>
            </a:pPr>
            <a:endParaRPr lang="ru-RU" sz="2800" b="1" dirty="0">
              <a:solidFill>
                <a:srgbClr val="00B0F0"/>
              </a:solidFill>
            </a:endParaRPr>
          </a:p>
          <a:p>
            <a:pPr marL="36830" indent="0" fontAlgn="base">
              <a:buNone/>
            </a:pPr>
            <a:r>
              <a:rPr lang="uk-UA" sz="2800" b="1" u="sng" dirty="0"/>
              <a:t>Неможливість застосування до корупціонерів інститутів звільнення від кримінальної відповідальності:</a:t>
            </a:r>
          </a:p>
          <a:p>
            <a:pPr marL="36830" indent="0" fontAlgn="base">
              <a:buNone/>
            </a:pPr>
            <a:endParaRPr lang="uk-UA" sz="2800" b="1" u="sng" dirty="0"/>
          </a:p>
          <a:p>
            <a:pPr marL="36830" indent="0" fontAlgn="base">
              <a:buNone/>
            </a:pPr>
            <a:r>
              <a:rPr lang="uk-UA" sz="2800" b="1" dirty="0"/>
              <a:t>Стаття 45. </a:t>
            </a:r>
            <a:r>
              <a:rPr lang="uk-UA" sz="2800" dirty="0"/>
              <a:t>Звільнення від кримінальної відповідальності у зв'язку з дійовим каяттям</a:t>
            </a:r>
          </a:p>
          <a:p>
            <a:pPr marL="36830" indent="0" fontAlgn="base">
              <a:buNone/>
            </a:pPr>
            <a:r>
              <a:rPr lang="ru-RU" sz="2800" b="1" dirty="0"/>
              <a:t>Стаття 46.</a:t>
            </a:r>
            <a:r>
              <a:rPr lang="ru-RU" sz="2800" dirty="0"/>
              <a:t> </a:t>
            </a:r>
            <a:r>
              <a:rPr lang="ru-RU" sz="2800" dirty="0" err="1"/>
              <a:t>Звільнення</a:t>
            </a:r>
            <a:r>
              <a:rPr lang="ru-RU" sz="2800" dirty="0"/>
              <a:t> </a:t>
            </a:r>
            <a:r>
              <a:rPr lang="ru-RU" sz="2800" dirty="0" err="1"/>
              <a:t>від</a:t>
            </a:r>
            <a:r>
              <a:rPr lang="ru-RU" sz="2800" dirty="0"/>
              <a:t> </a:t>
            </a:r>
            <a:r>
              <a:rPr lang="ru-RU" sz="2800" dirty="0" err="1"/>
              <a:t>кримінальної</a:t>
            </a:r>
            <a:r>
              <a:rPr lang="ru-RU" sz="2800" dirty="0"/>
              <a:t> </a:t>
            </a:r>
            <a:r>
              <a:rPr lang="ru-RU" sz="2800" dirty="0" err="1"/>
              <a:t>відповідальності</a:t>
            </a:r>
            <a:r>
              <a:rPr lang="ru-RU" sz="2800" dirty="0"/>
              <a:t> у </a:t>
            </a:r>
            <a:r>
              <a:rPr lang="ru-RU" sz="2800" dirty="0" err="1"/>
              <a:t>зв'язку</a:t>
            </a:r>
            <a:r>
              <a:rPr lang="ru-RU" sz="2800" dirty="0"/>
              <a:t> з </a:t>
            </a:r>
            <a:r>
              <a:rPr lang="ru-RU" sz="2800" dirty="0" err="1"/>
              <a:t>примиренням</a:t>
            </a:r>
            <a:r>
              <a:rPr lang="ru-RU" sz="2800" dirty="0"/>
              <a:t> винного з </a:t>
            </a:r>
            <a:r>
              <a:rPr lang="ru-RU" sz="2800" dirty="0" err="1"/>
              <a:t>потерпілим</a:t>
            </a:r>
            <a:endParaRPr lang="ru-RU" sz="2800" dirty="0"/>
          </a:p>
          <a:p>
            <a:pPr marL="36830" indent="0" fontAlgn="base">
              <a:buNone/>
            </a:pPr>
            <a:r>
              <a:rPr lang="ru-RU" sz="2800" b="1" dirty="0"/>
              <a:t>Стаття 47. </a:t>
            </a:r>
            <a:r>
              <a:rPr lang="ru-RU" sz="2800" dirty="0" err="1"/>
              <a:t>Звільнення</a:t>
            </a:r>
            <a:r>
              <a:rPr lang="ru-RU" sz="2800" dirty="0"/>
              <a:t> </a:t>
            </a:r>
            <a:r>
              <a:rPr lang="ru-RU" sz="2800" dirty="0" err="1"/>
              <a:t>від</a:t>
            </a:r>
            <a:r>
              <a:rPr lang="ru-RU" sz="2800" dirty="0"/>
              <a:t> </a:t>
            </a:r>
            <a:r>
              <a:rPr lang="ru-RU" sz="2800" dirty="0" err="1"/>
              <a:t>кримінальної</a:t>
            </a:r>
            <a:r>
              <a:rPr lang="ru-RU" sz="2800" dirty="0"/>
              <a:t> </a:t>
            </a:r>
            <a:r>
              <a:rPr lang="ru-RU" sz="2800" dirty="0" err="1"/>
              <a:t>відповідальності</a:t>
            </a:r>
            <a:r>
              <a:rPr lang="ru-RU" sz="2800" dirty="0"/>
              <a:t> у </a:t>
            </a:r>
            <a:r>
              <a:rPr lang="ru-RU" sz="2800" dirty="0" err="1"/>
              <a:t>зв'язку</a:t>
            </a:r>
            <a:r>
              <a:rPr lang="ru-RU" sz="2800" dirty="0"/>
              <a:t> з передачею особи на поруки</a:t>
            </a:r>
          </a:p>
          <a:p>
            <a:pPr marL="36830" indent="0" fontAlgn="base">
              <a:buNone/>
            </a:pPr>
            <a:r>
              <a:rPr lang="uk-UA" sz="2800" b="1" dirty="0"/>
              <a:t>Стаття 48. </a:t>
            </a:r>
            <a:r>
              <a:rPr lang="uk-UA" sz="2800" dirty="0"/>
              <a:t>Звільнення від кримінальної відповідальності у зв'язку із зміною обстановки</a:t>
            </a:r>
          </a:p>
          <a:p>
            <a:pPr marL="36830" indent="0" fontAlgn="base">
              <a:buNone/>
            </a:pPr>
            <a:endParaRPr lang="uk-UA" sz="2400"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404664"/>
            <a:ext cx="8147248" cy="5721499"/>
          </a:xfrm>
        </p:spPr>
        <p:txBody>
          <a:bodyPr/>
          <a:lstStyle/>
          <a:p>
            <a:pPr marL="36830" indent="0">
              <a:buNone/>
            </a:pPr>
            <a:endPar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buNone/>
            </a:pPr>
            <a:endPar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buNone/>
            </a:pPr>
            <a:endPar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lgn="ctr">
              <a:buNone/>
            </a:pPr>
            <a:r>
              <a:rPr lang="uk-UA" sz="4000" b="1" dirty="0">
                <a:ln w="22225">
                  <a:solidFill>
                    <a:schemeClr val="accent2"/>
                  </a:solidFill>
                  <a:prstDash val="solid"/>
                </a:ln>
                <a:solidFill>
                  <a:schemeClr val="accent2">
                    <a:lumMod val="40000"/>
                    <a:lumOff val="60000"/>
                  </a:schemeClr>
                </a:solidFill>
                <a:effectLst/>
              </a:rPr>
              <a:t>1. </a:t>
            </a:r>
            <a:r>
              <a:rPr lang="ru-RU" sz="4000" b="1" dirty="0" err="1">
                <a:ln w="22225">
                  <a:solidFill>
                    <a:schemeClr val="accent2"/>
                  </a:solidFill>
                  <a:prstDash val="solid"/>
                </a:ln>
                <a:solidFill>
                  <a:schemeClr val="accent2">
                    <a:lumMod val="40000"/>
                    <a:lumOff val="60000"/>
                  </a:schemeClr>
                </a:solidFill>
                <a:effectLst/>
              </a:rPr>
              <a:t>Корупційне</a:t>
            </a:r>
            <a:r>
              <a:rPr lang="ru-RU" sz="4000" b="1" dirty="0">
                <a:ln w="22225">
                  <a:solidFill>
                    <a:schemeClr val="accent2"/>
                  </a:solidFill>
                  <a:prstDash val="solid"/>
                </a:ln>
                <a:solidFill>
                  <a:schemeClr val="accent2">
                    <a:lumMod val="40000"/>
                    <a:lumOff val="60000"/>
                  </a:schemeClr>
                </a:solidFill>
                <a:effectLst/>
              </a:rPr>
              <a:t> </a:t>
            </a:r>
            <a:r>
              <a:rPr lang="ru-RU" sz="4000" b="1" dirty="0" err="1">
                <a:ln w="22225">
                  <a:solidFill>
                    <a:schemeClr val="accent2"/>
                  </a:solidFill>
                  <a:prstDash val="solid"/>
                </a:ln>
                <a:solidFill>
                  <a:schemeClr val="accent2">
                    <a:lumMod val="40000"/>
                    <a:lumOff val="60000"/>
                  </a:schemeClr>
                </a:solidFill>
                <a:effectLst/>
              </a:rPr>
              <a:t>правопорушення</a:t>
            </a:r>
            <a:r>
              <a:rPr lang="ru-RU" sz="4000" b="1" dirty="0">
                <a:ln w="22225">
                  <a:solidFill>
                    <a:schemeClr val="accent2"/>
                  </a:solidFill>
                  <a:prstDash val="solid"/>
                </a:ln>
                <a:solidFill>
                  <a:schemeClr val="accent2">
                    <a:lumMod val="40000"/>
                    <a:lumOff val="60000"/>
                  </a:schemeClr>
                </a:solidFill>
                <a:effectLst/>
              </a:rPr>
              <a:t> та </a:t>
            </a:r>
            <a:r>
              <a:rPr lang="ru-RU" sz="4000" b="1" dirty="0" err="1">
                <a:ln w="22225">
                  <a:solidFill>
                    <a:schemeClr val="accent2"/>
                  </a:solidFill>
                  <a:prstDash val="solid"/>
                </a:ln>
                <a:solidFill>
                  <a:schemeClr val="accent2">
                    <a:lumMod val="40000"/>
                    <a:lumOff val="60000"/>
                  </a:schemeClr>
                </a:solidFill>
                <a:effectLst/>
              </a:rPr>
              <a:t>правопорушення</a:t>
            </a:r>
            <a:r>
              <a:rPr lang="ru-RU" sz="4000" b="1" dirty="0">
                <a:ln w="22225">
                  <a:solidFill>
                    <a:schemeClr val="accent2"/>
                  </a:solidFill>
                  <a:prstDash val="solid"/>
                </a:ln>
                <a:solidFill>
                  <a:schemeClr val="accent2">
                    <a:lumMod val="40000"/>
                    <a:lumOff val="60000"/>
                  </a:schemeClr>
                </a:solidFill>
                <a:effectLst/>
              </a:rPr>
              <a:t>, </a:t>
            </a:r>
            <a:r>
              <a:rPr lang="ru-RU" sz="4000" b="1" dirty="0" err="1">
                <a:ln w="22225">
                  <a:solidFill>
                    <a:schemeClr val="accent2"/>
                  </a:solidFill>
                  <a:prstDash val="solid"/>
                </a:ln>
                <a:solidFill>
                  <a:schemeClr val="accent2">
                    <a:lumMod val="40000"/>
                    <a:lumOff val="60000"/>
                  </a:schemeClr>
                </a:solidFill>
                <a:effectLst/>
              </a:rPr>
              <a:t>пов’язане</a:t>
            </a:r>
            <a:r>
              <a:rPr lang="ru-RU" sz="4000" b="1" dirty="0">
                <a:ln w="22225">
                  <a:solidFill>
                    <a:schemeClr val="accent2"/>
                  </a:solidFill>
                  <a:prstDash val="solid"/>
                </a:ln>
                <a:solidFill>
                  <a:schemeClr val="accent2">
                    <a:lumMod val="40000"/>
                    <a:lumOff val="60000"/>
                  </a:schemeClr>
                </a:solidFill>
                <a:effectLst/>
              </a:rPr>
              <a:t> з </a:t>
            </a:r>
            <a:r>
              <a:rPr lang="ru-RU" sz="4000" b="1" dirty="0" err="1">
                <a:ln w="22225">
                  <a:solidFill>
                    <a:schemeClr val="accent2"/>
                  </a:solidFill>
                  <a:prstDash val="solid"/>
                </a:ln>
                <a:solidFill>
                  <a:schemeClr val="accent2">
                    <a:lumMod val="40000"/>
                    <a:lumOff val="60000"/>
                  </a:schemeClr>
                </a:solidFill>
                <a:effectLst/>
              </a:rPr>
              <a:t>корупцією</a:t>
            </a:r>
            <a:r>
              <a:rPr lang="ru-RU" sz="4000" b="1" dirty="0">
                <a:ln w="22225">
                  <a:solidFill>
                    <a:schemeClr val="accent2"/>
                  </a:solidFill>
                  <a:prstDash val="solid"/>
                </a:ln>
                <a:solidFill>
                  <a:schemeClr val="accent2">
                    <a:lumMod val="40000"/>
                    <a:lumOff val="60000"/>
                  </a:schemeClr>
                </a:solidFill>
                <a:effectLst/>
              </a:rPr>
              <a:t>: </a:t>
            </a:r>
            <a:r>
              <a:rPr lang="ru-RU" sz="4000" b="1" dirty="0" err="1">
                <a:ln w="22225">
                  <a:solidFill>
                    <a:schemeClr val="accent2"/>
                  </a:solidFill>
                  <a:prstDash val="solid"/>
                </a:ln>
                <a:solidFill>
                  <a:schemeClr val="accent2">
                    <a:lumMod val="40000"/>
                    <a:lumOff val="60000"/>
                  </a:schemeClr>
                </a:solidFill>
                <a:effectLst/>
              </a:rPr>
              <a:t>поняття</a:t>
            </a:r>
            <a:r>
              <a:rPr lang="ru-RU" sz="4000" b="1" dirty="0">
                <a:ln w="22225">
                  <a:solidFill>
                    <a:schemeClr val="accent2"/>
                  </a:solidFill>
                  <a:prstDash val="solid"/>
                </a:ln>
                <a:solidFill>
                  <a:schemeClr val="accent2">
                    <a:lumMod val="40000"/>
                    <a:lumOff val="60000"/>
                  </a:schemeClr>
                </a:solidFill>
                <a:effectLst/>
              </a:rPr>
              <a:t>, </a:t>
            </a:r>
            <a:r>
              <a:rPr lang="ru-RU" sz="4000" b="1" dirty="0" err="1">
                <a:ln w="22225">
                  <a:solidFill>
                    <a:schemeClr val="accent2"/>
                  </a:solidFill>
                  <a:prstDash val="solid"/>
                </a:ln>
                <a:solidFill>
                  <a:schemeClr val="accent2">
                    <a:lumMod val="40000"/>
                    <a:lumOff val="60000"/>
                  </a:schemeClr>
                </a:solidFill>
                <a:effectLst/>
              </a:rPr>
              <a:t>ознаки</a:t>
            </a:r>
            <a:r>
              <a:rPr lang="ru-RU" sz="4000" b="1" dirty="0">
                <a:ln w="22225">
                  <a:solidFill>
                    <a:schemeClr val="accent2"/>
                  </a:solidFill>
                  <a:prstDash val="solid"/>
                </a:ln>
                <a:solidFill>
                  <a:schemeClr val="accent2">
                    <a:lumMod val="40000"/>
                    <a:lumOff val="60000"/>
                  </a:schemeClr>
                </a:solidFill>
                <a:effectLst/>
              </a:rPr>
              <a:t>, </a:t>
            </a:r>
            <a:r>
              <a:rPr lang="ru-RU" sz="4000" b="1" dirty="0" err="1">
                <a:ln w="22225">
                  <a:solidFill>
                    <a:schemeClr val="accent2"/>
                  </a:solidFill>
                  <a:prstDash val="solid"/>
                </a:ln>
                <a:solidFill>
                  <a:schemeClr val="accent2">
                    <a:lumMod val="40000"/>
                    <a:lumOff val="60000"/>
                  </a:schemeClr>
                </a:solidFill>
                <a:effectLst/>
              </a:rPr>
              <a:t>відмінності</a:t>
            </a:r>
            <a:r>
              <a:rPr lang="ru-RU" sz="4000" b="1" dirty="0">
                <a:ln w="22225">
                  <a:solidFill>
                    <a:schemeClr val="accent2"/>
                  </a:solidFill>
                  <a:prstDash val="solid"/>
                </a:ln>
                <a:solidFill>
                  <a:schemeClr val="accent2">
                    <a:lumMod val="40000"/>
                    <a:lumOff val="60000"/>
                  </a:schemeClr>
                </a:solidFill>
                <a:effectLst/>
              </a:rPr>
              <a:t>.</a:t>
            </a:r>
            <a:endParaRPr lang="ru-RU" sz="40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lgn="ctr">
              <a:buNone/>
            </a:pPr>
            <a:endParaRPr lang="ru-RU" sz="40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92500"/>
          </a:bodyPr>
          <a:lstStyle/>
          <a:p>
            <a:pPr marL="36830" indent="0">
              <a:buNone/>
            </a:pPr>
            <a:endParaRPr lang="uk-UA" sz="1800" b="1" u="sng" dirty="0"/>
          </a:p>
          <a:p>
            <a:pPr marL="36830" indent="0" fontAlgn="base">
              <a:buNone/>
            </a:pPr>
            <a:r>
              <a:rPr lang="uk-UA" sz="2800" b="1" dirty="0">
                <a:ln w="22225">
                  <a:solidFill>
                    <a:schemeClr val="accent2"/>
                  </a:solidFill>
                  <a:prstDash val="solid"/>
                </a:ln>
                <a:solidFill>
                  <a:schemeClr val="accent2">
                    <a:lumMod val="40000"/>
                    <a:lumOff val="60000"/>
                  </a:schemeClr>
                </a:solidFill>
                <a:effectLst/>
              </a:rPr>
              <a:t>О</a:t>
            </a:r>
            <a:r>
              <a:rPr lang="ru-RU" sz="2800" b="1" dirty="0">
                <a:ln w="22225">
                  <a:solidFill>
                    <a:schemeClr val="accent2"/>
                  </a:solidFill>
                  <a:prstDash val="solid"/>
                </a:ln>
                <a:solidFill>
                  <a:schemeClr val="accent2">
                    <a:lumMod val="40000"/>
                    <a:lumOff val="60000"/>
                  </a:schemeClr>
                </a:solidFill>
                <a:effectLst/>
              </a:rPr>
              <a:t>СОБЛИВОСТІ КРИМІНАЛЬНОЇ ВІДПОВІДАЛЬНОСТІ ЗА КОРУПЦІЙНІ ЗЛОЧИНИ:</a:t>
            </a:r>
            <a:endParaRPr lang="ru-RU" sz="2800" b="1" dirty="0">
              <a:solidFill>
                <a:srgbClr val="00B0F0"/>
              </a:solidFill>
            </a:endParaRPr>
          </a:p>
          <a:p>
            <a:pPr marL="36830" indent="0" fontAlgn="base">
              <a:buNone/>
            </a:pPr>
            <a:endParaRPr lang="ru-RU" sz="2800" b="1" dirty="0">
              <a:solidFill>
                <a:srgbClr val="00B0F0"/>
              </a:solidFill>
            </a:endParaRPr>
          </a:p>
          <a:p>
            <a:pPr marL="36830" indent="0" fontAlgn="base">
              <a:buNone/>
            </a:pPr>
            <a:r>
              <a:rPr lang="uk-UA" sz="2800" b="1" u="sng" dirty="0"/>
              <a:t>Неможливість застосування до корупціонерів інститутів звільнення від покарання та його відбування:</a:t>
            </a:r>
          </a:p>
          <a:p>
            <a:pPr marL="36830" indent="0" fontAlgn="base">
              <a:buNone/>
            </a:pPr>
            <a:endParaRPr lang="uk-UA" sz="2800" b="1" u="sng" dirty="0"/>
          </a:p>
          <a:p>
            <a:pPr marL="36830" indent="0" fontAlgn="base">
              <a:buNone/>
            </a:pPr>
            <a:r>
              <a:rPr lang="uk-UA" sz="2800" b="1" dirty="0"/>
              <a:t>Стаття 75. </a:t>
            </a:r>
            <a:r>
              <a:rPr lang="uk-UA" sz="2800" dirty="0"/>
              <a:t>Звільнення від відбування покарання з випробуванням</a:t>
            </a:r>
          </a:p>
          <a:p>
            <a:pPr marL="36830" indent="0" fontAlgn="base">
              <a:buNone/>
            </a:pPr>
            <a:r>
              <a:rPr lang="ru-RU" sz="2800" b="1" dirty="0"/>
              <a:t>Стаття 79.</a:t>
            </a:r>
            <a:r>
              <a:rPr lang="ru-RU" sz="2800" dirty="0"/>
              <a:t> </a:t>
            </a:r>
            <a:r>
              <a:rPr lang="ru-RU" sz="2800" dirty="0" err="1"/>
              <a:t>Звільнення</a:t>
            </a:r>
            <a:r>
              <a:rPr lang="ru-RU" sz="2800" dirty="0"/>
              <a:t> </a:t>
            </a:r>
            <a:r>
              <a:rPr lang="ru-RU" sz="2800" dirty="0" err="1"/>
              <a:t>від</a:t>
            </a:r>
            <a:r>
              <a:rPr lang="ru-RU" sz="2800" dirty="0"/>
              <a:t> </a:t>
            </a:r>
            <a:r>
              <a:rPr lang="ru-RU" sz="2800" dirty="0" err="1"/>
              <a:t>відбування</a:t>
            </a:r>
            <a:r>
              <a:rPr lang="ru-RU" sz="2800" dirty="0"/>
              <a:t> </a:t>
            </a:r>
            <a:r>
              <a:rPr lang="ru-RU" sz="2800" dirty="0" err="1"/>
              <a:t>покарання</a:t>
            </a:r>
            <a:r>
              <a:rPr lang="ru-RU" sz="2800" dirty="0"/>
              <a:t> з </a:t>
            </a:r>
            <a:r>
              <a:rPr lang="ru-RU" sz="2800" dirty="0" err="1"/>
              <a:t>випробуванням</a:t>
            </a:r>
            <a:r>
              <a:rPr lang="ru-RU" sz="2800" dirty="0"/>
              <a:t> </a:t>
            </a:r>
            <a:r>
              <a:rPr lang="ru-RU" sz="2800" dirty="0" err="1"/>
              <a:t>вагітних</a:t>
            </a:r>
            <a:r>
              <a:rPr lang="ru-RU" sz="2800" dirty="0"/>
              <a:t> </a:t>
            </a:r>
            <a:r>
              <a:rPr lang="ru-RU" sz="2800" dirty="0" err="1"/>
              <a:t>жінок</a:t>
            </a:r>
            <a:r>
              <a:rPr lang="ru-RU" sz="2800" dirty="0"/>
              <a:t> і </a:t>
            </a:r>
            <a:r>
              <a:rPr lang="ru-RU" sz="2800" dirty="0" err="1"/>
              <a:t>жінок</a:t>
            </a:r>
            <a:r>
              <a:rPr lang="ru-RU" sz="2800" dirty="0"/>
              <a:t>, </a:t>
            </a:r>
            <a:r>
              <a:rPr lang="ru-RU" sz="2800" dirty="0" err="1"/>
              <a:t>які</a:t>
            </a:r>
            <a:r>
              <a:rPr lang="ru-RU" sz="2800" dirty="0"/>
              <a:t> </a:t>
            </a:r>
            <a:r>
              <a:rPr lang="ru-RU" sz="2800" dirty="0" err="1"/>
              <a:t>мають</a:t>
            </a:r>
            <a:r>
              <a:rPr lang="ru-RU" sz="2800" dirty="0"/>
              <a:t> </a:t>
            </a:r>
            <a:r>
              <a:rPr lang="ru-RU" sz="2800" dirty="0" err="1"/>
              <a:t>дітей</a:t>
            </a:r>
            <a:r>
              <a:rPr lang="ru-RU" sz="2800" dirty="0"/>
              <a:t> </a:t>
            </a:r>
            <a:r>
              <a:rPr lang="ru-RU" sz="2800" dirty="0" err="1"/>
              <a:t>віком</a:t>
            </a:r>
            <a:r>
              <a:rPr lang="ru-RU" sz="2800" dirty="0"/>
              <a:t> до семи </a:t>
            </a:r>
            <a:r>
              <a:rPr lang="ru-RU" sz="2800" dirty="0" err="1"/>
              <a:t>років</a:t>
            </a:r>
            <a:endParaRPr lang="ru-RU" sz="2800" dirty="0"/>
          </a:p>
          <a:p>
            <a:pPr marL="36830" indent="0" fontAlgn="base">
              <a:buNone/>
            </a:pPr>
            <a:endParaRPr lang="ru-RU" dirty="0"/>
          </a:p>
          <a:p>
            <a:pPr marL="36830" indent="0" fontAlgn="base">
              <a:buNone/>
            </a:pPr>
            <a:endParaRPr lang="uk-UA" sz="2400" u="sng"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lnSpcReduction="10000"/>
          </a:bodyPr>
          <a:lstStyle/>
          <a:p>
            <a:pPr marL="36830" indent="0">
              <a:buNone/>
            </a:pPr>
            <a:endParaRPr lang="uk-UA" sz="1800" b="1" u="sng" dirty="0"/>
          </a:p>
          <a:p>
            <a:pPr marL="36830" indent="0" fontAlgn="base">
              <a:buNone/>
            </a:pPr>
            <a:r>
              <a:rPr lang="uk-UA" sz="2800" b="1" dirty="0">
                <a:ln w="22225">
                  <a:solidFill>
                    <a:schemeClr val="accent2"/>
                  </a:solidFill>
                  <a:prstDash val="solid"/>
                </a:ln>
                <a:solidFill>
                  <a:schemeClr val="accent2">
                    <a:lumMod val="40000"/>
                    <a:lumOff val="60000"/>
                  </a:schemeClr>
                </a:solidFill>
                <a:effectLst/>
              </a:rPr>
              <a:t>О</a:t>
            </a:r>
            <a:r>
              <a:rPr lang="ru-RU" sz="2800" b="1" dirty="0">
                <a:ln w="22225">
                  <a:solidFill>
                    <a:schemeClr val="accent2"/>
                  </a:solidFill>
                  <a:prstDash val="solid"/>
                </a:ln>
                <a:solidFill>
                  <a:schemeClr val="accent2">
                    <a:lumMod val="40000"/>
                    <a:lumOff val="60000"/>
                  </a:schemeClr>
                </a:solidFill>
                <a:effectLst/>
              </a:rPr>
              <a:t>СОБЛИВОСТІ КРИМІНАЛЬНОЇ ВІДПОВІДАЛЬНОСТІ ЗА КОРУПЦІЙНІ ЗЛОЧИНИ:</a:t>
            </a:r>
            <a:endParaRPr lang="ru-RU" sz="2800" b="1" dirty="0">
              <a:solidFill>
                <a:srgbClr val="00B0F0"/>
              </a:solidFill>
            </a:endParaRPr>
          </a:p>
          <a:p>
            <a:pPr marL="36830" indent="0" fontAlgn="base">
              <a:buNone/>
            </a:pPr>
            <a:endParaRPr lang="ru-RU" sz="2800" b="1" dirty="0">
              <a:solidFill>
                <a:srgbClr val="00B0F0"/>
              </a:solidFill>
            </a:endParaRPr>
          </a:p>
          <a:p>
            <a:pPr marL="36830" indent="0" fontAlgn="base">
              <a:buNone/>
            </a:pPr>
            <a:r>
              <a:rPr lang="uk-UA" sz="2800" b="1" u="sng" dirty="0"/>
              <a:t>Підвищенні строки:</a:t>
            </a:r>
          </a:p>
          <a:p>
            <a:pPr marL="36830" indent="0" fontAlgn="base">
              <a:buNone/>
            </a:pPr>
            <a:endParaRPr lang="uk-UA" sz="2800" b="1" u="sng" dirty="0"/>
          </a:p>
          <a:p>
            <a:pPr marL="36830" indent="0" fontAlgn="base">
              <a:buNone/>
            </a:pPr>
            <a:r>
              <a:rPr lang="ru-RU" b="1" dirty="0"/>
              <a:t>Стаття 81.</a:t>
            </a:r>
            <a:r>
              <a:rPr lang="ru-RU" dirty="0"/>
              <a:t> </a:t>
            </a:r>
            <a:r>
              <a:rPr lang="ru-RU" dirty="0" err="1"/>
              <a:t>Умовно-дострокове</a:t>
            </a:r>
            <a:r>
              <a:rPr lang="ru-RU" dirty="0"/>
              <a:t> </a:t>
            </a:r>
            <a:r>
              <a:rPr lang="ru-RU" dirty="0" err="1"/>
              <a:t>звільнення</a:t>
            </a:r>
            <a:r>
              <a:rPr lang="ru-RU" dirty="0"/>
              <a:t> </a:t>
            </a:r>
            <a:r>
              <a:rPr lang="ru-RU" dirty="0" err="1"/>
              <a:t>від</a:t>
            </a:r>
            <a:r>
              <a:rPr lang="ru-RU" dirty="0"/>
              <a:t> </a:t>
            </a:r>
            <a:r>
              <a:rPr lang="ru-RU" dirty="0" err="1"/>
              <a:t>відбування</a:t>
            </a:r>
            <a:r>
              <a:rPr lang="ru-RU" dirty="0"/>
              <a:t> </a:t>
            </a:r>
            <a:r>
              <a:rPr lang="ru-RU" dirty="0" err="1"/>
              <a:t>покарання</a:t>
            </a:r>
            <a:endParaRPr lang="ru-RU" dirty="0"/>
          </a:p>
          <a:p>
            <a:pPr marL="36830" indent="0" fontAlgn="base">
              <a:buNone/>
            </a:pPr>
            <a:r>
              <a:rPr lang="ru-RU" b="1" dirty="0"/>
              <a:t>Стаття 82.</a:t>
            </a:r>
            <a:r>
              <a:rPr lang="ru-RU" dirty="0"/>
              <a:t> </a:t>
            </a:r>
            <a:r>
              <a:rPr lang="ru-RU" dirty="0" err="1"/>
              <a:t>Заміна</a:t>
            </a:r>
            <a:r>
              <a:rPr lang="ru-RU" dirty="0"/>
              <a:t> </a:t>
            </a:r>
            <a:r>
              <a:rPr lang="ru-RU" dirty="0" err="1"/>
              <a:t>невідбутої</a:t>
            </a:r>
            <a:r>
              <a:rPr lang="ru-RU" dirty="0"/>
              <a:t> </a:t>
            </a:r>
            <a:r>
              <a:rPr lang="ru-RU" dirty="0" err="1"/>
              <a:t>частини</a:t>
            </a:r>
            <a:r>
              <a:rPr lang="ru-RU" dirty="0"/>
              <a:t> </a:t>
            </a:r>
            <a:r>
              <a:rPr lang="ru-RU" dirty="0" err="1"/>
              <a:t>покарання</a:t>
            </a:r>
            <a:r>
              <a:rPr lang="ru-RU" dirty="0"/>
              <a:t> </a:t>
            </a:r>
            <a:r>
              <a:rPr lang="ru-RU" dirty="0" err="1"/>
              <a:t>більш</a:t>
            </a:r>
            <a:r>
              <a:rPr lang="ru-RU" dirty="0"/>
              <a:t> </a:t>
            </a:r>
            <a:r>
              <a:rPr lang="ru-RU" dirty="0" err="1"/>
              <a:t>м'яким</a:t>
            </a:r>
            <a:endParaRPr lang="ru-RU" dirty="0"/>
          </a:p>
          <a:p>
            <a:pPr marL="36830" indent="0" fontAlgn="base">
              <a:buNone/>
            </a:pPr>
            <a:r>
              <a:rPr lang="ru-RU" b="1" dirty="0"/>
              <a:t>Стаття 86.</a:t>
            </a:r>
            <a:r>
              <a:rPr lang="ru-RU" dirty="0"/>
              <a:t> </a:t>
            </a:r>
            <a:r>
              <a:rPr lang="ru-RU" dirty="0" err="1"/>
              <a:t>Амністія</a:t>
            </a:r>
            <a:endParaRPr lang="ru-RU" dirty="0"/>
          </a:p>
          <a:p>
            <a:pPr marL="36830" indent="0" fontAlgn="base">
              <a:buNone/>
            </a:pPr>
            <a:r>
              <a:rPr lang="ru-RU" b="1" dirty="0"/>
              <a:t>Стаття 87.</a:t>
            </a:r>
            <a:r>
              <a:rPr lang="ru-RU" dirty="0"/>
              <a:t> </a:t>
            </a:r>
            <a:r>
              <a:rPr lang="ru-RU" dirty="0" err="1"/>
              <a:t>Помилування</a:t>
            </a:r>
            <a:endParaRPr lang="ru-RU" dirty="0"/>
          </a:p>
          <a:p>
            <a:pPr marL="36830" indent="0" fontAlgn="base">
              <a:buNone/>
            </a:pPr>
            <a:endParaRPr lang="uk-UA" sz="2400" u="sng"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62500" lnSpcReduction="20000"/>
          </a:bodyPr>
          <a:lstStyle/>
          <a:p>
            <a:pPr marL="36830" indent="0">
              <a:buNone/>
            </a:pPr>
            <a:endParaRPr lang="uk-UA" sz="1800" b="1" u="sng" dirty="0"/>
          </a:p>
          <a:p>
            <a:pPr marL="36830" indent="0" fontAlgn="base">
              <a:buNone/>
            </a:pPr>
            <a:r>
              <a:rPr lang="uk-UA" sz="2800" b="1" dirty="0">
                <a:ln w="22225">
                  <a:solidFill>
                    <a:schemeClr val="accent2"/>
                  </a:solidFill>
                  <a:prstDash val="solid"/>
                </a:ln>
                <a:solidFill>
                  <a:schemeClr val="accent2">
                    <a:lumMod val="40000"/>
                    <a:lumOff val="60000"/>
                  </a:schemeClr>
                </a:solidFill>
                <a:effectLst/>
              </a:rPr>
              <a:t>О</a:t>
            </a:r>
            <a:r>
              <a:rPr lang="ru-RU" sz="2800" b="1" dirty="0">
                <a:ln w="22225">
                  <a:solidFill>
                    <a:schemeClr val="accent2"/>
                  </a:solidFill>
                  <a:prstDash val="solid"/>
                </a:ln>
                <a:solidFill>
                  <a:schemeClr val="accent2">
                    <a:lumMod val="40000"/>
                    <a:lumOff val="60000"/>
                  </a:schemeClr>
                </a:solidFill>
                <a:effectLst/>
              </a:rPr>
              <a:t>СОБЛИВОСТІ КРИМІНАЛЬНОЇ ВІДПОВІДАЛЬНОСТІ ЗА КОРУПЦІЙНІ ЗЛОЧИНИ:</a:t>
            </a:r>
            <a:endParaRPr lang="ru-RU" sz="2800" b="1" dirty="0">
              <a:solidFill>
                <a:srgbClr val="00B0F0"/>
              </a:solidFill>
            </a:endParaRPr>
          </a:p>
          <a:p>
            <a:pPr marL="36830" indent="0" fontAlgn="base">
              <a:buNone/>
            </a:pPr>
            <a:endParaRPr lang="ru-RU" sz="2800" b="1" dirty="0">
              <a:solidFill>
                <a:srgbClr val="00B0F0"/>
              </a:solidFill>
            </a:endParaRPr>
          </a:p>
          <a:p>
            <a:pPr marL="36830" indent="0" fontAlgn="base">
              <a:buNone/>
            </a:pPr>
            <a:r>
              <a:rPr lang="ru-RU" dirty="0"/>
              <a:t>Стаття 96-3. </a:t>
            </a:r>
            <a:r>
              <a:rPr lang="ru-RU" dirty="0" err="1"/>
              <a:t>Підстави</a:t>
            </a:r>
            <a:r>
              <a:rPr lang="ru-RU" dirty="0"/>
              <a:t> для </a:t>
            </a:r>
            <a:r>
              <a:rPr lang="ru-RU" dirty="0" err="1"/>
              <a:t>застосування</a:t>
            </a:r>
            <a:r>
              <a:rPr lang="ru-RU" dirty="0"/>
              <a:t> до </a:t>
            </a:r>
            <a:r>
              <a:rPr lang="ru-RU" dirty="0" err="1"/>
              <a:t>юридичних</a:t>
            </a:r>
            <a:r>
              <a:rPr lang="ru-RU" dirty="0"/>
              <a:t> </a:t>
            </a:r>
            <a:r>
              <a:rPr lang="ru-RU" dirty="0" err="1"/>
              <a:t>осіб</a:t>
            </a:r>
            <a:r>
              <a:rPr lang="ru-RU" dirty="0"/>
              <a:t> </a:t>
            </a:r>
            <a:r>
              <a:rPr lang="ru-RU" dirty="0" err="1"/>
              <a:t>заходів</a:t>
            </a:r>
            <a:r>
              <a:rPr lang="ru-RU" dirty="0"/>
              <a:t> </a:t>
            </a:r>
            <a:r>
              <a:rPr lang="ru-RU" dirty="0" err="1"/>
              <a:t>кримінально</a:t>
            </a:r>
            <a:r>
              <a:rPr lang="ru-RU" dirty="0"/>
              <a:t>-правового характеру</a:t>
            </a:r>
          </a:p>
          <a:p>
            <a:pPr marL="36830" indent="0" fontAlgn="base">
              <a:buNone/>
            </a:pPr>
            <a:endParaRPr lang="ru-RU" dirty="0"/>
          </a:p>
          <a:p>
            <a:pPr marL="36830" indent="0" fontAlgn="base">
              <a:buNone/>
            </a:pPr>
            <a:r>
              <a:rPr lang="ru-RU" dirty="0"/>
              <a:t>1. </a:t>
            </a:r>
            <a:r>
              <a:rPr lang="ru-RU" dirty="0" err="1"/>
              <a:t>Підставами</a:t>
            </a:r>
            <a:r>
              <a:rPr lang="ru-RU" dirty="0"/>
              <a:t> для </a:t>
            </a:r>
            <a:r>
              <a:rPr lang="ru-RU" dirty="0" err="1"/>
              <a:t>застосування</a:t>
            </a:r>
            <a:r>
              <a:rPr lang="ru-RU" dirty="0"/>
              <a:t> до </a:t>
            </a:r>
            <a:r>
              <a:rPr lang="ru-RU" dirty="0" err="1"/>
              <a:t>юридичної</a:t>
            </a:r>
            <a:r>
              <a:rPr lang="ru-RU" dirty="0"/>
              <a:t> особи </a:t>
            </a:r>
            <a:r>
              <a:rPr lang="ru-RU" dirty="0" err="1"/>
              <a:t>заходів</a:t>
            </a:r>
            <a:r>
              <a:rPr lang="ru-RU" dirty="0"/>
              <a:t> </a:t>
            </a:r>
            <a:r>
              <a:rPr lang="ru-RU" dirty="0" err="1"/>
              <a:t>кримінально</a:t>
            </a:r>
            <a:r>
              <a:rPr lang="ru-RU" dirty="0"/>
              <a:t>-правового характеру є:</a:t>
            </a:r>
          </a:p>
          <a:p>
            <a:pPr marL="36830" indent="0" fontAlgn="base">
              <a:buNone/>
            </a:pPr>
            <a:endParaRPr lang="ru-RU" dirty="0"/>
          </a:p>
          <a:p>
            <a:pPr marL="36830" indent="0" fontAlgn="base">
              <a:buNone/>
            </a:pPr>
            <a:r>
              <a:rPr lang="ru-RU" dirty="0"/>
              <a:t>1) </a:t>
            </a:r>
            <a:r>
              <a:rPr lang="ru-RU" dirty="0" err="1"/>
              <a:t>вчинення</a:t>
            </a:r>
            <a:r>
              <a:rPr lang="ru-RU" dirty="0"/>
              <a:t> </a:t>
            </a:r>
            <a:r>
              <a:rPr lang="ru-RU" dirty="0" err="1"/>
              <a:t>її</a:t>
            </a:r>
            <a:r>
              <a:rPr lang="ru-RU" dirty="0"/>
              <a:t> </a:t>
            </a:r>
            <a:r>
              <a:rPr lang="ru-RU" dirty="0" err="1"/>
              <a:t>уповноваженою</a:t>
            </a:r>
            <a:r>
              <a:rPr lang="ru-RU" dirty="0"/>
              <a:t> особою </a:t>
            </a:r>
            <a:r>
              <a:rPr lang="ru-RU" dirty="0" err="1"/>
              <a:t>від</a:t>
            </a:r>
            <a:r>
              <a:rPr lang="ru-RU" dirty="0"/>
              <a:t> </a:t>
            </a:r>
            <a:r>
              <a:rPr lang="ru-RU" dirty="0" err="1"/>
              <a:t>імені</a:t>
            </a:r>
            <a:r>
              <a:rPr lang="ru-RU" dirty="0"/>
              <a:t> та в </a:t>
            </a:r>
            <a:r>
              <a:rPr lang="ru-RU" dirty="0" err="1"/>
              <a:t>інтересах</a:t>
            </a:r>
            <a:r>
              <a:rPr lang="ru-RU" dirty="0"/>
              <a:t> </a:t>
            </a:r>
            <a:r>
              <a:rPr lang="ru-RU" dirty="0" err="1"/>
              <a:t>юридичної</a:t>
            </a:r>
            <a:r>
              <a:rPr lang="ru-RU" dirty="0"/>
              <a:t> особи будь-</a:t>
            </a:r>
            <a:r>
              <a:rPr lang="ru-RU" dirty="0" err="1"/>
              <a:t>якого</a:t>
            </a:r>
            <a:r>
              <a:rPr lang="ru-RU" dirty="0"/>
              <a:t> </a:t>
            </a:r>
            <a:r>
              <a:rPr lang="ru-RU" dirty="0" err="1"/>
              <a:t>із</a:t>
            </a:r>
            <a:r>
              <a:rPr lang="ru-RU" dirty="0"/>
              <a:t> </a:t>
            </a:r>
            <a:r>
              <a:rPr lang="ru-RU" dirty="0" err="1"/>
              <a:t>злочинів</a:t>
            </a:r>
            <a:r>
              <a:rPr lang="ru-RU" dirty="0"/>
              <a:t>, </a:t>
            </a:r>
            <a:r>
              <a:rPr lang="ru-RU" dirty="0" err="1"/>
              <a:t>передбачених</a:t>
            </a:r>
            <a:r>
              <a:rPr lang="ru-RU" dirty="0"/>
              <a:t> у </a:t>
            </a:r>
            <a:r>
              <a:rPr lang="ru-RU" dirty="0" err="1"/>
              <a:t>статтях</a:t>
            </a:r>
            <a:r>
              <a:rPr lang="ru-RU" dirty="0"/>
              <a:t> 209 і 306, </a:t>
            </a:r>
            <a:r>
              <a:rPr lang="ru-RU" dirty="0" err="1"/>
              <a:t>частинах</a:t>
            </a:r>
            <a:r>
              <a:rPr lang="ru-RU" dirty="0"/>
              <a:t> </a:t>
            </a:r>
            <a:r>
              <a:rPr lang="ru-RU" dirty="0" err="1"/>
              <a:t>першій</a:t>
            </a:r>
            <a:r>
              <a:rPr lang="ru-RU" dirty="0"/>
              <a:t> і </a:t>
            </a:r>
            <a:r>
              <a:rPr lang="ru-RU" dirty="0" err="1"/>
              <a:t>другій</a:t>
            </a:r>
            <a:r>
              <a:rPr lang="ru-RU" dirty="0"/>
              <a:t> </a:t>
            </a:r>
            <a:r>
              <a:rPr lang="ru-RU" dirty="0" err="1"/>
              <a:t>статті</a:t>
            </a:r>
            <a:r>
              <a:rPr lang="ru-RU" dirty="0"/>
              <a:t> 368-3, </a:t>
            </a:r>
            <a:r>
              <a:rPr lang="ru-RU" dirty="0" err="1"/>
              <a:t>частинах</a:t>
            </a:r>
            <a:r>
              <a:rPr lang="ru-RU" dirty="0"/>
              <a:t> </a:t>
            </a:r>
            <a:r>
              <a:rPr lang="ru-RU" dirty="0" err="1"/>
              <a:t>першій</a:t>
            </a:r>
            <a:r>
              <a:rPr lang="ru-RU" dirty="0"/>
              <a:t> і </a:t>
            </a:r>
            <a:r>
              <a:rPr lang="ru-RU" dirty="0" err="1"/>
              <a:t>другій</a:t>
            </a:r>
            <a:r>
              <a:rPr lang="ru-RU" dirty="0"/>
              <a:t> </a:t>
            </a:r>
            <a:r>
              <a:rPr lang="ru-RU" dirty="0" err="1"/>
              <a:t>статті</a:t>
            </a:r>
            <a:r>
              <a:rPr lang="ru-RU" dirty="0"/>
              <a:t> 368-4, </a:t>
            </a:r>
            <a:r>
              <a:rPr lang="ru-RU" dirty="0" err="1"/>
              <a:t>статтях</a:t>
            </a:r>
            <a:r>
              <a:rPr lang="ru-RU" dirty="0"/>
              <a:t> 369 і 369-2 </a:t>
            </a:r>
            <a:r>
              <a:rPr lang="ru-RU" dirty="0" err="1"/>
              <a:t>цього</a:t>
            </a:r>
            <a:r>
              <a:rPr lang="ru-RU" dirty="0"/>
              <a:t> Кодексу;</a:t>
            </a:r>
          </a:p>
          <a:p>
            <a:pPr marL="36830" indent="0" fontAlgn="base">
              <a:buNone/>
            </a:pPr>
            <a:endParaRPr lang="ru-RU" dirty="0"/>
          </a:p>
          <a:p>
            <a:pPr marL="36830" indent="0" fontAlgn="base">
              <a:buNone/>
            </a:pPr>
            <a:r>
              <a:rPr lang="ru-RU" dirty="0"/>
              <a:t>2) </a:t>
            </a:r>
            <a:r>
              <a:rPr lang="ru-RU" dirty="0" err="1"/>
              <a:t>незабезпечення</a:t>
            </a:r>
            <a:r>
              <a:rPr lang="ru-RU" dirty="0"/>
              <a:t> </a:t>
            </a:r>
            <a:r>
              <a:rPr lang="ru-RU" dirty="0" err="1"/>
              <a:t>виконання</a:t>
            </a:r>
            <a:r>
              <a:rPr lang="ru-RU" dirty="0"/>
              <a:t> </a:t>
            </a:r>
            <a:r>
              <a:rPr lang="ru-RU" dirty="0" err="1"/>
              <a:t>покладених</a:t>
            </a:r>
            <a:r>
              <a:rPr lang="ru-RU" dirty="0"/>
              <a:t> на </a:t>
            </a:r>
            <a:r>
              <a:rPr lang="ru-RU" dirty="0" err="1"/>
              <a:t>її</a:t>
            </a:r>
            <a:r>
              <a:rPr lang="ru-RU" dirty="0"/>
              <a:t> </a:t>
            </a:r>
            <a:r>
              <a:rPr lang="ru-RU" dirty="0" err="1"/>
              <a:t>уповноважену</a:t>
            </a:r>
            <a:r>
              <a:rPr lang="ru-RU" dirty="0"/>
              <a:t> особу законом </a:t>
            </a:r>
            <a:r>
              <a:rPr lang="ru-RU" dirty="0" err="1"/>
              <a:t>або</a:t>
            </a:r>
            <a:r>
              <a:rPr lang="ru-RU" dirty="0"/>
              <a:t> </a:t>
            </a:r>
            <a:r>
              <a:rPr lang="ru-RU" dirty="0" err="1"/>
              <a:t>установчими</a:t>
            </a:r>
            <a:r>
              <a:rPr lang="ru-RU" dirty="0"/>
              <a:t> документами </a:t>
            </a:r>
            <a:r>
              <a:rPr lang="ru-RU" dirty="0" err="1"/>
              <a:t>юридичної</a:t>
            </a:r>
            <a:r>
              <a:rPr lang="ru-RU" dirty="0"/>
              <a:t> особи </a:t>
            </a:r>
            <a:r>
              <a:rPr lang="ru-RU" dirty="0" err="1"/>
              <a:t>обов’язків</a:t>
            </a:r>
            <a:r>
              <a:rPr lang="ru-RU" dirty="0"/>
              <a:t> </a:t>
            </a:r>
            <a:r>
              <a:rPr lang="ru-RU" dirty="0" err="1"/>
              <a:t>щодо</a:t>
            </a:r>
            <a:r>
              <a:rPr lang="ru-RU" dirty="0"/>
              <a:t> </a:t>
            </a:r>
            <a:r>
              <a:rPr lang="ru-RU" dirty="0" err="1"/>
              <a:t>вжиття</a:t>
            </a:r>
            <a:r>
              <a:rPr lang="ru-RU" dirty="0"/>
              <a:t> </a:t>
            </a:r>
            <a:r>
              <a:rPr lang="ru-RU" dirty="0" err="1"/>
              <a:t>заходів</a:t>
            </a:r>
            <a:r>
              <a:rPr lang="ru-RU" dirty="0"/>
              <a:t> </a:t>
            </a:r>
            <a:r>
              <a:rPr lang="ru-RU" dirty="0" err="1"/>
              <a:t>із</a:t>
            </a:r>
            <a:r>
              <a:rPr lang="ru-RU" dirty="0"/>
              <a:t> </a:t>
            </a:r>
            <a:r>
              <a:rPr lang="ru-RU" dirty="0" err="1"/>
              <a:t>запобігання</a:t>
            </a:r>
            <a:r>
              <a:rPr lang="ru-RU" dirty="0"/>
              <a:t> </a:t>
            </a:r>
            <a:r>
              <a:rPr lang="ru-RU" dirty="0" err="1"/>
              <a:t>корупції</a:t>
            </a:r>
            <a:r>
              <a:rPr lang="ru-RU" dirty="0"/>
              <a:t>, </a:t>
            </a:r>
            <a:r>
              <a:rPr lang="ru-RU" dirty="0" err="1"/>
              <a:t>що</a:t>
            </a:r>
            <a:r>
              <a:rPr lang="ru-RU" dirty="0"/>
              <a:t> </a:t>
            </a:r>
            <a:r>
              <a:rPr lang="ru-RU" dirty="0" err="1"/>
              <a:t>призвело</a:t>
            </a:r>
            <a:r>
              <a:rPr lang="ru-RU" dirty="0"/>
              <a:t> до </a:t>
            </a:r>
            <a:r>
              <a:rPr lang="ru-RU" dirty="0" err="1"/>
              <a:t>вчинення</a:t>
            </a:r>
            <a:r>
              <a:rPr lang="ru-RU" dirty="0"/>
              <a:t> будь-</a:t>
            </a:r>
            <a:r>
              <a:rPr lang="ru-RU" dirty="0" err="1"/>
              <a:t>якого</a:t>
            </a:r>
            <a:r>
              <a:rPr lang="ru-RU" dirty="0"/>
              <a:t> </a:t>
            </a:r>
            <a:r>
              <a:rPr lang="ru-RU" dirty="0" err="1"/>
              <a:t>із</a:t>
            </a:r>
            <a:r>
              <a:rPr lang="ru-RU" dirty="0"/>
              <a:t> </a:t>
            </a:r>
            <a:r>
              <a:rPr lang="ru-RU" dirty="0" err="1"/>
              <a:t>злочинів</a:t>
            </a:r>
            <a:r>
              <a:rPr lang="ru-RU" dirty="0"/>
              <a:t>, </a:t>
            </a:r>
            <a:r>
              <a:rPr lang="ru-RU" dirty="0" err="1"/>
              <a:t>передбачених</a:t>
            </a:r>
            <a:r>
              <a:rPr lang="ru-RU" dirty="0"/>
              <a:t> у </a:t>
            </a:r>
            <a:r>
              <a:rPr lang="ru-RU" dirty="0" err="1"/>
              <a:t>статтях</a:t>
            </a:r>
            <a:r>
              <a:rPr lang="ru-RU" dirty="0"/>
              <a:t> 209 і 306, </a:t>
            </a:r>
            <a:r>
              <a:rPr lang="ru-RU" dirty="0" err="1"/>
              <a:t>частинах</a:t>
            </a:r>
            <a:r>
              <a:rPr lang="ru-RU" dirty="0"/>
              <a:t> </a:t>
            </a:r>
            <a:r>
              <a:rPr lang="ru-RU" dirty="0" err="1"/>
              <a:t>першій</a:t>
            </a:r>
            <a:r>
              <a:rPr lang="ru-RU" dirty="0"/>
              <a:t> і </a:t>
            </a:r>
            <a:r>
              <a:rPr lang="ru-RU" dirty="0" err="1"/>
              <a:t>другій</a:t>
            </a:r>
            <a:r>
              <a:rPr lang="ru-RU" dirty="0"/>
              <a:t> </a:t>
            </a:r>
            <a:r>
              <a:rPr lang="ru-RU" dirty="0" err="1"/>
              <a:t>статті</a:t>
            </a:r>
            <a:r>
              <a:rPr lang="ru-RU" dirty="0"/>
              <a:t> 368-3, </a:t>
            </a:r>
            <a:r>
              <a:rPr lang="ru-RU" dirty="0" err="1"/>
              <a:t>частинах</a:t>
            </a:r>
            <a:r>
              <a:rPr lang="ru-RU" dirty="0"/>
              <a:t> </a:t>
            </a:r>
            <a:r>
              <a:rPr lang="ru-RU" dirty="0" err="1"/>
              <a:t>першій</a:t>
            </a:r>
            <a:r>
              <a:rPr lang="ru-RU" dirty="0"/>
              <a:t> і </a:t>
            </a:r>
            <a:r>
              <a:rPr lang="ru-RU" dirty="0" err="1"/>
              <a:t>другій</a:t>
            </a:r>
            <a:r>
              <a:rPr lang="ru-RU" dirty="0"/>
              <a:t> </a:t>
            </a:r>
            <a:r>
              <a:rPr lang="ru-RU" dirty="0" err="1"/>
              <a:t>статті</a:t>
            </a:r>
            <a:r>
              <a:rPr lang="ru-RU" dirty="0"/>
              <a:t> 368-4, </a:t>
            </a:r>
            <a:r>
              <a:rPr lang="ru-RU" dirty="0" err="1"/>
              <a:t>статтях</a:t>
            </a:r>
            <a:r>
              <a:rPr lang="ru-RU" dirty="0"/>
              <a:t> 369 і 369-2 </a:t>
            </a:r>
            <a:r>
              <a:rPr lang="ru-RU" dirty="0" err="1"/>
              <a:t>цього</a:t>
            </a:r>
            <a:r>
              <a:rPr lang="ru-RU" dirty="0"/>
              <a:t> Кодексу;</a:t>
            </a:r>
          </a:p>
          <a:p>
            <a:pPr marL="36830" indent="0" fontAlgn="base">
              <a:buNone/>
            </a:pPr>
            <a:endParaRPr lang="uk-UA" sz="2400" u="sng"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47500" lnSpcReduction="20000"/>
          </a:bodyPr>
          <a:lstStyle/>
          <a:p>
            <a:pPr marL="36830" indent="0">
              <a:buNone/>
            </a:pPr>
            <a:endParaRPr lang="uk-UA" sz="4200" b="1" u="sng" dirty="0"/>
          </a:p>
          <a:p>
            <a:pPr marL="36830" indent="0" fontAlgn="base">
              <a:buNone/>
            </a:pPr>
            <a:r>
              <a:rPr lang="uk-UA" sz="4200" b="1" dirty="0">
                <a:ln w="22225">
                  <a:solidFill>
                    <a:schemeClr val="accent2"/>
                  </a:solidFill>
                  <a:prstDash val="solid"/>
                </a:ln>
                <a:solidFill>
                  <a:schemeClr val="accent2">
                    <a:lumMod val="40000"/>
                    <a:lumOff val="60000"/>
                  </a:schemeClr>
                </a:solidFill>
                <a:effectLst/>
              </a:rPr>
              <a:t>О</a:t>
            </a:r>
            <a:r>
              <a:rPr lang="ru-RU" sz="4200" b="1" dirty="0">
                <a:ln w="22225">
                  <a:solidFill>
                    <a:schemeClr val="accent2"/>
                  </a:solidFill>
                  <a:prstDash val="solid"/>
                </a:ln>
                <a:solidFill>
                  <a:schemeClr val="accent2">
                    <a:lumMod val="40000"/>
                    <a:lumOff val="60000"/>
                  </a:schemeClr>
                </a:solidFill>
                <a:effectLst/>
              </a:rPr>
              <a:t>СОБЛИВОСТІ КРИМІНАЛЬНОЇ ВІДПОВІДАЛЬНОСТІ ЗА КОРУПЦІЙНІ ЗЛОЧИНИ:</a:t>
            </a:r>
            <a:endParaRPr lang="ru-RU" sz="4200" b="1" dirty="0">
              <a:solidFill>
                <a:srgbClr val="00B0F0"/>
              </a:solidFill>
            </a:endParaRPr>
          </a:p>
          <a:p>
            <a:pPr marL="36830" indent="0" fontAlgn="base">
              <a:buNone/>
            </a:pPr>
            <a:endParaRPr lang="ru-RU" sz="2800" b="1" dirty="0">
              <a:solidFill>
                <a:srgbClr val="00B0F0"/>
              </a:solidFill>
            </a:endParaRPr>
          </a:p>
          <a:p>
            <a:pPr marL="36830" indent="0" fontAlgn="base">
              <a:buNone/>
            </a:pPr>
            <a:r>
              <a:rPr lang="ru-RU" sz="3600" dirty="0"/>
              <a:t>Стаття 96-2. </a:t>
            </a:r>
            <a:r>
              <a:rPr lang="ru-RU" sz="3600" dirty="0" err="1"/>
              <a:t>Випадки</a:t>
            </a:r>
            <a:r>
              <a:rPr lang="ru-RU" sz="3600" dirty="0"/>
              <a:t> </a:t>
            </a:r>
            <a:r>
              <a:rPr lang="ru-RU" sz="3600" dirty="0" err="1"/>
              <a:t>застосування</a:t>
            </a:r>
            <a:r>
              <a:rPr lang="ru-RU" sz="3600" dirty="0"/>
              <a:t> </a:t>
            </a:r>
            <a:r>
              <a:rPr lang="ru-RU" sz="3600" dirty="0" err="1"/>
              <a:t>спеціальної</a:t>
            </a:r>
            <a:r>
              <a:rPr lang="ru-RU" sz="3600" dirty="0"/>
              <a:t> </a:t>
            </a:r>
            <a:r>
              <a:rPr lang="ru-RU" sz="3600" dirty="0" err="1"/>
              <a:t>конфіскації</a:t>
            </a:r>
            <a:endParaRPr lang="ru-RU" sz="3600" dirty="0"/>
          </a:p>
          <a:p>
            <a:pPr marL="36830" indent="0" fontAlgn="base">
              <a:buNone/>
            </a:pPr>
            <a:endParaRPr lang="ru-RU" sz="3600" dirty="0"/>
          </a:p>
          <a:p>
            <a:pPr marL="36830" indent="0" fontAlgn="base">
              <a:buNone/>
            </a:pPr>
            <a:r>
              <a:rPr lang="ru-RU" sz="3600" dirty="0"/>
              <a:t>1. </a:t>
            </a:r>
            <a:r>
              <a:rPr lang="ru-RU" sz="3600" dirty="0" err="1"/>
              <a:t>Спеціальна</a:t>
            </a:r>
            <a:r>
              <a:rPr lang="ru-RU" sz="3600" dirty="0"/>
              <a:t> </a:t>
            </a:r>
            <a:r>
              <a:rPr lang="ru-RU" sz="3600" dirty="0" err="1"/>
              <a:t>конфіскація</a:t>
            </a:r>
            <a:r>
              <a:rPr lang="ru-RU" sz="3600" dirty="0"/>
              <a:t> </a:t>
            </a:r>
            <a:r>
              <a:rPr lang="ru-RU" sz="3600" dirty="0" err="1"/>
              <a:t>застосовується</a:t>
            </a:r>
            <a:r>
              <a:rPr lang="ru-RU" sz="3600" dirty="0"/>
              <a:t> у </a:t>
            </a:r>
            <a:r>
              <a:rPr lang="ru-RU" sz="3600" dirty="0" err="1"/>
              <a:t>разі</a:t>
            </a:r>
            <a:r>
              <a:rPr lang="ru-RU" sz="3600" dirty="0"/>
              <a:t>, </a:t>
            </a:r>
            <a:r>
              <a:rPr lang="ru-RU" sz="3600" dirty="0" err="1"/>
              <a:t>якщо</a:t>
            </a:r>
            <a:r>
              <a:rPr lang="ru-RU" sz="3600" dirty="0"/>
              <a:t> </a:t>
            </a:r>
            <a:r>
              <a:rPr lang="ru-RU" sz="3600" dirty="0" err="1"/>
              <a:t>гроші</a:t>
            </a:r>
            <a:r>
              <a:rPr lang="ru-RU" sz="3600" dirty="0"/>
              <a:t>, </a:t>
            </a:r>
            <a:r>
              <a:rPr lang="ru-RU" sz="3600" dirty="0" err="1"/>
              <a:t>цінності</a:t>
            </a:r>
            <a:r>
              <a:rPr lang="ru-RU" sz="3600" dirty="0"/>
              <a:t> та </a:t>
            </a:r>
            <a:r>
              <a:rPr lang="ru-RU" sz="3600" dirty="0" err="1"/>
              <a:t>інше</a:t>
            </a:r>
            <a:r>
              <a:rPr lang="ru-RU" sz="3600" dirty="0"/>
              <a:t> </a:t>
            </a:r>
            <a:r>
              <a:rPr lang="ru-RU" sz="3600" dirty="0" err="1"/>
              <a:t>майно</a:t>
            </a:r>
            <a:r>
              <a:rPr lang="ru-RU" sz="3600" dirty="0"/>
              <a:t>:</a:t>
            </a:r>
          </a:p>
          <a:p>
            <a:pPr marL="36830" indent="0" fontAlgn="base">
              <a:buNone/>
            </a:pPr>
            <a:endParaRPr lang="ru-RU" sz="3600" dirty="0"/>
          </a:p>
          <a:p>
            <a:pPr marL="36830" indent="0" fontAlgn="base">
              <a:buNone/>
            </a:pPr>
            <a:r>
              <a:rPr lang="ru-RU" sz="3600" dirty="0"/>
              <a:t>1) </a:t>
            </a:r>
            <a:r>
              <a:rPr lang="ru-RU" sz="3600" dirty="0" err="1"/>
              <a:t>одержані</a:t>
            </a:r>
            <a:r>
              <a:rPr lang="ru-RU" sz="3600" dirty="0"/>
              <a:t> </a:t>
            </a:r>
            <a:r>
              <a:rPr lang="ru-RU" sz="3600" dirty="0" err="1"/>
              <a:t>внаслідок</a:t>
            </a:r>
            <a:r>
              <a:rPr lang="ru-RU" sz="3600" dirty="0"/>
              <a:t> </a:t>
            </a:r>
            <a:r>
              <a:rPr lang="ru-RU" sz="3600" dirty="0" err="1"/>
              <a:t>вчинення</a:t>
            </a:r>
            <a:r>
              <a:rPr lang="ru-RU" sz="3600" dirty="0"/>
              <a:t> </a:t>
            </a:r>
            <a:r>
              <a:rPr lang="ru-RU" sz="3600" dirty="0" err="1"/>
              <a:t>злочину</a:t>
            </a:r>
            <a:r>
              <a:rPr lang="ru-RU" sz="3600" dirty="0"/>
              <a:t> та/</a:t>
            </a:r>
            <a:r>
              <a:rPr lang="ru-RU" sz="3600" dirty="0" err="1"/>
              <a:t>або</a:t>
            </a:r>
            <a:r>
              <a:rPr lang="ru-RU" sz="3600" dirty="0"/>
              <a:t> є доходами </a:t>
            </a:r>
            <a:r>
              <a:rPr lang="ru-RU" sz="3600" dirty="0" err="1"/>
              <a:t>від</a:t>
            </a:r>
            <a:r>
              <a:rPr lang="ru-RU" sz="3600" dirty="0"/>
              <a:t> такого майна;</a:t>
            </a:r>
          </a:p>
          <a:p>
            <a:pPr marL="36830" indent="0" fontAlgn="base">
              <a:buNone/>
            </a:pPr>
            <a:endParaRPr lang="ru-RU" sz="3600" dirty="0"/>
          </a:p>
          <a:p>
            <a:pPr marL="36830" indent="0" fontAlgn="base">
              <a:buNone/>
            </a:pPr>
            <a:r>
              <a:rPr lang="ru-RU" sz="3600" dirty="0"/>
              <a:t>2) </a:t>
            </a:r>
            <a:r>
              <a:rPr lang="ru-RU" sz="3600" dirty="0" err="1"/>
              <a:t>призначалися</a:t>
            </a:r>
            <a:r>
              <a:rPr lang="ru-RU" sz="3600" dirty="0"/>
              <a:t> (</a:t>
            </a:r>
            <a:r>
              <a:rPr lang="ru-RU" sz="3600" dirty="0" err="1"/>
              <a:t>використовувалися</a:t>
            </a:r>
            <a:r>
              <a:rPr lang="ru-RU" sz="3600" dirty="0"/>
              <a:t>) для </a:t>
            </a:r>
            <a:r>
              <a:rPr lang="ru-RU" sz="3600" dirty="0" err="1"/>
              <a:t>схиляння</a:t>
            </a:r>
            <a:r>
              <a:rPr lang="ru-RU" sz="3600" dirty="0"/>
              <a:t> особи до </a:t>
            </a:r>
            <a:r>
              <a:rPr lang="ru-RU" sz="3600" dirty="0" err="1"/>
              <a:t>вчинення</a:t>
            </a:r>
            <a:r>
              <a:rPr lang="ru-RU" sz="3600" dirty="0"/>
              <a:t> </a:t>
            </a:r>
            <a:r>
              <a:rPr lang="ru-RU" sz="3600" dirty="0" err="1"/>
              <a:t>злочину</a:t>
            </a:r>
            <a:r>
              <a:rPr lang="ru-RU" sz="3600" dirty="0"/>
              <a:t>, </a:t>
            </a:r>
            <a:r>
              <a:rPr lang="ru-RU" sz="3600" dirty="0" err="1"/>
              <a:t>фінансування</a:t>
            </a:r>
            <a:r>
              <a:rPr lang="ru-RU" sz="3600" dirty="0"/>
              <a:t> та/</a:t>
            </a:r>
            <a:r>
              <a:rPr lang="ru-RU" sz="3600" dirty="0" err="1"/>
              <a:t>або</a:t>
            </a:r>
            <a:r>
              <a:rPr lang="ru-RU" sz="3600" dirty="0"/>
              <a:t> </a:t>
            </a:r>
            <a:r>
              <a:rPr lang="ru-RU" sz="3600" dirty="0" err="1"/>
              <a:t>матеріального</a:t>
            </a:r>
            <a:r>
              <a:rPr lang="ru-RU" sz="3600" dirty="0"/>
              <a:t> </a:t>
            </a:r>
            <a:r>
              <a:rPr lang="ru-RU" sz="3600" dirty="0" err="1"/>
              <a:t>забезпечення</a:t>
            </a:r>
            <a:r>
              <a:rPr lang="ru-RU" sz="3600" dirty="0"/>
              <a:t> </a:t>
            </a:r>
            <a:r>
              <a:rPr lang="ru-RU" sz="3600" dirty="0" err="1"/>
              <a:t>злочину</a:t>
            </a:r>
            <a:r>
              <a:rPr lang="ru-RU" sz="3600" dirty="0"/>
              <a:t> </a:t>
            </a:r>
            <a:r>
              <a:rPr lang="ru-RU" sz="3600" dirty="0" err="1"/>
              <a:t>або</a:t>
            </a:r>
            <a:r>
              <a:rPr lang="ru-RU" sz="3600" dirty="0"/>
              <a:t> </a:t>
            </a:r>
            <a:r>
              <a:rPr lang="ru-RU" sz="3600" dirty="0" err="1"/>
              <a:t>винагороди</a:t>
            </a:r>
            <a:r>
              <a:rPr lang="ru-RU" sz="3600" dirty="0"/>
              <a:t> за </a:t>
            </a:r>
            <a:r>
              <a:rPr lang="ru-RU" sz="3600" dirty="0" err="1"/>
              <a:t>його</a:t>
            </a:r>
            <a:r>
              <a:rPr lang="ru-RU" sz="3600" dirty="0"/>
              <a:t> </a:t>
            </a:r>
            <a:r>
              <a:rPr lang="ru-RU" sz="3600" dirty="0" err="1"/>
              <a:t>вчинення</a:t>
            </a:r>
            <a:r>
              <a:rPr lang="ru-RU" sz="3600" dirty="0"/>
              <a:t>;</a:t>
            </a:r>
          </a:p>
          <a:p>
            <a:pPr marL="36830" indent="0" fontAlgn="base">
              <a:buNone/>
            </a:pPr>
            <a:endParaRPr lang="ru-RU" sz="3600" dirty="0"/>
          </a:p>
          <a:p>
            <a:pPr marL="36830" indent="0" fontAlgn="base">
              <a:buNone/>
            </a:pPr>
            <a:r>
              <a:rPr lang="ru-RU" sz="3600" dirty="0"/>
              <a:t>3) </a:t>
            </a:r>
            <a:r>
              <a:rPr lang="ru-RU" sz="3600" dirty="0" err="1"/>
              <a:t>були</a:t>
            </a:r>
            <a:r>
              <a:rPr lang="ru-RU" sz="3600" dirty="0"/>
              <a:t> предметом </a:t>
            </a:r>
            <a:r>
              <a:rPr lang="ru-RU" sz="3600" dirty="0" err="1"/>
              <a:t>злочину</a:t>
            </a:r>
            <a:r>
              <a:rPr lang="ru-RU" sz="3600" dirty="0"/>
              <a:t>, </a:t>
            </a:r>
            <a:r>
              <a:rPr lang="ru-RU" sz="3600" dirty="0" err="1"/>
              <a:t>крім</a:t>
            </a:r>
            <a:r>
              <a:rPr lang="ru-RU" sz="3600" dirty="0"/>
              <a:t> тих, </a:t>
            </a:r>
            <a:r>
              <a:rPr lang="ru-RU" sz="3600" dirty="0" err="1"/>
              <a:t>що</a:t>
            </a:r>
            <a:r>
              <a:rPr lang="ru-RU" sz="3600" dirty="0"/>
              <a:t> </a:t>
            </a:r>
            <a:r>
              <a:rPr lang="ru-RU" sz="3600" dirty="0" err="1"/>
              <a:t>повертаються</a:t>
            </a:r>
            <a:r>
              <a:rPr lang="ru-RU" sz="3600" dirty="0"/>
              <a:t> </a:t>
            </a:r>
            <a:r>
              <a:rPr lang="ru-RU" sz="3600" dirty="0" err="1"/>
              <a:t>власнику</a:t>
            </a:r>
            <a:r>
              <a:rPr lang="ru-RU" sz="3600" dirty="0"/>
              <a:t> (законному </a:t>
            </a:r>
            <a:r>
              <a:rPr lang="ru-RU" sz="3600" dirty="0" err="1"/>
              <a:t>володільцю</a:t>
            </a:r>
            <a:r>
              <a:rPr lang="ru-RU" sz="3600" dirty="0"/>
              <a:t>), а у </a:t>
            </a:r>
            <a:r>
              <a:rPr lang="ru-RU" sz="3600" dirty="0" err="1"/>
              <a:t>разі</a:t>
            </a:r>
            <a:r>
              <a:rPr lang="ru-RU" sz="3600" dirty="0"/>
              <a:t>, коли </a:t>
            </a:r>
            <a:r>
              <a:rPr lang="ru-RU" sz="3600" dirty="0" err="1"/>
              <a:t>його</a:t>
            </a:r>
            <a:r>
              <a:rPr lang="ru-RU" sz="3600" dirty="0"/>
              <a:t> не </a:t>
            </a:r>
            <a:r>
              <a:rPr lang="ru-RU" sz="3600" dirty="0" err="1"/>
              <a:t>встановлено</a:t>
            </a:r>
            <a:r>
              <a:rPr lang="ru-RU" sz="3600" dirty="0"/>
              <a:t>, - </a:t>
            </a:r>
            <a:r>
              <a:rPr lang="ru-RU" sz="3600" dirty="0" err="1"/>
              <a:t>переходять</a:t>
            </a:r>
            <a:r>
              <a:rPr lang="ru-RU" sz="3600" dirty="0"/>
              <a:t> у </a:t>
            </a:r>
            <a:r>
              <a:rPr lang="ru-RU" sz="3600" dirty="0" err="1"/>
              <a:t>власність</a:t>
            </a:r>
            <a:r>
              <a:rPr lang="ru-RU" sz="3600" dirty="0"/>
              <a:t> </a:t>
            </a:r>
            <a:r>
              <a:rPr lang="ru-RU" sz="3600" dirty="0" err="1"/>
              <a:t>держави</a:t>
            </a:r>
            <a:r>
              <a:rPr lang="ru-RU" sz="3600" dirty="0"/>
              <a:t>;</a:t>
            </a:r>
          </a:p>
          <a:p>
            <a:pPr marL="36830" indent="0" fontAlgn="base">
              <a:buNone/>
            </a:pPr>
            <a:endParaRPr lang="ru-RU" sz="3600" dirty="0"/>
          </a:p>
          <a:p>
            <a:pPr marL="36830" indent="0" fontAlgn="base">
              <a:buNone/>
            </a:pPr>
            <a:r>
              <a:rPr lang="ru-RU" sz="3600" dirty="0"/>
              <a:t>4) </a:t>
            </a:r>
            <a:r>
              <a:rPr lang="ru-RU" sz="3600" dirty="0" err="1"/>
              <a:t>були</a:t>
            </a:r>
            <a:r>
              <a:rPr lang="ru-RU" sz="3600" dirty="0"/>
              <a:t> </a:t>
            </a:r>
            <a:r>
              <a:rPr lang="ru-RU" sz="3600" dirty="0" err="1"/>
              <a:t>підшукані</a:t>
            </a:r>
            <a:r>
              <a:rPr lang="ru-RU" sz="3600" dirty="0"/>
              <a:t>, </a:t>
            </a:r>
            <a:r>
              <a:rPr lang="ru-RU" sz="3600" dirty="0" err="1"/>
              <a:t>виготовлені</a:t>
            </a:r>
            <a:r>
              <a:rPr lang="ru-RU" sz="3600" dirty="0"/>
              <a:t>, </a:t>
            </a:r>
            <a:r>
              <a:rPr lang="ru-RU" sz="3600" dirty="0" err="1"/>
              <a:t>пристосовані</a:t>
            </a:r>
            <a:r>
              <a:rPr lang="ru-RU" sz="3600" dirty="0"/>
              <a:t> </a:t>
            </a:r>
            <a:r>
              <a:rPr lang="ru-RU" sz="3600" dirty="0" err="1"/>
              <a:t>або</a:t>
            </a:r>
            <a:r>
              <a:rPr lang="ru-RU" sz="3600" dirty="0"/>
              <a:t> </a:t>
            </a:r>
            <a:r>
              <a:rPr lang="ru-RU" sz="3600" dirty="0" err="1"/>
              <a:t>використані</a:t>
            </a:r>
            <a:r>
              <a:rPr lang="ru-RU" sz="3600" dirty="0"/>
              <a:t> як </a:t>
            </a:r>
            <a:r>
              <a:rPr lang="ru-RU" sz="3600" dirty="0" err="1"/>
              <a:t>засоби</a:t>
            </a:r>
            <a:r>
              <a:rPr lang="ru-RU" sz="3600" dirty="0"/>
              <a:t> </a:t>
            </a:r>
            <a:r>
              <a:rPr lang="ru-RU" sz="3600" dirty="0" err="1"/>
              <a:t>чи</a:t>
            </a:r>
            <a:r>
              <a:rPr lang="ru-RU" sz="3600" dirty="0"/>
              <a:t> </a:t>
            </a:r>
            <a:r>
              <a:rPr lang="ru-RU" sz="3600" dirty="0" err="1"/>
              <a:t>знаряддя</a:t>
            </a:r>
            <a:r>
              <a:rPr lang="ru-RU" sz="3600" dirty="0"/>
              <a:t> </a:t>
            </a:r>
            <a:r>
              <a:rPr lang="ru-RU" sz="3600" dirty="0" err="1"/>
              <a:t>вчинення</a:t>
            </a:r>
            <a:r>
              <a:rPr lang="ru-RU" sz="3600" dirty="0"/>
              <a:t> </a:t>
            </a:r>
            <a:r>
              <a:rPr lang="ru-RU" sz="3600" dirty="0" err="1"/>
              <a:t>злочину</a:t>
            </a:r>
            <a:r>
              <a:rPr lang="ru-RU" sz="3600" dirty="0"/>
              <a:t>, </a:t>
            </a:r>
            <a:r>
              <a:rPr lang="ru-RU" sz="3600" dirty="0" err="1"/>
              <a:t>крім</a:t>
            </a:r>
            <a:r>
              <a:rPr lang="ru-RU" sz="3600" dirty="0"/>
              <a:t> тих, </a:t>
            </a:r>
            <a:r>
              <a:rPr lang="ru-RU" sz="3600" dirty="0" err="1"/>
              <a:t>що</a:t>
            </a:r>
            <a:r>
              <a:rPr lang="ru-RU" sz="3600" dirty="0"/>
              <a:t> </a:t>
            </a:r>
            <a:r>
              <a:rPr lang="ru-RU" sz="3600" dirty="0" err="1"/>
              <a:t>повертаються</a:t>
            </a:r>
            <a:r>
              <a:rPr lang="ru-RU" sz="3600" dirty="0"/>
              <a:t> </a:t>
            </a:r>
            <a:r>
              <a:rPr lang="ru-RU" sz="3600" dirty="0" err="1"/>
              <a:t>власнику</a:t>
            </a:r>
            <a:r>
              <a:rPr lang="ru-RU" sz="3600" dirty="0"/>
              <a:t> (законному </a:t>
            </a:r>
            <a:r>
              <a:rPr lang="ru-RU" sz="3600" dirty="0" err="1"/>
              <a:t>володільцю</a:t>
            </a:r>
            <a:r>
              <a:rPr lang="ru-RU" sz="3600" dirty="0"/>
              <a:t>), </a:t>
            </a:r>
            <a:r>
              <a:rPr lang="ru-RU" sz="3600" dirty="0" err="1"/>
              <a:t>який</a:t>
            </a:r>
            <a:r>
              <a:rPr lang="ru-RU" sz="3600" dirty="0"/>
              <a:t> не знав і не </a:t>
            </a:r>
            <a:r>
              <a:rPr lang="ru-RU" sz="3600" dirty="0" err="1"/>
              <a:t>міг</a:t>
            </a:r>
            <a:r>
              <a:rPr lang="ru-RU" sz="3600" dirty="0"/>
              <a:t> знати про </a:t>
            </a:r>
            <a:r>
              <a:rPr lang="ru-RU" sz="3600" dirty="0" err="1"/>
              <a:t>їх</a:t>
            </a:r>
            <a:r>
              <a:rPr lang="ru-RU" sz="3600" dirty="0"/>
              <a:t> </a:t>
            </a:r>
            <a:r>
              <a:rPr lang="ru-RU" sz="3600" dirty="0" err="1"/>
              <a:t>незаконне</a:t>
            </a:r>
            <a:r>
              <a:rPr lang="ru-RU" sz="3600" dirty="0"/>
              <a:t> </a:t>
            </a:r>
            <a:r>
              <a:rPr lang="ru-RU" sz="3600" dirty="0" err="1"/>
              <a:t>використання</a:t>
            </a:r>
            <a:r>
              <a:rPr lang="ru-RU" sz="3600" dirty="0"/>
              <a:t>.</a:t>
            </a:r>
          </a:p>
          <a:p>
            <a:pPr marL="36830" indent="0" fontAlgn="base">
              <a:buNone/>
            </a:pPr>
            <a:endParaRPr lang="uk-UA" sz="2400" u="sng"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a:bodyPr>
          <a:lstStyle/>
          <a:p>
            <a:pPr marL="36830" indent="0">
              <a:buNone/>
            </a:pPr>
            <a:endParaRPr lang="uk-UA" sz="1800" b="1" u="sng" dirty="0"/>
          </a:p>
          <a:p>
            <a:pPr marL="36830" indent="0" fontAlgn="base">
              <a:buNone/>
            </a:pPr>
            <a:r>
              <a:rPr lang="uk-UA" sz="2800" b="1" dirty="0">
                <a:ln w="22225">
                  <a:solidFill>
                    <a:schemeClr val="accent2"/>
                  </a:solidFill>
                  <a:prstDash val="solid"/>
                </a:ln>
                <a:solidFill>
                  <a:schemeClr val="accent2">
                    <a:lumMod val="40000"/>
                    <a:lumOff val="60000"/>
                  </a:schemeClr>
                </a:solidFill>
                <a:effectLst/>
              </a:rPr>
              <a:t>О</a:t>
            </a:r>
            <a:r>
              <a:rPr lang="ru-RU" sz="2800" b="1" dirty="0">
                <a:ln w="22225">
                  <a:solidFill>
                    <a:schemeClr val="accent2"/>
                  </a:solidFill>
                  <a:prstDash val="solid"/>
                </a:ln>
                <a:solidFill>
                  <a:schemeClr val="accent2">
                    <a:lumMod val="40000"/>
                    <a:lumOff val="60000"/>
                  </a:schemeClr>
                </a:solidFill>
                <a:effectLst/>
              </a:rPr>
              <a:t>СОБЛИВОСТІ КРИМІНАЛЬНОЇ ВІДПОВІДАЛЬНОСТІ ЗА КОРУПЦІЙНІ ЗЛОЧИНИ:</a:t>
            </a:r>
            <a:endParaRPr lang="ru-RU" sz="2800" b="1" dirty="0">
              <a:solidFill>
                <a:srgbClr val="00B0F0"/>
              </a:solidFill>
            </a:endParaRPr>
          </a:p>
          <a:p>
            <a:pPr marL="36830" indent="0" fontAlgn="base">
              <a:buNone/>
            </a:pPr>
            <a:endParaRPr lang="ru-RU" sz="2800" b="1" dirty="0">
              <a:solidFill>
                <a:srgbClr val="00B0F0"/>
              </a:solidFill>
            </a:endParaRPr>
          </a:p>
          <a:p>
            <a:pPr marL="36830" indent="0" fontAlgn="base">
              <a:buNone/>
            </a:pPr>
            <a:r>
              <a:rPr lang="ru-RU" u="sng" dirty="0" err="1"/>
              <a:t>Неможливо</a:t>
            </a:r>
            <a:r>
              <a:rPr lang="ru-RU" u="sng" dirty="0"/>
              <a:t> </a:t>
            </a:r>
            <a:r>
              <a:rPr lang="ru-RU" u="sng" dirty="0" err="1"/>
              <a:t>застосувати</a:t>
            </a:r>
            <a:r>
              <a:rPr lang="ru-RU" dirty="0"/>
              <a:t>:</a:t>
            </a:r>
          </a:p>
          <a:p>
            <a:pPr marL="36830" indent="0" fontAlgn="base">
              <a:buNone/>
            </a:pPr>
            <a:r>
              <a:rPr lang="ru-RU" dirty="0"/>
              <a:t>Стаття 69. </a:t>
            </a:r>
            <a:r>
              <a:rPr lang="ru-RU" dirty="0" err="1"/>
              <a:t>Призначення</a:t>
            </a:r>
            <a:r>
              <a:rPr lang="ru-RU" dirty="0"/>
              <a:t> </a:t>
            </a:r>
            <a:r>
              <a:rPr lang="ru-RU" dirty="0" err="1"/>
              <a:t>більш</a:t>
            </a:r>
            <a:r>
              <a:rPr lang="ru-RU" dirty="0"/>
              <a:t> </a:t>
            </a:r>
            <a:r>
              <a:rPr lang="ru-RU" dirty="0" err="1"/>
              <a:t>м'якого</a:t>
            </a:r>
            <a:r>
              <a:rPr lang="ru-RU" dirty="0"/>
              <a:t> </a:t>
            </a:r>
            <a:r>
              <a:rPr lang="ru-RU" dirty="0" err="1"/>
              <a:t>покарання</a:t>
            </a:r>
            <a:r>
              <a:rPr lang="ru-RU" dirty="0"/>
              <a:t>, </a:t>
            </a:r>
            <a:r>
              <a:rPr lang="ru-RU" dirty="0" err="1"/>
              <a:t>ніж</a:t>
            </a:r>
            <a:r>
              <a:rPr lang="ru-RU" dirty="0"/>
              <a:t> </a:t>
            </a:r>
            <a:r>
              <a:rPr lang="ru-RU" dirty="0" err="1"/>
              <a:t>передбачено</a:t>
            </a:r>
            <a:r>
              <a:rPr lang="ru-RU" dirty="0"/>
              <a:t> законом</a:t>
            </a:r>
          </a:p>
          <a:p>
            <a:pPr marL="36830" indent="0" fontAlgn="base">
              <a:buNone/>
            </a:pPr>
            <a:r>
              <a:rPr lang="ru-RU" dirty="0"/>
              <a:t>Стаття 69-1. </a:t>
            </a:r>
            <a:r>
              <a:rPr lang="ru-RU" dirty="0" err="1"/>
              <a:t>Призначення</a:t>
            </a:r>
            <a:r>
              <a:rPr lang="ru-RU" dirty="0"/>
              <a:t> </a:t>
            </a:r>
            <a:r>
              <a:rPr lang="ru-RU" dirty="0" err="1"/>
              <a:t>покарання</a:t>
            </a:r>
            <a:r>
              <a:rPr lang="ru-RU" dirty="0"/>
              <a:t> за </a:t>
            </a:r>
            <a:r>
              <a:rPr lang="ru-RU" dirty="0" err="1"/>
              <a:t>наявності</a:t>
            </a:r>
            <a:r>
              <a:rPr lang="ru-RU" dirty="0"/>
              <a:t> </a:t>
            </a:r>
            <a:r>
              <a:rPr lang="ru-RU" dirty="0" err="1"/>
              <a:t>обставин</a:t>
            </a:r>
            <a:r>
              <a:rPr lang="ru-RU" dirty="0"/>
              <a:t>, </a:t>
            </a:r>
            <a:r>
              <a:rPr lang="ru-RU" dirty="0" err="1"/>
              <a:t>що</a:t>
            </a:r>
            <a:r>
              <a:rPr lang="ru-RU" dirty="0"/>
              <a:t> </a:t>
            </a:r>
            <a:r>
              <a:rPr lang="ru-RU" dirty="0" err="1"/>
              <a:t>пом'якшують</a:t>
            </a:r>
            <a:r>
              <a:rPr lang="ru-RU" dirty="0"/>
              <a:t> </a:t>
            </a:r>
            <a:r>
              <a:rPr lang="ru-RU" dirty="0" err="1"/>
              <a:t>покарання</a:t>
            </a:r>
            <a:endParaRPr lang="ru-RU" dirty="0"/>
          </a:p>
          <a:p>
            <a:pPr marL="36830" indent="0" fontAlgn="base">
              <a:buNone/>
            </a:pPr>
            <a:r>
              <a:rPr lang="uk-UA" dirty="0"/>
              <a:t>Стаття 91. Зняття судимості</a:t>
            </a:r>
          </a:p>
          <a:p>
            <a:pPr marL="36830" indent="0" fontAlgn="base">
              <a:buNone/>
            </a:pPr>
            <a:endParaRPr lang="ru-RU" dirty="0"/>
          </a:p>
          <a:p>
            <a:pPr marL="36830" indent="0" fontAlgn="base">
              <a:buNone/>
            </a:pPr>
            <a:endParaRPr lang="uk-UA" sz="2400" u="sng"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a:bodyPr>
          <a:lstStyle/>
          <a:p>
            <a:pPr marL="36830" indent="0">
              <a:buNone/>
            </a:pPr>
            <a:endParaRPr lang="uk-UA" sz="1800" b="1" u="sng" dirty="0"/>
          </a:p>
          <a:p>
            <a:pPr marL="36830" indent="0" fontAlgn="base">
              <a:buNone/>
            </a:pPr>
            <a:r>
              <a:rPr lang="uk-UA" sz="2800" b="1" dirty="0">
                <a:ln w="22225">
                  <a:solidFill>
                    <a:schemeClr val="accent2"/>
                  </a:solidFill>
                  <a:prstDash val="solid"/>
                </a:ln>
                <a:solidFill>
                  <a:schemeClr val="accent2">
                    <a:lumMod val="40000"/>
                    <a:lumOff val="60000"/>
                  </a:schemeClr>
                </a:solidFill>
                <a:effectLst/>
              </a:rPr>
              <a:t>О</a:t>
            </a:r>
            <a:r>
              <a:rPr lang="ru-RU" sz="2800" b="1" dirty="0">
                <a:ln w="22225">
                  <a:solidFill>
                    <a:schemeClr val="accent2"/>
                  </a:solidFill>
                  <a:prstDash val="solid"/>
                </a:ln>
                <a:solidFill>
                  <a:schemeClr val="accent2">
                    <a:lumMod val="40000"/>
                    <a:lumOff val="60000"/>
                  </a:schemeClr>
                </a:solidFill>
                <a:effectLst/>
              </a:rPr>
              <a:t>СОБЛИВОСТІ КРИМІНАЛЬНОЇ ВІДПОВІДАЛЬНОСТІ ЗА КОРУПЦІЙНІ ЗЛОЧИНИ:</a:t>
            </a:r>
            <a:endParaRPr lang="ru-RU" sz="2800" b="1" dirty="0">
              <a:solidFill>
                <a:srgbClr val="00B0F0"/>
              </a:solidFill>
            </a:endParaRPr>
          </a:p>
          <a:p>
            <a:pPr marL="36830" indent="0" fontAlgn="base">
              <a:buNone/>
            </a:pPr>
            <a:r>
              <a:rPr lang="ru-RU" b="1" dirty="0"/>
              <a:t>Стаття 65 Закону </a:t>
            </a:r>
            <a:r>
              <a:rPr lang="ru-RU" b="1" dirty="0" err="1"/>
              <a:t>України</a:t>
            </a:r>
            <a:r>
              <a:rPr lang="ru-RU" b="1" dirty="0"/>
              <a:t> «Про </a:t>
            </a:r>
            <a:r>
              <a:rPr lang="ru-RU" b="1" dirty="0" err="1"/>
              <a:t>запобігання</a:t>
            </a:r>
            <a:r>
              <a:rPr lang="ru-RU" b="1" dirty="0"/>
              <a:t> </a:t>
            </a:r>
            <a:r>
              <a:rPr lang="ru-RU" b="1" dirty="0" err="1"/>
              <a:t>корупції</a:t>
            </a:r>
            <a:r>
              <a:rPr lang="ru-RU" b="1" dirty="0"/>
              <a:t>»</a:t>
            </a:r>
          </a:p>
          <a:p>
            <a:pPr marL="36830" indent="0" fontAlgn="base">
              <a:buNone/>
            </a:pPr>
            <a:r>
              <a:rPr lang="ru-RU" dirty="0"/>
              <a:t>5. Особа, </a:t>
            </a:r>
            <a:r>
              <a:rPr lang="ru-RU" dirty="0" err="1"/>
              <a:t>якій</a:t>
            </a:r>
            <a:r>
              <a:rPr lang="ru-RU" dirty="0"/>
              <a:t> </a:t>
            </a:r>
            <a:r>
              <a:rPr lang="ru-RU" dirty="0" err="1"/>
              <a:t>повідомлено</a:t>
            </a:r>
            <a:r>
              <a:rPr lang="ru-RU" dirty="0"/>
              <a:t> про </a:t>
            </a:r>
            <a:r>
              <a:rPr lang="ru-RU" dirty="0" err="1"/>
              <a:t>підозру</a:t>
            </a:r>
            <a:r>
              <a:rPr lang="ru-RU" dirty="0"/>
              <a:t> у </a:t>
            </a:r>
            <a:r>
              <a:rPr lang="ru-RU" dirty="0" err="1"/>
              <a:t>вчиненні</a:t>
            </a:r>
            <a:r>
              <a:rPr lang="ru-RU" dirty="0"/>
              <a:t> нею </a:t>
            </a:r>
            <a:r>
              <a:rPr lang="ru-RU" dirty="0" err="1"/>
              <a:t>злочину</a:t>
            </a:r>
            <a:r>
              <a:rPr lang="ru-RU" dirty="0"/>
              <a:t> у </a:t>
            </a:r>
            <a:r>
              <a:rPr lang="ru-RU" dirty="0" err="1"/>
              <a:t>сфері</a:t>
            </a:r>
            <a:r>
              <a:rPr lang="ru-RU" dirty="0"/>
              <a:t> </a:t>
            </a:r>
            <a:r>
              <a:rPr lang="ru-RU" dirty="0" err="1"/>
              <a:t>службової</a:t>
            </a:r>
            <a:r>
              <a:rPr lang="ru-RU" dirty="0"/>
              <a:t> </a:t>
            </a:r>
            <a:r>
              <a:rPr lang="ru-RU" dirty="0" err="1"/>
              <a:t>діяльності</a:t>
            </a:r>
            <a:r>
              <a:rPr lang="ru-RU" dirty="0"/>
              <a:t>, </a:t>
            </a:r>
            <a:r>
              <a:rPr lang="ru-RU" dirty="0" err="1"/>
              <a:t>підлягає</a:t>
            </a:r>
            <a:r>
              <a:rPr lang="ru-RU" dirty="0"/>
              <a:t> </a:t>
            </a:r>
            <a:r>
              <a:rPr lang="ru-RU" dirty="0" err="1"/>
              <a:t>відстороненню</a:t>
            </a:r>
            <a:r>
              <a:rPr lang="ru-RU" dirty="0"/>
              <a:t> </a:t>
            </a:r>
            <a:r>
              <a:rPr lang="ru-RU" dirty="0" err="1"/>
              <a:t>від</a:t>
            </a:r>
            <a:r>
              <a:rPr lang="ru-RU" dirty="0"/>
              <a:t> </a:t>
            </a:r>
            <a:r>
              <a:rPr lang="ru-RU" dirty="0" err="1"/>
              <a:t>виконання</a:t>
            </a:r>
            <a:r>
              <a:rPr lang="ru-RU" dirty="0"/>
              <a:t> </a:t>
            </a:r>
            <a:r>
              <a:rPr lang="ru-RU" dirty="0" err="1"/>
              <a:t>повноважень</a:t>
            </a:r>
            <a:r>
              <a:rPr lang="ru-RU" dirty="0"/>
              <a:t> на </a:t>
            </a:r>
            <a:r>
              <a:rPr lang="ru-RU" dirty="0" err="1"/>
              <a:t>посаді</a:t>
            </a:r>
            <a:r>
              <a:rPr lang="ru-RU" dirty="0"/>
              <a:t> в порядку, </a:t>
            </a:r>
            <a:r>
              <a:rPr lang="ru-RU" dirty="0" err="1"/>
              <a:t>визначеному</a:t>
            </a:r>
            <a:r>
              <a:rPr lang="ru-RU" dirty="0"/>
              <a:t> законом.</a:t>
            </a:r>
            <a:endParaRPr lang="uk-UA" sz="2400" u="sng"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404664"/>
            <a:ext cx="8147248" cy="5721499"/>
          </a:xfrm>
        </p:spPr>
        <p:txBody>
          <a:bodyPr/>
          <a:lstStyle/>
          <a:p>
            <a:pPr marL="36830" indent="0">
              <a:buNone/>
            </a:pPr>
            <a:endPar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buNone/>
            </a:pPr>
            <a:endPar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buNone/>
            </a:pPr>
            <a:endPar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lgn="ctr">
              <a:buNone/>
            </a:pPr>
            <a:r>
              <a:rPr lang="uk-UA" sz="4000" b="1" dirty="0">
                <a:ln w="22225">
                  <a:solidFill>
                    <a:schemeClr val="accent2"/>
                  </a:solidFill>
                  <a:prstDash val="solid"/>
                </a:ln>
                <a:solidFill>
                  <a:schemeClr val="accent2">
                    <a:lumMod val="40000"/>
                    <a:lumOff val="60000"/>
                  </a:schemeClr>
                </a:solidFill>
                <a:effectLst/>
              </a:rPr>
              <a:t>3. </a:t>
            </a:r>
            <a:r>
              <a:rPr lang="ru-RU" sz="4000" b="1" dirty="0" err="1">
                <a:ln w="22225">
                  <a:solidFill>
                    <a:schemeClr val="accent2"/>
                  </a:solidFill>
                  <a:prstDash val="solid"/>
                </a:ln>
                <a:solidFill>
                  <a:schemeClr val="accent2">
                    <a:lumMod val="40000"/>
                    <a:lumOff val="60000"/>
                  </a:schemeClr>
                </a:solidFill>
                <a:effectLst/>
              </a:rPr>
              <a:t>Адміністративна</a:t>
            </a:r>
            <a:r>
              <a:rPr lang="ru-RU" sz="4000" b="1" dirty="0">
                <a:ln w="22225">
                  <a:solidFill>
                    <a:schemeClr val="accent2"/>
                  </a:solidFill>
                  <a:prstDash val="solid"/>
                </a:ln>
                <a:solidFill>
                  <a:schemeClr val="accent2">
                    <a:lumMod val="40000"/>
                    <a:lumOff val="60000"/>
                  </a:schemeClr>
                </a:solidFill>
                <a:effectLst/>
              </a:rPr>
              <a:t> </a:t>
            </a:r>
            <a:r>
              <a:rPr lang="ru-RU" sz="4000" b="1" dirty="0" err="1">
                <a:ln w="22225">
                  <a:solidFill>
                    <a:schemeClr val="accent2"/>
                  </a:solidFill>
                  <a:prstDash val="solid"/>
                </a:ln>
                <a:solidFill>
                  <a:schemeClr val="accent2">
                    <a:lumMod val="40000"/>
                    <a:lumOff val="60000"/>
                  </a:schemeClr>
                </a:solidFill>
                <a:effectLst/>
              </a:rPr>
              <a:t>відповідальність</a:t>
            </a:r>
            <a:r>
              <a:rPr lang="ru-RU" sz="4000" b="1" dirty="0">
                <a:ln w="22225">
                  <a:solidFill>
                    <a:schemeClr val="accent2"/>
                  </a:solidFill>
                  <a:prstDash val="solid"/>
                </a:ln>
                <a:solidFill>
                  <a:schemeClr val="accent2">
                    <a:lumMod val="40000"/>
                    <a:lumOff val="60000"/>
                  </a:schemeClr>
                </a:solidFill>
                <a:effectLst/>
              </a:rPr>
              <a:t> за </a:t>
            </a:r>
            <a:r>
              <a:rPr lang="ru-RU" sz="4000" b="1" dirty="0" err="1">
                <a:ln w="22225">
                  <a:solidFill>
                    <a:schemeClr val="accent2"/>
                  </a:solidFill>
                  <a:prstDash val="solid"/>
                </a:ln>
                <a:solidFill>
                  <a:schemeClr val="accent2">
                    <a:lumMod val="40000"/>
                    <a:lumOff val="60000"/>
                  </a:schemeClr>
                </a:solidFill>
                <a:effectLst/>
              </a:rPr>
              <a:t>вчинення</a:t>
            </a:r>
            <a:r>
              <a:rPr lang="ru-RU" sz="4000" b="1" dirty="0">
                <a:ln w="22225">
                  <a:solidFill>
                    <a:schemeClr val="accent2"/>
                  </a:solidFill>
                  <a:prstDash val="solid"/>
                </a:ln>
                <a:solidFill>
                  <a:schemeClr val="accent2">
                    <a:lumMod val="40000"/>
                    <a:lumOff val="60000"/>
                  </a:schemeClr>
                </a:solidFill>
                <a:effectLst/>
              </a:rPr>
              <a:t> </a:t>
            </a:r>
            <a:r>
              <a:rPr lang="ru-RU" sz="4000" b="1" dirty="0" err="1">
                <a:ln w="22225">
                  <a:solidFill>
                    <a:schemeClr val="accent2"/>
                  </a:solidFill>
                  <a:prstDash val="solid"/>
                </a:ln>
                <a:solidFill>
                  <a:schemeClr val="accent2">
                    <a:lumMod val="40000"/>
                    <a:lumOff val="60000"/>
                  </a:schemeClr>
                </a:solidFill>
                <a:effectLst/>
              </a:rPr>
              <a:t>правопорушень</a:t>
            </a:r>
            <a:r>
              <a:rPr lang="ru-RU" sz="4000" b="1" dirty="0">
                <a:ln w="22225">
                  <a:solidFill>
                    <a:schemeClr val="accent2"/>
                  </a:solidFill>
                  <a:prstDash val="solid"/>
                </a:ln>
                <a:solidFill>
                  <a:schemeClr val="accent2">
                    <a:lumMod val="40000"/>
                    <a:lumOff val="60000"/>
                  </a:schemeClr>
                </a:solidFill>
                <a:effectLst/>
              </a:rPr>
              <a:t>, </a:t>
            </a:r>
            <a:r>
              <a:rPr lang="ru-RU" sz="4000" b="1" dirty="0" err="1">
                <a:ln w="22225">
                  <a:solidFill>
                    <a:schemeClr val="accent2"/>
                  </a:solidFill>
                  <a:prstDash val="solid"/>
                </a:ln>
                <a:solidFill>
                  <a:schemeClr val="accent2">
                    <a:lumMod val="40000"/>
                    <a:lumOff val="60000"/>
                  </a:schemeClr>
                </a:solidFill>
                <a:effectLst/>
              </a:rPr>
              <a:t>пов’язаних</a:t>
            </a:r>
            <a:r>
              <a:rPr lang="ru-RU" sz="4000" b="1" dirty="0">
                <a:ln w="22225">
                  <a:solidFill>
                    <a:schemeClr val="accent2"/>
                  </a:solidFill>
                  <a:prstDash val="solid"/>
                </a:ln>
                <a:solidFill>
                  <a:schemeClr val="accent2">
                    <a:lumMod val="40000"/>
                    <a:lumOff val="60000"/>
                  </a:schemeClr>
                </a:solidFill>
                <a:effectLst/>
              </a:rPr>
              <a:t> з </a:t>
            </a:r>
            <a:r>
              <a:rPr lang="ru-RU" sz="4000" b="1" dirty="0" err="1">
                <a:ln w="22225">
                  <a:solidFill>
                    <a:schemeClr val="accent2"/>
                  </a:solidFill>
                  <a:prstDash val="solid"/>
                </a:ln>
                <a:solidFill>
                  <a:schemeClr val="accent2">
                    <a:lumMod val="40000"/>
                    <a:lumOff val="60000"/>
                  </a:schemeClr>
                </a:solidFill>
                <a:effectLst/>
              </a:rPr>
              <a:t>корупцією</a:t>
            </a:r>
            <a:r>
              <a:rPr lang="ru-RU" sz="4000" b="1" dirty="0">
                <a:ln w="22225">
                  <a:solidFill>
                    <a:schemeClr val="accent2"/>
                  </a:solidFill>
                  <a:prstDash val="solid"/>
                </a:ln>
                <a:solidFill>
                  <a:schemeClr val="accent2">
                    <a:lumMod val="40000"/>
                    <a:lumOff val="60000"/>
                  </a:schemeClr>
                </a:solidFill>
                <a:effectLst/>
              </a:rPr>
              <a:t>.</a:t>
            </a:r>
            <a:endParaRPr lang="ru-RU" sz="40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lgn="ctr">
              <a:buNone/>
            </a:pPr>
            <a:endParaRPr lang="ru-RU" sz="40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91264" cy="5793507"/>
          </a:xfrm>
        </p:spPr>
        <p:txBody>
          <a:bodyPr>
            <a:noAutofit/>
          </a:bodyPr>
          <a:lstStyle/>
          <a:p>
            <a:pPr marL="36830" indent="0" algn="ctr">
              <a:buNone/>
            </a:pPr>
            <a:endParaRPr lang="ru-RU" sz="2600" b="1" u="sng" dirty="0">
              <a:solidFill>
                <a:srgbClr val="00B0F0"/>
              </a:solidFill>
            </a:endParaRPr>
          </a:p>
          <a:p>
            <a:pPr marL="36830" indent="0" algn="ctr">
              <a:buNone/>
            </a:pPr>
            <a:endParaRPr lang="ru-RU" sz="2600" b="1" u="sng" dirty="0">
              <a:solidFill>
                <a:srgbClr val="00B0F0"/>
              </a:solidFill>
            </a:endParaRPr>
          </a:p>
          <a:p>
            <a:pPr marL="36830" indent="0" algn="ctr">
              <a:buNone/>
            </a:pPr>
            <a:endParaRPr lang="ru-RU" sz="2600" b="1" u="sng" dirty="0">
              <a:solidFill>
                <a:srgbClr val="00B0F0"/>
              </a:solidFill>
            </a:endParaRPr>
          </a:p>
          <a:p>
            <a:pPr marL="36830" indent="0" algn="ctr">
              <a:buNone/>
            </a:pPr>
            <a:endParaRPr lang="ru-RU" sz="2600" b="1" u="sng" dirty="0">
              <a:solidFill>
                <a:srgbClr val="00B0F0"/>
              </a:solidFill>
            </a:endParaRPr>
          </a:p>
          <a:p>
            <a:pPr marL="36830" indent="0" algn="ctr">
              <a:buNone/>
            </a:pPr>
            <a:r>
              <a:rPr lang="ru-RU" sz="4000" b="1" u="sng" dirty="0">
                <a:ln w="22225">
                  <a:solidFill>
                    <a:schemeClr val="accent2"/>
                  </a:solidFill>
                  <a:prstDash val="solid"/>
                </a:ln>
                <a:solidFill>
                  <a:schemeClr val="accent2">
                    <a:lumMod val="40000"/>
                    <a:lumOff val="60000"/>
                  </a:schemeClr>
                </a:solidFill>
                <a:effectLst/>
              </a:rPr>
              <a:t>Глава 13-А </a:t>
            </a:r>
            <a:r>
              <a:rPr lang="ru-RU" sz="4000" b="1" u="sng" dirty="0" err="1">
                <a:ln w="22225">
                  <a:solidFill>
                    <a:schemeClr val="accent2"/>
                  </a:solidFill>
                  <a:prstDash val="solid"/>
                </a:ln>
                <a:solidFill>
                  <a:schemeClr val="accent2">
                    <a:lumMod val="40000"/>
                    <a:lumOff val="60000"/>
                  </a:schemeClr>
                </a:solidFill>
                <a:effectLst/>
              </a:rPr>
              <a:t>КУпАП</a:t>
            </a:r>
            <a:endParaRPr lang="ru-RU" sz="4000" b="1" u="sng" dirty="0">
              <a:ln w="22225">
                <a:solidFill>
                  <a:schemeClr val="accent2"/>
                </a:solidFill>
                <a:prstDash val="solid"/>
              </a:ln>
              <a:solidFill>
                <a:schemeClr val="accent2">
                  <a:lumMod val="40000"/>
                  <a:lumOff val="60000"/>
                </a:schemeClr>
              </a:solidFill>
              <a:effectLst/>
            </a:endParaRPr>
          </a:p>
          <a:p>
            <a:pPr marL="36830" indent="0" algn="ctr">
              <a:buNone/>
            </a:pPr>
            <a:r>
              <a:rPr lang="ru-RU" sz="4000" b="1" u="sng" dirty="0">
                <a:ln w="22225">
                  <a:solidFill>
                    <a:schemeClr val="accent2"/>
                  </a:solidFill>
                  <a:prstDash val="solid"/>
                </a:ln>
                <a:solidFill>
                  <a:schemeClr val="accent2">
                    <a:lumMod val="40000"/>
                    <a:lumOff val="60000"/>
                  </a:schemeClr>
                </a:solidFill>
                <a:effectLst/>
              </a:rPr>
              <a:t>АДМІНІСТРАТИВНІ ПРАВОПОРУШЕННЯ, ПОВ’ЯЗАНІ З КОРУПЦІЄЮ</a:t>
            </a:r>
          </a:p>
          <a:p>
            <a:pPr marL="36830" indent="0" algn="ctr">
              <a:buNone/>
            </a:pPr>
            <a:endParaRPr lang="ru-RU" sz="4000" b="1" u="sng" dirty="0">
              <a:ln w="22225">
                <a:solidFill>
                  <a:schemeClr val="accent2"/>
                </a:solidFill>
                <a:prstDash val="solid"/>
              </a:ln>
              <a:solidFill>
                <a:schemeClr val="accent2">
                  <a:lumMod val="40000"/>
                  <a:lumOff val="60000"/>
                </a:schemeClr>
              </a:solidFill>
              <a:effectLst/>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91264" cy="5793507"/>
          </a:xfrm>
        </p:spPr>
        <p:txBody>
          <a:bodyPr>
            <a:noAutofit/>
          </a:bodyPr>
          <a:lstStyle/>
          <a:p>
            <a:pPr marL="36830" indent="0">
              <a:buNone/>
            </a:pPr>
            <a:r>
              <a:rPr lang="ru-RU" sz="2900" b="1" dirty="0">
                <a:solidFill>
                  <a:schemeClr val="accent2"/>
                </a:solidFill>
              </a:rPr>
              <a:t>Стаття 172-4. </a:t>
            </a:r>
            <a:r>
              <a:rPr lang="ru-RU" sz="2900" b="1" dirty="0" err="1">
                <a:solidFill>
                  <a:schemeClr val="accent2"/>
                </a:solidFill>
              </a:rPr>
              <a:t>Порушення</a:t>
            </a:r>
            <a:r>
              <a:rPr lang="ru-RU" sz="2900" b="1" dirty="0">
                <a:solidFill>
                  <a:schemeClr val="accent2"/>
                </a:solidFill>
              </a:rPr>
              <a:t> </a:t>
            </a:r>
            <a:r>
              <a:rPr lang="ru-RU" sz="2900" b="1" dirty="0" err="1">
                <a:solidFill>
                  <a:schemeClr val="accent2"/>
                </a:solidFill>
              </a:rPr>
              <a:t>обмежень</a:t>
            </a:r>
            <a:r>
              <a:rPr lang="ru-RU" sz="2900" b="1" dirty="0">
                <a:solidFill>
                  <a:schemeClr val="accent2"/>
                </a:solidFill>
              </a:rPr>
              <a:t> </a:t>
            </a:r>
            <a:r>
              <a:rPr lang="ru-RU" sz="2900" b="1" dirty="0" err="1">
                <a:solidFill>
                  <a:schemeClr val="accent2"/>
                </a:solidFill>
              </a:rPr>
              <a:t>щодо</a:t>
            </a:r>
            <a:r>
              <a:rPr lang="ru-RU" sz="2900" b="1" dirty="0">
                <a:solidFill>
                  <a:schemeClr val="accent2"/>
                </a:solidFill>
              </a:rPr>
              <a:t> </a:t>
            </a:r>
            <a:r>
              <a:rPr lang="ru-RU" sz="2900" b="1" dirty="0" err="1">
                <a:solidFill>
                  <a:schemeClr val="accent2"/>
                </a:solidFill>
              </a:rPr>
              <a:t>сумісництва</a:t>
            </a:r>
            <a:r>
              <a:rPr lang="ru-RU" sz="2900" b="1" dirty="0">
                <a:solidFill>
                  <a:schemeClr val="accent2"/>
                </a:solidFill>
              </a:rPr>
              <a:t> та </a:t>
            </a:r>
            <a:r>
              <a:rPr lang="ru-RU" sz="2900" b="1" dirty="0" err="1">
                <a:solidFill>
                  <a:schemeClr val="accent2"/>
                </a:solidFill>
              </a:rPr>
              <a:t>суміщення</a:t>
            </a:r>
            <a:r>
              <a:rPr lang="ru-RU" sz="2900" b="1" dirty="0">
                <a:solidFill>
                  <a:schemeClr val="accent2"/>
                </a:solidFill>
              </a:rPr>
              <a:t> з </a:t>
            </a:r>
            <a:r>
              <a:rPr lang="ru-RU" sz="2900" b="1" dirty="0" err="1">
                <a:solidFill>
                  <a:schemeClr val="accent2"/>
                </a:solidFill>
              </a:rPr>
              <a:t>іншими</a:t>
            </a:r>
            <a:r>
              <a:rPr lang="ru-RU" sz="2900" b="1" dirty="0">
                <a:solidFill>
                  <a:schemeClr val="accent2"/>
                </a:solidFill>
              </a:rPr>
              <a:t> видами </a:t>
            </a:r>
            <a:r>
              <a:rPr lang="ru-RU" sz="2900" b="1" dirty="0" err="1">
                <a:solidFill>
                  <a:schemeClr val="accent2"/>
                </a:solidFill>
              </a:rPr>
              <a:t>діяльності</a:t>
            </a:r>
            <a:endParaRPr lang="ru-RU" sz="2900" b="1" dirty="0">
              <a:solidFill>
                <a:schemeClr val="accent2"/>
              </a:solidFill>
            </a:endParaRPr>
          </a:p>
          <a:p>
            <a:pPr marL="36830" indent="0">
              <a:buNone/>
            </a:pPr>
            <a:endParaRPr lang="ru-RU" sz="2600" dirty="0">
              <a:solidFill>
                <a:schemeClr val="accent2"/>
              </a:solidFill>
            </a:endParaRPr>
          </a:p>
          <a:p>
            <a:pPr marL="36830" indent="0">
              <a:buNone/>
            </a:pPr>
            <a:r>
              <a:rPr lang="ru-RU" sz="2600" b="1" dirty="0" err="1"/>
              <a:t>Порушення</a:t>
            </a:r>
            <a:r>
              <a:rPr lang="ru-RU" sz="2600" b="1" dirty="0"/>
              <a:t> особою </a:t>
            </a:r>
            <a:r>
              <a:rPr lang="ru-RU" sz="2600" b="1" dirty="0" err="1"/>
              <a:t>встановлених</a:t>
            </a:r>
            <a:r>
              <a:rPr lang="ru-RU" sz="2600" b="1" dirty="0"/>
              <a:t> законом </a:t>
            </a:r>
            <a:r>
              <a:rPr lang="ru-RU" sz="2600" b="1" dirty="0" err="1"/>
              <a:t>обмежень</a:t>
            </a:r>
            <a:r>
              <a:rPr lang="ru-RU" sz="2600" b="1" dirty="0"/>
              <a:t> </a:t>
            </a:r>
            <a:r>
              <a:rPr lang="ru-RU" sz="2600" b="1" dirty="0" err="1"/>
              <a:t>щодо</a:t>
            </a:r>
            <a:r>
              <a:rPr lang="ru-RU" sz="2600" b="1" dirty="0"/>
              <a:t> </a:t>
            </a:r>
            <a:r>
              <a:rPr lang="ru-RU" sz="2600" b="1" dirty="0" err="1"/>
              <a:t>зайняття</a:t>
            </a:r>
            <a:r>
              <a:rPr lang="ru-RU" sz="2600" b="1" dirty="0"/>
              <a:t> </a:t>
            </a:r>
            <a:r>
              <a:rPr lang="ru-RU" sz="2600" b="1" dirty="0" err="1"/>
              <a:t>іншою</a:t>
            </a:r>
            <a:r>
              <a:rPr lang="ru-RU" sz="2600" b="1" dirty="0"/>
              <a:t> </a:t>
            </a:r>
            <a:r>
              <a:rPr lang="ru-RU" sz="2600" b="1" dirty="0" err="1"/>
              <a:t>оплачуваною</a:t>
            </a:r>
            <a:r>
              <a:rPr lang="ru-RU" sz="2600" b="1" dirty="0"/>
              <a:t> </a:t>
            </a:r>
            <a:r>
              <a:rPr lang="ru-RU" sz="2600" b="1" dirty="0" err="1"/>
              <a:t>діяльністю</a:t>
            </a:r>
            <a:r>
              <a:rPr lang="ru-RU" sz="2600" b="1" dirty="0"/>
              <a:t> (</a:t>
            </a:r>
            <a:r>
              <a:rPr lang="ru-RU" sz="2600" b="1" dirty="0" err="1"/>
              <a:t>крім</a:t>
            </a:r>
            <a:r>
              <a:rPr lang="ru-RU" sz="2600" b="1" dirty="0"/>
              <a:t> </a:t>
            </a:r>
            <a:r>
              <a:rPr lang="ru-RU" sz="2600" b="1" dirty="0" err="1"/>
              <a:t>викладацької</a:t>
            </a:r>
            <a:r>
              <a:rPr lang="ru-RU" sz="2600" b="1" dirty="0"/>
              <a:t>, </a:t>
            </a:r>
            <a:r>
              <a:rPr lang="ru-RU" sz="2600" b="1" dirty="0" err="1"/>
              <a:t>наукової</a:t>
            </a:r>
            <a:r>
              <a:rPr lang="ru-RU" sz="2600" b="1" dirty="0"/>
              <a:t> та </a:t>
            </a:r>
            <a:r>
              <a:rPr lang="ru-RU" sz="2600" b="1" dirty="0" err="1"/>
              <a:t>творчої</a:t>
            </a:r>
            <a:r>
              <a:rPr lang="ru-RU" sz="2600" b="1" dirty="0"/>
              <a:t> </a:t>
            </a:r>
            <a:r>
              <a:rPr lang="ru-RU" sz="2600" b="1" dirty="0" err="1"/>
              <a:t>діяльності</a:t>
            </a:r>
            <a:r>
              <a:rPr lang="ru-RU" sz="2600" b="1" dirty="0"/>
              <a:t>, </a:t>
            </a:r>
            <a:r>
              <a:rPr lang="ru-RU" sz="2600" b="1" dirty="0" err="1"/>
              <a:t>медичної</a:t>
            </a:r>
            <a:r>
              <a:rPr lang="ru-RU" sz="2600" b="1" dirty="0"/>
              <a:t> та </a:t>
            </a:r>
            <a:r>
              <a:rPr lang="ru-RU" sz="2600" b="1" dirty="0" err="1"/>
              <a:t>суддівської</a:t>
            </a:r>
            <a:r>
              <a:rPr lang="ru-RU" sz="2600" b="1" dirty="0"/>
              <a:t> практики, </a:t>
            </a:r>
            <a:r>
              <a:rPr lang="ru-RU" sz="2600" b="1" dirty="0" err="1"/>
              <a:t>інструкторської</a:t>
            </a:r>
            <a:r>
              <a:rPr lang="ru-RU" sz="2600" b="1" dirty="0"/>
              <a:t> практики </a:t>
            </a:r>
            <a:r>
              <a:rPr lang="ru-RU" sz="2600" b="1" dirty="0" err="1"/>
              <a:t>із</a:t>
            </a:r>
            <a:r>
              <a:rPr lang="ru-RU" sz="2600" b="1" dirty="0"/>
              <a:t> спорту) </a:t>
            </a:r>
            <a:r>
              <a:rPr lang="ru-RU" sz="2600" b="1" dirty="0" err="1"/>
              <a:t>або</a:t>
            </a:r>
            <a:r>
              <a:rPr lang="ru-RU" sz="2600" b="1" dirty="0"/>
              <a:t> </a:t>
            </a:r>
            <a:r>
              <a:rPr lang="ru-RU" sz="2600" b="1" dirty="0" err="1"/>
              <a:t>підприємницькою</a:t>
            </a:r>
            <a:r>
              <a:rPr lang="ru-RU" sz="2600" b="1" dirty="0"/>
              <a:t> </a:t>
            </a:r>
            <a:r>
              <a:rPr lang="ru-RU" sz="2600" b="1" dirty="0" err="1"/>
              <a:t>діяльністю</a:t>
            </a:r>
            <a:r>
              <a:rPr lang="ru-RU" sz="2600" b="1" dirty="0"/>
              <a:t> -</a:t>
            </a:r>
          </a:p>
          <a:p>
            <a:pPr marL="36830" indent="0">
              <a:buNone/>
            </a:pPr>
            <a:endParaRPr lang="ru-RU" sz="26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91264" cy="5793507"/>
          </a:xfrm>
        </p:spPr>
        <p:txBody>
          <a:bodyPr>
            <a:noAutofit/>
          </a:bodyPr>
          <a:lstStyle/>
          <a:p>
            <a:pPr marL="36830" indent="0">
              <a:buNone/>
            </a:pPr>
            <a:r>
              <a:rPr lang="ru-RU" sz="2900" b="1" dirty="0">
                <a:solidFill>
                  <a:schemeClr val="accent2"/>
                </a:solidFill>
              </a:rPr>
              <a:t>Стаття 172-5. </a:t>
            </a:r>
            <a:r>
              <a:rPr lang="ru-RU" sz="2900" b="1" dirty="0" err="1">
                <a:solidFill>
                  <a:schemeClr val="accent2"/>
                </a:solidFill>
              </a:rPr>
              <a:t>Порушення</a:t>
            </a:r>
            <a:r>
              <a:rPr lang="ru-RU" sz="2900" b="1" dirty="0">
                <a:solidFill>
                  <a:schemeClr val="accent2"/>
                </a:solidFill>
              </a:rPr>
              <a:t> </a:t>
            </a:r>
            <a:r>
              <a:rPr lang="ru-RU" sz="2900" b="1" dirty="0" err="1">
                <a:solidFill>
                  <a:schemeClr val="accent2"/>
                </a:solidFill>
              </a:rPr>
              <a:t>встановлених</a:t>
            </a:r>
            <a:r>
              <a:rPr lang="ru-RU" sz="2900" b="1" dirty="0">
                <a:solidFill>
                  <a:schemeClr val="accent2"/>
                </a:solidFill>
              </a:rPr>
              <a:t> законом </a:t>
            </a:r>
            <a:r>
              <a:rPr lang="ru-RU" sz="2900" b="1" dirty="0" err="1">
                <a:solidFill>
                  <a:schemeClr val="accent2"/>
                </a:solidFill>
              </a:rPr>
              <a:t>обмежень</a:t>
            </a:r>
            <a:r>
              <a:rPr lang="ru-RU" sz="2900" b="1" dirty="0">
                <a:solidFill>
                  <a:schemeClr val="accent2"/>
                </a:solidFill>
              </a:rPr>
              <a:t> </a:t>
            </a:r>
            <a:r>
              <a:rPr lang="ru-RU" sz="2900" b="1" dirty="0" err="1">
                <a:solidFill>
                  <a:schemeClr val="accent2"/>
                </a:solidFill>
              </a:rPr>
              <a:t>щодо</a:t>
            </a:r>
            <a:r>
              <a:rPr lang="ru-RU" sz="2900" b="1" dirty="0">
                <a:solidFill>
                  <a:schemeClr val="accent2"/>
                </a:solidFill>
              </a:rPr>
              <a:t> </a:t>
            </a:r>
            <a:r>
              <a:rPr lang="ru-RU" sz="2900" b="1" dirty="0" err="1">
                <a:solidFill>
                  <a:schemeClr val="accent2"/>
                </a:solidFill>
              </a:rPr>
              <a:t>одержання</a:t>
            </a:r>
            <a:r>
              <a:rPr lang="ru-RU" sz="2900" b="1" dirty="0">
                <a:solidFill>
                  <a:schemeClr val="accent2"/>
                </a:solidFill>
              </a:rPr>
              <a:t> </a:t>
            </a:r>
            <a:r>
              <a:rPr lang="ru-RU" sz="2900" b="1" dirty="0" err="1">
                <a:solidFill>
                  <a:schemeClr val="accent2"/>
                </a:solidFill>
              </a:rPr>
              <a:t>подарунків</a:t>
            </a:r>
            <a:endParaRPr lang="ru-RU" sz="2900" b="1" dirty="0">
              <a:solidFill>
                <a:schemeClr val="accent2"/>
              </a:solidFill>
            </a:endParaRPr>
          </a:p>
          <a:p>
            <a:pPr marL="36830" indent="0">
              <a:buNone/>
            </a:pPr>
            <a:endParaRPr lang="ru-RU" sz="2900" dirty="0">
              <a:solidFill>
                <a:schemeClr val="accent2"/>
              </a:solidFill>
            </a:endParaRPr>
          </a:p>
          <a:p>
            <a:pPr marL="36830" indent="0">
              <a:buNone/>
            </a:pPr>
            <a:r>
              <a:rPr lang="ru-RU" sz="2600" b="1" dirty="0" err="1"/>
              <a:t>Порушення</a:t>
            </a:r>
            <a:r>
              <a:rPr lang="ru-RU" sz="2600" b="1" dirty="0"/>
              <a:t> </a:t>
            </a:r>
            <a:r>
              <a:rPr lang="ru-RU" sz="2600" b="1" dirty="0" err="1"/>
              <a:t>встановлених</a:t>
            </a:r>
            <a:r>
              <a:rPr lang="ru-RU" sz="2600" b="1" dirty="0"/>
              <a:t> законом </a:t>
            </a:r>
            <a:r>
              <a:rPr lang="ru-RU" sz="2600" b="1" dirty="0" err="1"/>
              <a:t>обмежень</a:t>
            </a:r>
            <a:r>
              <a:rPr lang="ru-RU" sz="2600" b="1" dirty="0"/>
              <a:t> </a:t>
            </a:r>
            <a:r>
              <a:rPr lang="ru-RU" sz="2600" b="1" dirty="0" err="1"/>
              <a:t>щодо</a:t>
            </a:r>
            <a:r>
              <a:rPr lang="ru-RU" sz="2600" b="1" dirty="0"/>
              <a:t> </a:t>
            </a:r>
            <a:r>
              <a:rPr lang="ru-RU" sz="2600" b="1" dirty="0" err="1"/>
              <a:t>одержання</a:t>
            </a:r>
            <a:r>
              <a:rPr lang="ru-RU" sz="2600" b="1" dirty="0"/>
              <a:t> </a:t>
            </a:r>
            <a:r>
              <a:rPr lang="ru-RU" sz="2600" b="1" dirty="0" err="1"/>
              <a:t>подарунків</a:t>
            </a:r>
            <a:r>
              <a:rPr lang="ru-RU" sz="2600" b="1"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852161"/>
            <a:ext cx="8003232" cy="1002433"/>
          </a:xfrm>
        </p:spPr>
        <p:txBody>
          <a:bodyPr>
            <a:normAutofit/>
          </a:bodyPr>
          <a:lstStyle/>
          <a:p>
            <a:pPr algn="ctr"/>
            <a:r>
              <a:rPr lang="uk-UA" sz="3600" b="1" spc="100" dirty="0">
                <a:ln w="22225">
                  <a:solidFill>
                    <a:schemeClr val="accent2"/>
                  </a:solidFill>
                  <a:prstDash val="solid"/>
                </a:ln>
                <a:solidFill>
                  <a:schemeClr val="accent2">
                    <a:lumMod val="40000"/>
                    <a:lumOff val="60000"/>
                  </a:schemeClr>
                </a:solidFill>
                <a:effectLst/>
              </a:rPr>
              <a:t>КОРУПЦІЯ</a:t>
            </a:r>
          </a:p>
        </p:txBody>
      </p:sp>
      <p:sp>
        <p:nvSpPr>
          <p:cNvPr id="3" name="Объект 2"/>
          <p:cNvSpPr>
            <a:spLocks noGrp="1"/>
          </p:cNvSpPr>
          <p:nvPr>
            <p:ph idx="1"/>
          </p:nvPr>
        </p:nvSpPr>
        <p:spPr>
          <a:xfrm>
            <a:off x="323528" y="1916832"/>
            <a:ext cx="7467600" cy="4525963"/>
          </a:xfrm>
        </p:spPr>
        <p:txBody>
          <a:bodyPr>
            <a:normAutofit/>
          </a:bodyPr>
          <a:lstStyle/>
          <a:p>
            <a:pPr marL="36830" indent="0">
              <a:buNone/>
            </a:pPr>
            <a:endParaRPr lang="ru-RU" sz="2600" dirty="0"/>
          </a:p>
          <a:p>
            <a:pPr marL="36830" indent="0">
              <a:buNone/>
            </a:pPr>
            <a:endParaRPr lang="ru-RU" sz="2600" dirty="0"/>
          </a:p>
          <a:p>
            <a:pPr marL="36830" indent="0">
              <a:buNone/>
            </a:pPr>
            <a:endParaRPr lang="ru-RU" sz="2600" dirty="0"/>
          </a:p>
          <a:p>
            <a:pPr marL="36830" indent="0">
              <a:buNone/>
            </a:pPr>
            <a:r>
              <a:rPr lang="ru-RU" sz="2600" dirty="0"/>
              <a:t> </a:t>
            </a:r>
          </a:p>
        </p:txBody>
      </p:sp>
      <p:cxnSp>
        <p:nvCxnSpPr>
          <p:cNvPr id="9" name="Прямая со стрелкой 8"/>
          <p:cNvCxnSpPr/>
          <p:nvPr/>
        </p:nvCxnSpPr>
        <p:spPr>
          <a:xfrm>
            <a:off x="5411584" y="1875341"/>
            <a:ext cx="1152128" cy="1230083"/>
          </a:xfrm>
          <a:prstGeom prst="straightConnector1">
            <a:avLst/>
          </a:prstGeom>
          <a:ln w="63500">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flipV="1">
            <a:off x="2265185" y="1875340"/>
            <a:ext cx="1121296" cy="1230083"/>
          </a:xfrm>
          <a:prstGeom prst="straightConnector1">
            <a:avLst/>
          </a:prstGeom>
          <a:ln w="63500">
            <a:headEnd type="arrow"/>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79766" y="3243924"/>
            <a:ext cx="4037620" cy="369332"/>
          </a:xfrm>
          <a:prstGeom prst="rect">
            <a:avLst/>
          </a:prstGeom>
          <a:noFill/>
        </p:spPr>
        <p:txBody>
          <a:bodyPr wrap="square" rtlCol="0">
            <a:spAutoFit/>
          </a:bodyPr>
          <a:lstStyle/>
          <a:p>
            <a:r>
              <a:rPr lang="uk-UA" dirty="0"/>
              <a:t>КОРУПЦІЙНЕ ПРАВОПОРУШЕННЯ</a:t>
            </a:r>
            <a:endParaRPr lang="ru-RU" dirty="0"/>
          </a:p>
        </p:txBody>
      </p:sp>
      <p:sp>
        <p:nvSpPr>
          <p:cNvPr id="15" name="TextBox 14"/>
          <p:cNvSpPr txBox="1"/>
          <p:nvPr/>
        </p:nvSpPr>
        <p:spPr>
          <a:xfrm>
            <a:off x="4932040" y="3105424"/>
            <a:ext cx="3818088" cy="646331"/>
          </a:xfrm>
          <a:prstGeom prst="rect">
            <a:avLst/>
          </a:prstGeom>
          <a:noFill/>
        </p:spPr>
        <p:txBody>
          <a:bodyPr wrap="square" rtlCol="0">
            <a:spAutoFit/>
          </a:bodyPr>
          <a:lstStyle/>
          <a:p>
            <a:r>
              <a:rPr lang="uk-UA" dirty="0"/>
              <a:t>ПРАВОПОРУШЕННЯ, ПОВ</a:t>
            </a:r>
            <a:r>
              <a:rPr lang="en-US" dirty="0"/>
              <a:t>’</a:t>
            </a:r>
            <a:r>
              <a:rPr lang="uk-UA" dirty="0"/>
              <a:t>ЯЗАНЕ З КОРУПЦІЄЮ</a:t>
            </a:r>
            <a:endParaRPr lang="ru-RU"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91264" cy="5793507"/>
          </a:xfrm>
        </p:spPr>
        <p:txBody>
          <a:bodyPr>
            <a:noAutofit/>
          </a:bodyPr>
          <a:lstStyle/>
          <a:p>
            <a:pPr marL="36830" indent="0">
              <a:buNone/>
            </a:pPr>
            <a:r>
              <a:rPr lang="ru-RU" sz="2900" b="1" dirty="0">
                <a:solidFill>
                  <a:schemeClr val="accent2"/>
                </a:solidFill>
              </a:rPr>
              <a:t>Стаття 172-6. </a:t>
            </a:r>
            <a:r>
              <a:rPr lang="ru-RU" sz="2900" b="1" dirty="0" err="1">
                <a:solidFill>
                  <a:schemeClr val="accent2"/>
                </a:solidFill>
              </a:rPr>
              <a:t>Порушення</a:t>
            </a:r>
            <a:r>
              <a:rPr lang="ru-RU" sz="2900" b="1" dirty="0">
                <a:solidFill>
                  <a:schemeClr val="accent2"/>
                </a:solidFill>
              </a:rPr>
              <a:t> </a:t>
            </a:r>
            <a:r>
              <a:rPr lang="ru-RU" sz="2900" b="1" dirty="0" err="1">
                <a:solidFill>
                  <a:schemeClr val="accent2"/>
                </a:solidFill>
              </a:rPr>
              <a:t>вимог</a:t>
            </a:r>
            <a:r>
              <a:rPr lang="ru-RU" sz="2900" b="1" dirty="0">
                <a:solidFill>
                  <a:schemeClr val="accent2"/>
                </a:solidFill>
              </a:rPr>
              <a:t> </a:t>
            </a:r>
            <a:r>
              <a:rPr lang="ru-RU" sz="2900" b="1" dirty="0" err="1">
                <a:solidFill>
                  <a:schemeClr val="accent2"/>
                </a:solidFill>
              </a:rPr>
              <a:t>фінансового</a:t>
            </a:r>
            <a:r>
              <a:rPr lang="ru-RU" sz="2900" b="1" dirty="0">
                <a:solidFill>
                  <a:schemeClr val="accent2"/>
                </a:solidFill>
              </a:rPr>
              <a:t> контролю</a:t>
            </a:r>
          </a:p>
          <a:p>
            <a:pPr marL="36830" indent="0">
              <a:buNone/>
            </a:pPr>
            <a:endParaRPr lang="ru-RU" sz="2900" b="1" dirty="0">
              <a:solidFill>
                <a:schemeClr val="accent2"/>
              </a:solidFill>
            </a:endParaRPr>
          </a:p>
          <a:p>
            <a:pPr marL="36830" indent="0">
              <a:buNone/>
            </a:pPr>
            <a:r>
              <a:rPr lang="ru-RU" sz="2600" b="1" dirty="0" err="1"/>
              <a:t>Несвоєчасне</a:t>
            </a:r>
            <a:r>
              <a:rPr lang="ru-RU" sz="2600" b="1" dirty="0"/>
              <a:t> </a:t>
            </a:r>
            <a:r>
              <a:rPr lang="ru-RU" sz="2600" b="1" dirty="0" err="1"/>
              <a:t>подання</a:t>
            </a:r>
            <a:r>
              <a:rPr lang="ru-RU" sz="2600" b="1" dirty="0"/>
              <a:t> без </a:t>
            </a:r>
            <a:r>
              <a:rPr lang="ru-RU" sz="2600" b="1" dirty="0" err="1"/>
              <a:t>поважних</a:t>
            </a:r>
            <a:r>
              <a:rPr lang="ru-RU" sz="2600" b="1" dirty="0"/>
              <a:t> причин </a:t>
            </a:r>
            <a:r>
              <a:rPr lang="ru-RU" sz="2600" b="1" dirty="0" err="1"/>
              <a:t>декларації</a:t>
            </a:r>
            <a:r>
              <a:rPr lang="ru-RU" sz="2600" b="1" dirty="0"/>
              <a:t> особи, </a:t>
            </a:r>
            <a:r>
              <a:rPr lang="ru-RU" sz="2600" b="1" dirty="0" err="1"/>
              <a:t>уповноваженої</a:t>
            </a:r>
            <a:r>
              <a:rPr lang="ru-RU" sz="2600" b="1" dirty="0"/>
              <a:t> на </a:t>
            </a:r>
            <a:r>
              <a:rPr lang="ru-RU" sz="2600" b="1" dirty="0" err="1"/>
              <a:t>виконання</a:t>
            </a:r>
            <a:r>
              <a:rPr lang="ru-RU" sz="2600" b="1" dirty="0"/>
              <a:t> </a:t>
            </a:r>
            <a:r>
              <a:rPr lang="ru-RU" sz="2600" b="1" dirty="0" err="1"/>
              <a:t>функцій</a:t>
            </a:r>
            <a:r>
              <a:rPr lang="ru-RU" sz="2600" b="1" dirty="0"/>
              <a:t> </a:t>
            </a:r>
            <a:r>
              <a:rPr lang="ru-RU" sz="2600" b="1" dirty="0" err="1"/>
              <a:t>держави</a:t>
            </a:r>
            <a:r>
              <a:rPr lang="ru-RU" sz="2600" b="1" dirty="0"/>
              <a:t> </a:t>
            </a:r>
            <a:r>
              <a:rPr lang="ru-RU" sz="2600" b="1" dirty="0" err="1"/>
              <a:t>або</a:t>
            </a:r>
            <a:r>
              <a:rPr lang="ru-RU" sz="2600" b="1" dirty="0"/>
              <a:t> </a:t>
            </a:r>
            <a:r>
              <a:rPr lang="ru-RU" sz="2600" b="1" dirty="0" err="1"/>
              <a:t>місцевого</a:t>
            </a:r>
            <a:r>
              <a:rPr lang="ru-RU" sz="2600" b="1" dirty="0"/>
              <a:t> </a:t>
            </a:r>
            <a:r>
              <a:rPr lang="ru-RU" sz="2600" b="1" dirty="0" err="1"/>
              <a:t>самоврядування</a:t>
            </a:r>
            <a:r>
              <a:rPr lang="ru-RU" sz="2600" b="1" dirty="0"/>
              <a:t>, -</a:t>
            </a:r>
          </a:p>
          <a:p>
            <a:pPr marL="36830" indent="0">
              <a:buNone/>
            </a:pPr>
            <a:endParaRPr lang="uk-UA" sz="2600" b="1" dirty="0"/>
          </a:p>
          <a:p>
            <a:pPr marL="36830" indent="0">
              <a:buNone/>
            </a:pPr>
            <a:r>
              <a:rPr lang="ru-RU" sz="2600" b="1" dirty="0" err="1"/>
              <a:t>Неповідомлення</a:t>
            </a:r>
            <a:r>
              <a:rPr lang="ru-RU" sz="2600" b="1" dirty="0"/>
              <a:t> </a:t>
            </a:r>
            <a:r>
              <a:rPr lang="ru-RU" sz="2600" b="1" dirty="0" err="1"/>
              <a:t>або</a:t>
            </a:r>
            <a:r>
              <a:rPr lang="ru-RU" sz="2600" b="1" dirty="0"/>
              <a:t> </a:t>
            </a:r>
            <a:r>
              <a:rPr lang="ru-RU" sz="2600" b="1" dirty="0" err="1"/>
              <a:t>несвоєчасне</a:t>
            </a:r>
            <a:r>
              <a:rPr lang="ru-RU" sz="2600" b="1" dirty="0"/>
              <a:t> </a:t>
            </a:r>
            <a:r>
              <a:rPr lang="ru-RU" sz="2600" b="1" dirty="0" err="1"/>
              <a:t>повідомлення</a:t>
            </a:r>
            <a:r>
              <a:rPr lang="ru-RU" sz="2600" b="1" dirty="0"/>
              <a:t> про </a:t>
            </a:r>
            <a:r>
              <a:rPr lang="ru-RU" sz="2600" b="1" dirty="0" err="1"/>
              <a:t>відкриття</a:t>
            </a:r>
            <a:r>
              <a:rPr lang="ru-RU" sz="2600" b="1" dirty="0"/>
              <a:t> валютного </a:t>
            </a:r>
            <a:r>
              <a:rPr lang="ru-RU" sz="2600" b="1" dirty="0" err="1"/>
              <a:t>рахунка</a:t>
            </a:r>
            <a:r>
              <a:rPr lang="ru-RU" sz="2600" b="1" dirty="0"/>
              <a:t> в </a:t>
            </a:r>
            <a:r>
              <a:rPr lang="ru-RU" sz="2600" b="1" dirty="0" err="1"/>
              <a:t>установі</a:t>
            </a:r>
            <a:r>
              <a:rPr lang="ru-RU" sz="2600" b="1" dirty="0"/>
              <a:t> банку-нерезидента </a:t>
            </a:r>
            <a:r>
              <a:rPr lang="ru-RU" sz="2600" b="1" dirty="0" err="1"/>
              <a:t>або</a:t>
            </a:r>
            <a:r>
              <a:rPr lang="ru-RU" sz="2600" b="1" dirty="0"/>
              <a:t> про </a:t>
            </a:r>
            <a:r>
              <a:rPr lang="ru-RU" sz="2600" b="1" dirty="0" err="1"/>
              <a:t>суттєві</a:t>
            </a:r>
            <a:r>
              <a:rPr lang="ru-RU" sz="2600" b="1" dirty="0"/>
              <a:t> </a:t>
            </a:r>
            <a:r>
              <a:rPr lang="ru-RU" sz="2600" b="1" dirty="0" err="1"/>
              <a:t>зміни</a:t>
            </a:r>
            <a:r>
              <a:rPr lang="ru-RU" sz="2600" b="1" dirty="0"/>
              <a:t> у </a:t>
            </a:r>
            <a:r>
              <a:rPr lang="ru-RU" sz="2600" b="1" dirty="0" err="1"/>
              <a:t>майновому</a:t>
            </a:r>
            <a:r>
              <a:rPr lang="ru-RU" sz="2600" b="1" dirty="0"/>
              <a:t> </a:t>
            </a:r>
            <a:r>
              <a:rPr lang="ru-RU" sz="2600" b="1" dirty="0" err="1"/>
              <a:t>стані</a:t>
            </a:r>
            <a:r>
              <a:rPr lang="ru-RU" sz="2600" b="1" dirty="0"/>
              <a:t>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91264" cy="5793507"/>
          </a:xfrm>
        </p:spPr>
        <p:txBody>
          <a:bodyPr>
            <a:noAutofit/>
          </a:bodyPr>
          <a:lstStyle/>
          <a:p>
            <a:pPr marL="36830" indent="0">
              <a:buNone/>
            </a:pPr>
            <a:r>
              <a:rPr lang="ru-RU" sz="2900" b="1" dirty="0">
                <a:solidFill>
                  <a:schemeClr val="accent2"/>
                </a:solidFill>
              </a:rPr>
              <a:t>Стаття 172-7. </a:t>
            </a:r>
            <a:r>
              <a:rPr lang="ru-RU" sz="2900" b="1" dirty="0" err="1">
                <a:solidFill>
                  <a:schemeClr val="accent2"/>
                </a:solidFill>
              </a:rPr>
              <a:t>Порушення</a:t>
            </a:r>
            <a:r>
              <a:rPr lang="ru-RU" sz="2900" b="1" dirty="0">
                <a:solidFill>
                  <a:schemeClr val="accent2"/>
                </a:solidFill>
              </a:rPr>
              <a:t> </a:t>
            </a:r>
            <a:r>
              <a:rPr lang="ru-RU" sz="2900" b="1" dirty="0" err="1">
                <a:solidFill>
                  <a:schemeClr val="accent2"/>
                </a:solidFill>
              </a:rPr>
              <a:t>вимог</a:t>
            </a:r>
            <a:r>
              <a:rPr lang="ru-RU" sz="2900" b="1" dirty="0">
                <a:solidFill>
                  <a:schemeClr val="accent2"/>
                </a:solidFill>
              </a:rPr>
              <a:t> </a:t>
            </a:r>
            <a:r>
              <a:rPr lang="ru-RU" sz="2900" b="1" dirty="0" err="1">
                <a:solidFill>
                  <a:schemeClr val="accent2"/>
                </a:solidFill>
              </a:rPr>
              <a:t>щодо</a:t>
            </a:r>
            <a:r>
              <a:rPr lang="ru-RU" sz="2900" b="1" dirty="0">
                <a:solidFill>
                  <a:schemeClr val="accent2"/>
                </a:solidFill>
              </a:rPr>
              <a:t> </a:t>
            </a:r>
            <a:r>
              <a:rPr lang="ru-RU" sz="2900" b="1" dirty="0" err="1">
                <a:solidFill>
                  <a:schemeClr val="accent2"/>
                </a:solidFill>
              </a:rPr>
              <a:t>запобігання</a:t>
            </a:r>
            <a:r>
              <a:rPr lang="ru-RU" sz="2900" b="1" dirty="0">
                <a:solidFill>
                  <a:schemeClr val="accent2"/>
                </a:solidFill>
              </a:rPr>
              <a:t> та </a:t>
            </a:r>
            <a:r>
              <a:rPr lang="ru-RU" sz="2900" b="1" dirty="0" err="1">
                <a:solidFill>
                  <a:schemeClr val="accent2"/>
                </a:solidFill>
              </a:rPr>
              <a:t>врегулювання</a:t>
            </a:r>
            <a:r>
              <a:rPr lang="ru-RU" sz="2900" b="1" dirty="0">
                <a:solidFill>
                  <a:schemeClr val="accent2"/>
                </a:solidFill>
              </a:rPr>
              <a:t> </a:t>
            </a:r>
            <a:r>
              <a:rPr lang="ru-RU" sz="2900" b="1" dirty="0" err="1">
                <a:solidFill>
                  <a:schemeClr val="accent2"/>
                </a:solidFill>
              </a:rPr>
              <a:t>конфлікту</a:t>
            </a:r>
            <a:r>
              <a:rPr lang="ru-RU" sz="2900" b="1" dirty="0">
                <a:solidFill>
                  <a:schemeClr val="accent2"/>
                </a:solidFill>
              </a:rPr>
              <a:t> </a:t>
            </a:r>
            <a:r>
              <a:rPr lang="ru-RU" sz="2900" b="1" dirty="0" err="1">
                <a:solidFill>
                  <a:schemeClr val="accent2"/>
                </a:solidFill>
              </a:rPr>
              <a:t>інтересів</a:t>
            </a:r>
            <a:endParaRPr lang="ru-RU" sz="2900" b="1" dirty="0">
              <a:solidFill>
                <a:schemeClr val="accent2"/>
              </a:solidFill>
            </a:endParaRPr>
          </a:p>
          <a:p>
            <a:pPr marL="36830" indent="0">
              <a:buNone/>
            </a:pPr>
            <a:endParaRPr lang="ru-RU" sz="2900" b="1" dirty="0">
              <a:solidFill>
                <a:schemeClr val="accent2"/>
              </a:solidFill>
            </a:endParaRPr>
          </a:p>
          <a:p>
            <a:pPr marL="36830" indent="0">
              <a:buNone/>
            </a:pPr>
            <a:r>
              <a:rPr lang="ru-RU" sz="2600" b="1" dirty="0" err="1"/>
              <a:t>Неповідомлення</a:t>
            </a:r>
            <a:r>
              <a:rPr lang="ru-RU" sz="2600" b="1" dirty="0"/>
              <a:t> особою у </a:t>
            </a:r>
            <a:r>
              <a:rPr lang="ru-RU" sz="2600" b="1" dirty="0" err="1"/>
              <a:t>встановлених</a:t>
            </a:r>
            <a:r>
              <a:rPr lang="ru-RU" sz="2600" b="1" dirty="0"/>
              <a:t> законом </a:t>
            </a:r>
            <a:r>
              <a:rPr lang="ru-RU" sz="2600" b="1" dirty="0" err="1"/>
              <a:t>випадках</a:t>
            </a:r>
            <a:r>
              <a:rPr lang="ru-RU" sz="2600" b="1" dirty="0"/>
              <a:t> та порядку про </a:t>
            </a:r>
            <a:r>
              <a:rPr lang="ru-RU" sz="2600" b="1" dirty="0" err="1"/>
              <a:t>наявність</a:t>
            </a:r>
            <a:r>
              <a:rPr lang="ru-RU" sz="2600" b="1" dirty="0"/>
              <a:t> у </a:t>
            </a:r>
            <a:r>
              <a:rPr lang="ru-RU" sz="2600" b="1" dirty="0" err="1"/>
              <a:t>неї</a:t>
            </a:r>
            <a:r>
              <a:rPr lang="ru-RU" sz="2600" b="1" dirty="0"/>
              <a:t> реального </a:t>
            </a:r>
            <a:r>
              <a:rPr lang="ru-RU" sz="2600" b="1" dirty="0" err="1"/>
              <a:t>конфлікту</a:t>
            </a:r>
            <a:r>
              <a:rPr lang="ru-RU" sz="2600" b="1" dirty="0"/>
              <a:t> </a:t>
            </a:r>
            <a:r>
              <a:rPr lang="ru-RU" sz="2600" b="1" dirty="0" err="1"/>
              <a:t>інтересів</a:t>
            </a:r>
            <a:r>
              <a:rPr lang="ru-RU" sz="2600" b="1" dirty="0"/>
              <a:t> –</a:t>
            </a:r>
          </a:p>
          <a:p>
            <a:pPr marL="36830" indent="0">
              <a:buNone/>
            </a:pPr>
            <a:endParaRPr lang="uk-UA" sz="2600" b="1" dirty="0"/>
          </a:p>
          <a:p>
            <a:pPr marL="36830" indent="0">
              <a:buNone/>
            </a:pPr>
            <a:r>
              <a:rPr lang="ru-RU" sz="2600" b="1" dirty="0" err="1"/>
              <a:t>Вчинення</a:t>
            </a:r>
            <a:r>
              <a:rPr lang="ru-RU" sz="2600" b="1" dirty="0"/>
              <a:t> </a:t>
            </a:r>
            <a:r>
              <a:rPr lang="ru-RU" sz="2600" b="1" dirty="0" err="1"/>
              <a:t>дій</a:t>
            </a:r>
            <a:r>
              <a:rPr lang="ru-RU" sz="2600" b="1" dirty="0"/>
              <a:t> </a:t>
            </a:r>
            <a:r>
              <a:rPr lang="ru-RU" sz="2600" b="1" dirty="0" err="1"/>
              <a:t>чи</a:t>
            </a:r>
            <a:r>
              <a:rPr lang="ru-RU" sz="2600" b="1" dirty="0"/>
              <a:t> </a:t>
            </a:r>
            <a:r>
              <a:rPr lang="ru-RU" sz="2600" b="1" dirty="0" err="1"/>
              <a:t>прийняття</a:t>
            </a:r>
            <a:r>
              <a:rPr lang="ru-RU" sz="2600" b="1" dirty="0"/>
              <a:t> </a:t>
            </a:r>
            <a:r>
              <a:rPr lang="ru-RU" sz="2600" b="1" dirty="0" err="1"/>
              <a:t>рішень</a:t>
            </a:r>
            <a:r>
              <a:rPr lang="ru-RU" sz="2600" b="1" dirty="0"/>
              <a:t> в </a:t>
            </a:r>
            <a:r>
              <a:rPr lang="ru-RU" sz="2600" b="1" dirty="0" err="1"/>
              <a:t>умовах</a:t>
            </a:r>
            <a:r>
              <a:rPr lang="ru-RU" sz="2600" b="1" dirty="0"/>
              <a:t> реального </a:t>
            </a:r>
            <a:r>
              <a:rPr lang="ru-RU" sz="2600" b="1" dirty="0" err="1"/>
              <a:t>конфлікту</a:t>
            </a:r>
            <a:r>
              <a:rPr lang="ru-RU" sz="2600" b="1" dirty="0"/>
              <a:t> </a:t>
            </a:r>
            <a:r>
              <a:rPr lang="ru-RU" sz="2600" b="1" dirty="0" err="1"/>
              <a:t>інтересів</a:t>
            </a:r>
            <a:r>
              <a:rPr lang="ru-RU" sz="2600" b="1" dirty="0"/>
              <a:t> -</a:t>
            </a:r>
            <a:endParaRPr lang="uk-UA" sz="2600" b="1"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91264" cy="5793507"/>
          </a:xfrm>
        </p:spPr>
        <p:txBody>
          <a:bodyPr>
            <a:noAutofit/>
          </a:bodyPr>
          <a:lstStyle/>
          <a:p>
            <a:pPr marL="36830" indent="0">
              <a:buNone/>
            </a:pPr>
            <a:r>
              <a:rPr lang="ru-RU" sz="2900" b="1" dirty="0">
                <a:solidFill>
                  <a:schemeClr val="accent2"/>
                </a:solidFill>
              </a:rPr>
              <a:t>Стаття 172-8. </a:t>
            </a:r>
            <a:r>
              <a:rPr lang="ru-RU" sz="2900" b="1" dirty="0" err="1">
                <a:solidFill>
                  <a:schemeClr val="accent2"/>
                </a:solidFill>
              </a:rPr>
              <a:t>Незаконне</a:t>
            </a:r>
            <a:r>
              <a:rPr lang="ru-RU" sz="2900" b="1" dirty="0">
                <a:solidFill>
                  <a:schemeClr val="accent2"/>
                </a:solidFill>
              </a:rPr>
              <a:t> </a:t>
            </a:r>
            <a:r>
              <a:rPr lang="ru-RU" sz="2900" b="1" dirty="0" err="1">
                <a:solidFill>
                  <a:schemeClr val="accent2"/>
                </a:solidFill>
              </a:rPr>
              <a:t>використання</a:t>
            </a:r>
            <a:r>
              <a:rPr lang="ru-RU" sz="2900" b="1" dirty="0">
                <a:solidFill>
                  <a:schemeClr val="accent2"/>
                </a:solidFill>
              </a:rPr>
              <a:t> </a:t>
            </a:r>
            <a:r>
              <a:rPr lang="ru-RU" sz="2900" b="1" dirty="0" err="1">
                <a:solidFill>
                  <a:schemeClr val="accent2"/>
                </a:solidFill>
              </a:rPr>
              <a:t>інформації</a:t>
            </a:r>
            <a:r>
              <a:rPr lang="ru-RU" sz="2900" b="1" dirty="0">
                <a:solidFill>
                  <a:schemeClr val="accent2"/>
                </a:solidFill>
              </a:rPr>
              <a:t>, </a:t>
            </a:r>
            <a:r>
              <a:rPr lang="ru-RU" sz="2900" b="1" dirty="0" err="1">
                <a:solidFill>
                  <a:schemeClr val="accent2"/>
                </a:solidFill>
              </a:rPr>
              <a:t>що</a:t>
            </a:r>
            <a:r>
              <a:rPr lang="ru-RU" sz="2900" b="1" dirty="0">
                <a:solidFill>
                  <a:schemeClr val="accent2"/>
                </a:solidFill>
              </a:rPr>
              <a:t> стала </a:t>
            </a:r>
            <a:r>
              <a:rPr lang="ru-RU" sz="2900" b="1" dirty="0" err="1">
                <a:solidFill>
                  <a:schemeClr val="accent2"/>
                </a:solidFill>
              </a:rPr>
              <a:t>відома</a:t>
            </a:r>
            <a:r>
              <a:rPr lang="ru-RU" sz="2900" b="1" dirty="0">
                <a:solidFill>
                  <a:schemeClr val="accent2"/>
                </a:solidFill>
              </a:rPr>
              <a:t> </a:t>
            </a:r>
            <a:r>
              <a:rPr lang="ru-RU" sz="2900" b="1" dirty="0" err="1">
                <a:solidFill>
                  <a:schemeClr val="accent2"/>
                </a:solidFill>
              </a:rPr>
              <a:t>особі</a:t>
            </a:r>
            <a:r>
              <a:rPr lang="ru-RU" sz="2900" b="1" dirty="0">
                <a:solidFill>
                  <a:schemeClr val="accent2"/>
                </a:solidFill>
              </a:rPr>
              <a:t> у </a:t>
            </a:r>
            <a:r>
              <a:rPr lang="ru-RU" sz="2900" b="1" dirty="0" err="1">
                <a:solidFill>
                  <a:schemeClr val="accent2"/>
                </a:solidFill>
              </a:rPr>
              <a:t>зв’язку</a:t>
            </a:r>
            <a:r>
              <a:rPr lang="ru-RU" sz="2900" b="1" dirty="0">
                <a:solidFill>
                  <a:schemeClr val="accent2"/>
                </a:solidFill>
              </a:rPr>
              <a:t> з </a:t>
            </a:r>
            <a:r>
              <a:rPr lang="ru-RU" sz="2900" b="1" dirty="0" err="1">
                <a:solidFill>
                  <a:schemeClr val="accent2"/>
                </a:solidFill>
              </a:rPr>
              <a:t>виконанням</a:t>
            </a:r>
            <a:r>
              <a:rPr lang="ru-RU" sz="2900" b="1" dirty="0">
                <a:solidFill>
                  <a:schemeClr val="accent2"/>
                </a:solidFill>
              </a:rPr>
              <a:t> </a:t>
            </a:r>
            <a:r>
              <a:rPr lang="ru-RU" sz="2900" b="1" dirty="0" err="1">
                <a:solidFill>
                  <a:schemeClr val="accent2"/>
                </a:solidFill>
              </a:rPr>
              <a:t>службових</a:t>
            </a:r>
            <a:r>
              <a:rPr lang="ru-RU" sz="2900" b="1" dirty="0">
                <a:solidFill>
                  <a:schemeClr val="accent2"/>
                </a:solidFill>
              </a:rPr>
              <a:t> </a:t>
            </a:r>
            <a:r>
              <a:rPr lang="ru-RU" sz="2900" b="1" dirty="0" err="1">
                <a:solidFill>
                  <a:schemeClr val="accent2"/>
                </a:solidFill>
              </a:rPr>
              <a:t>або</a:t>
            </a:r>
            <a:r>
              <a:rPr lang="ru-RU" sz="2900" b="1" dirty="0">
                <a:solidFill>
                  <a:schemeClr val="accent2"/>
                </a:solidFill>
              </a:rPr>
              <a:t> </a:t>
            </a:r>
            <a:r>
              <a:rPr lang="ru-RU" sz="2900" b="1" dirty="0" err="1">
                <a:solidFill>
                  <a:schemeClr val="accent2"/>
                </a:solidFill>
              </a:rPr>
              <a:t>інших</a:t>
            </a:r>
            <a:r>
              <a:rPr lang="ru-RU" sz="2900" b="1" dirty="0">
                <a:solidFill>
                  <a:schemeClr val="accent2"/>
                </a:solidFill>
              </a:rPr>
              <a:t> </a:t>
            </a:r>
            <a:r>
              <a:rPr lang="ru-RU" sz="2900" b="1" dirty="0" err="1">
                <a:solidFill>
                  <a:schemeClr val="accent2"/>
                </a:solidFill>
              </a:rPr>
              <a:t>визначених</a:t>
            </a:r>
            <a:r>
              <a:rPr lang="ru-RU" sz="2900" b="1" dirty="0">
                <a:solidFill>
                  <a:schemeClr val="accent2"/>
                </a:solidFill>
              </a:rPr>
              <a:t> законом </a:t>
            </a:r>
            <a:r>
              <a:rPr lang="ru-RU" sz="2900" b="1" dirty="0" err="1">
                <a:solidFill>
                  <a:schemeClr val="accent2"/>
                </a:solidFill>
              </a:rPr>
              <a:t>повноважень</a:t>
            </a:r>
            <a:endParaRPr lang="ru-RU" sz="2900" b="1" dirty="0">
              <a:solidFill>
                <a:schemeClr val="accent2"/>
              </a:solidFill>
            </a:endParaRPr>
          </a:p>
          <a:p>
            <a:pPr marL="36830" indent="0">
              <a:buNone/>
            </a:pPr>
            <a:endParaRPr lang="ru-RU" sz="2900" b="1" dirty="0">
              <a:solidFill>
                <a:schemeClr val="accent2"/>
              </a:solidFill>
            </a:endParaRPr>
          </a:p>
          <a:p>
            <a:pPr marL="36830" indent="0">
              <a:buNone/>
            </a:pPr>
            <a:r>
              <a:rPr lang="ru-RU" sz="2600" b="1" dirty="0" err="1"/>
              <a:t>Незаконне</a:t>
            </a:r>
            <a:r>
              <a:rPr lang="ru-RU" sz="2600" b="1" dirty="0"/>
              <a:t> </a:t>
            </a:r>
            <a:r>
              <a:rPr lang="ru-RU" sz="2600" b="1" dirty="0" err="1"/>
              <a:t>розголошення</a:t>
            </a:r>
            <a:r>
              <a:rPr lang="ru-RU" sz="2600" b="1" dirty="0"/>
              <a:t> </a:t>
            </a:r>
            <a:r>
              <a:rPr lang="ru-RU" sz="2600" b="1" dirty="0" err="1"/>
              <a:t>або</a:t>
            </a:r>
            <a:r>
              <a:rPr lang="ru-RU" sz="2600" b="1" dirty="0"/>
              <a:t> </a:t>
            </a:r>
            <a:r>
              <a:rPr lang="ru-RU" sz="2600" b="1" dirty="0" err="1"/>
              <a:t>використання</a:t>
            </a:r>
            <a:r>
              <a:rPr lang="ru-RU" sz="2600" b="1" dirty="0"/>
              <a:t> в </a:t>
            </a:r>
            <a:r>
              <a:rPr lang="ru-RU" sz="2600" b="1" dirty="0" err="1"/>
              <a:t>інший</a:t>
            </a:r>
            <a:r>
              <a:rPr lang="ru-RU" sz="2600" b="1" dirty="0"/>
              <a:t> </a:t>
            </a:r>
            <a:r>
              <a:rPr lang="ru-RU" sz="2600" b="1" dirty="0" err="1"/>
              <a:t>спосіб</a:t>
            </a:r>
            <a:r>
              <a:rPr lang="ru-RU" sz="2600" b="1" dirty="0"/>
              <a:t> особою у </a:t>
            </a:r>
            <a:r>
              <a:rPr lang="ru-RU" sz="2600" b="1" dirty="0" err="1"/>
              <a:t>своїх</a:t>
            </a:r>
            <a:r>
              <a:rPr lang="ru-RU" sz="2600" b="1" dirty="0"/>
              <a:t> </a:t>
            </a:r>
            <a:r>
              <a:rPr lang="ru-RU" sz="2600" b="1" dirty="0" err="1"/>
              <a:t>інтересах</a:t>
            </a:r>
            <a:r>
              <a:rPr lang="ru-RU" sz="2600" b="1" dirty="0"/>
              <a:t> </a:t>
            </a:r>
            <a:r>
              <a:rPr lang="ru-RU" sz="2600" b="1" dirty="0" err="1"/>
              <a:t>інформації</a:t>
            </a:r>
            <a:r>
              <a:rPr lang="ru-RU" sz="2600" b="1" dirty="0"/>
              <a:t>, яка стала </a:t>
            </a:r>
            <a:r>
              <a:rPr lang="ru-RU" sz="2600" b="1" dirty="0" err="1"/>
              <a:t>їй</a:t>
            </a:r>
            <a:r>
              <a:rPr lang="ru-RU" sz="2600" b="1" dirty="0"/>
              <a:t> </a:t>
            </a:r>
            <a:r>
              <a:rPr lang="ru-RU" sz="2600" b="1" dirty="0" err="1"/>
              <a:t>відома</a:t>
            </a:r>
            <a:r>
              <a:rPr lang="ru-RU" sz="2600" b="1" dirty="0"/>
              <a:t> у </a:t>
            </a:r>
            <a:r>
              <a:rPr lang="ru-RU" sz="2600" b="1" dirty="0" err="1"/>
              <a:t>зв’язку</a:t>
            </a:r>
            <a:r>
              <a:rPr lang="ru-RU" sz="2600" b="1" dirty="0"/>
              <a:t> з </a:t>
            </a:r>
            <a:r>
              <a:rPr lang="ru-RU" sz="2600" b="1" dirty="0" err="1"/>
              <a:t>виконанням</a:t>
            </a:r>
            <a:r>
              <a:rPr lang="ru-RU" sz="2600" b="1" dirty="0"/>
              <a:t> </a:t>
            </a:r>
            <a:r>
              <a:rPr lang="ru-RU" sz="2600" b="1" dirty="0" err="1"/>
              <a:t>службових</a:t>
            </a:r>
            <a:r>
              <a:rPr lang="ru-RU" sz="2600" b="1" dirty="0"/>
              <a:t> </a:t>
            </a:r>
            <a:r>
              <a:rPr lang="ru-RU" sz="2600" b="1" dirty="0" err="1"/>
              <a:t>або</a:t>
            </a:r>
            <a:r>
              <a:rPr lang="ru-RU" sz="2600" b="1" dirty="0"/>
              <a:t> </a:t>
            </a:r>
            <a:r>
              <a:rPr lang="ru-RU" sz="2600" b="1" dirty="0" err="1"/>
              <a:t>інших</a:t>
            </a:r>
            <a:r>
              <a:rPr lang="ru-RU" sz="2600" b="1" dirty="0"/>
              <a:t> </a:t>
            </a:r>
            <a:r>
              <a:rPr lang="ru-RU" sz="2600" b="1" dirty="0" err="1"/>
              <a:t>визначених</a:t>
            </a:r>
            <a:r>
              <a:rPr lang="ru-RU" sz="2600" b="1" dirty="0"/>
              <a:t> законом </a:t>
            </a:r>
            <a:r>
              <a:rPr lang="ru-RU" sz="2600" b="1" dirty="0" err="1"/>
              <a:t>повноважень</a:t>
            </a:r>
            <a:r>
              <a:rPr lang="ru-RU" sz="2600" b="1" dirty="0"/>
              <a:t>, -</a:t>
            </a:r>
            <a:endParaRPr lang="uk-UA" sz="2600" b="1"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91264" cy="5793507"/>
          </a:xfrm>
        </p:spPr>
        <p:txBody>
          <a:bodyPr>
            <a:noAutofit/>
          </a:bodyPr>
          <a:lstStyle/>
          <a:p>
            <a:pPr marL="36830" indent="0">
              <a:buNone/>
            </a:pPr>
            <a:r>
              <a:rPr lang="ru-RU" sz="2900" b="1" dirty="0">
                <a:solidFill>
                  <a:schemeClr val="accent2"/>
                </a:solidFill>
              </a:rPr>
              <a:t>Стаття 172-9. </a:t>
            </a:r>
            <a:r>
              <a:rPr lang="ru-RU" sz="2900" b="1" dirty="0" err="1">
                <a:solidFill>
                  <a:schemeClr val="accent2"/>
                </a:solidFill>
              </a:rPr>
              <a:t>Невжиття</a:t>
            </a:r>
            <a:r>
              <a:rPr lang="ru-RU" sz="2900" b="1" dirty="0">
                <a:solidFill>
                  <a:schemeClr val="accent2"/>
                </a:solidFill>
              </a:rPr>
              <a:t> </a:t>
            </a:r>
            <a:r>
              <a:rPr lang="ru-RU" sz="2900" b="1" dirty="0" err="1">
                <a:solidFill>
                  <a:schemeClr val="accent2"/>
                </a:solidFill>
              </a:rPr>
              <a:t>заходів</a:t>
            </a:r>
            <a:r>
              <a:rPr lang="ru-RU" sz="2900" b="1" dirty="0">
                <a:solidFill>
                  <a:schemeClr val="accent2"/>
                </a:solidFill>
              </a:rPr>
              <a:t> </a:t>
            </a:r>
            <a:r>
              <a:rPr lang="ru-RU" sz="2900" b="1" dirty="0" err="1">
                <a:solidFill>
                  <a:schemeClr val="accent2"/>
                </a:solidFill>
              </a:rPr>
              <a:t>щодо</a:t>
            </a:r>
            <a:r>
              <a:rPr lang="ru-RU" sz="2900" b="1" dirty="0">
                <a:solidFill>
                  <a:schemeClr val="accent2"/>
                </a:solidFill>
              </a:rPr>
              <a:t> </a:t>
            </a:r>
            <a:r>
              <a:rPr lang="ru-RU" sz="2900" b="1" dirty="0" err="1">
                <a:solidFill>
                  <a:schemeClr val="accent2"/>
                </a:solidFill>
              </a:rPr>
              <a:t>протидії</a:t>
            </a:r>
            <a:r>
              <a:rPr lang="ru-RU" sz="2900" b="1" dirty="0">
                <a:solidFill>
                  <a:schemeClr val="accent2"/>
                </a:solidFill>
              </a:rPr>
              <a:t> </a:t>
            </a:r>
            <a:r>
              <a:rPr lang="ru-RU" sz="2900" b="1" dirty="0" err="1">
                <a:solidFill>
                  <a:schemeClr val="accent2"/>
                </a:solidFill>
              </a:rPr>
              <a:t>корупції</a:t>
            </a:r>
            <a:endParaRPr lang="ru-RU" sz="2900" b="1" dirty="0">
              <a:solidFill>
                <a:schemeClr val="accent2"/>
              </a:solidFill>
            </a:endParaRPr>
          </a:p>
          <a:p>
            <a:pPr marL="36830" indent="0">
              <a:buNone/>
            </a:pPr>
            <a:endParaRPr lang="ru-RU" sz="2900" b="1" dirty="0">
              <a:solidFill>
                <a:schemeClr val="accent2"/>
              </a:solidFill>
            </a:endParaRPr>
          </a:p>
          <a:p>
            <a:pPr marL="36830" indent="0">
              <a:buNone/>
            </a:pPr>
            <a:r>
              <a:rPr lang="ru-RU" sz="2600" b="1" dirty="0" err="1"/>
              <a:t>Невжиття</a:t>
            </a:r>
            <a:r>
              <a:rPr lang="ru-RU" sz="2600" b="1" dirty="0"/>
              <a:t> </a:t>
            </a:r>
            <a:r>
              <a:rPr lang="ru-RU" sz="2600" b="1" dirty="0" err="1"/>
              <a:t>передбачених</a:t>
            </a:r>
            <a:r>
              <a:rPr lang="ru-RU" sz="2600" b="1" dirty="0"/>
              <a:t> законом </a:t>
            </a:r>
            <a:r>
              <a:rPr lang="ru-RU" sz="2600" b="1" dirty="0" err="1"/>
              <a:t>заходів</a:t>
            </a:r>
            <a:r>
              <a:rPr lang="ru-RU" sz="2600" b="1" dirty="0"/>
              <a:t> </a:t>
            </a:r>
            <a:r>
              <a:rPr lang="ru-RU" sz="2600" b="1" dirty="0" err="1"/>
              <a:t>посадовою</a:t>
            </a:r>
            <a:r>
              <a:rPr lang="ru-RU" sz="2600" b="1" dirty="0"/>
              <a:t> </a:t>
            </a:r>
            <a:r>
              <a:rPr lang="ru-RU" sz="2600" b="1" dirty="0" err="1"/>
              <a:t>чи</a:t>
            </a:r>
            <a:r>
              <a:rPr lang="ru-RU" sz="2600" b="1" dirty="0"/>
              <a:t> </a:t>
            </a:r>
            <a:r>
              <a:rPr lang="ru-RU" sz="2600" b="1" dirty="0" err="1"/>
              <a:t>службовою</a:t>
            </a:r>
            <a:r>
              <a:rPr lang="ru-RU" sz="2600" b="1" dirty="0"/>
              <a:t> особою органу </a:t>
            </a:r>
            <a:r>
              <a:rPr lang="ru-RU" sz="2600" b="1" dirty="0" err="1"/>
              <a:t>державної</a:t>
            </a:r>
            <a:r>
              <a:rPr lang="ru-RU" sz="2600" b="1" dirty="0"/>
              <a:t> </a:t>
            </a:r>
            <a:r>
              <a:rPr lang="ru-RU" sz="2600" b="1" dirty="0" err="1"/>
              <a:t>влади</a:t>
            </a:r>
            <a:r>
              <a:rPr lang="ru-RU" sz="2600" b="1" dirty="0"/>
              <a:t>, </a:t>
            </a:r>
            <a:r>
              <a:rPr lang="ru-RU" sz="2600" b="1" dirty="0" err="1"/>
              <a:t>посадовою</a:t>
            </a:r>
            <a:r>
              <a:rPr lang="ru-RU" sz="2600" b="1" dirty="0"/>
              <a:t> особою </a:t>
            </a:r>
            <a:r>
              <a:rPr lang="ru-RU" sz="2600" b="1" dirty="0" err="1"/>
              <a:t>місцевого</a:t>
            </a:r>
            <a:r>
              <a:rPr lang="ru-RU" sz="2600" b="1" dirty="0"/>
              <a:t> </a:t>
            </a:r>
            <a:r>
              <a:rPr lang="ru-RU" sz="2600" b="1" dirty="0" err="1"/>
              <a:t>самоврядування</a:t>
            </a:r>
            <a:r>
              <a:rPr lang="ru-RU" sz="2600" b="1" dirty="0"/>
              <a:t>, </a:t>
            </a:r>
            <a:r>
              <a:rPr lang="ru-RU" sz="2600" b="1" dirty="0" err="1"/>
              <a:t>юридичної</a:t>
            </a:r>
            <a:r>
              <a:rPr lang="ru-RU" sz="2600" b="1" dirty="0"/>
              <a:t> особи, </a:t>
            </a:r>
            <a:r>
              <a:rPr lang="ru-RU" sz="2600" b="1" dirty="0" err="1"/>
              <a:t>їх</a:t>
            </a:r>
            <a:r>
              <a:rPr lang="ru-RU" sz="2600" b="1" dirty="0"/>
              <a:t> </a:t>
            </a:r>
            <a:r>
              <a:rPr lang="ru-RU" sz="2600" b="1" dirty="0" err="1"/>
              <a:t>структурних</a:t>
            </a:r>
            <a:r>
              <a:rPr lang="ru-RU" sz="2600" b="1" dirty="0"/>
              <a:t> </a:t>
            </a:r>
            <a:r>
              <a:rPr lang="ru-RU" sz="2600" b="1" dirty="0" err="1"/>
              <a:t>підрозділів</a:t>
            </a:r>
            <a:r>
              <a:rPr lang="ru-RU" sz="2600" b="1" dirty="0"/>
              <a:t> у </a:t>
            </a:r>
            <a:r>
              <a:rPr lang="ru-RU" sz="2600" b="1" dirty="0" err="1"/>
              <a:t>разі</a:t>
            </a:r>
            <a:r>
              <a:rPr lang="ru-RU" sz="2600" b="1" dirty="0"/>
              <a:t> </a:t>
            </a:r>
            <a:r>
              <a:rPr lang="ru-RU" sz="2600" b="1" dirty="0" err="1"/>
              <a:t>виявлення</a:t>
            </a:r>
            <a:r>
              <a:rPr lang="ru-RU" sz="2600" b="1" dirty="0"/>
              <a:t> </a:t>
            </a:r>
            <a:r>
              <a:rPr lang="ru-RU" sz="2600" b="1" dirty="0" err="1"/>
              <a:t>корупційного</a:t>
            </a:r>
            <a:r>
              <a:rPr lang="ru-RU" sz="2600" b="1" dirty="0"/>
              <a:t> </a:t>
            </a:r>
            <a:r>
              <a:rPr lang="ru-RU" sz="2600" b="1" dirty="0" err="1"/>
              <a:t>правопорушення</a:t>
            </a:r>
            <a:r>
              <a:rPr lang="ru-RU" sz="2600" b="1" dirty="0"/>
              <a:t> -</a:t>
            </a:r>
            <a:endParaRPr lang="uk-UA" sz="2600" b="1"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91264" cy="5793507"/>
          </a:xfrm>
        </p:spPr>
        <p:txBody>
          <a:bodyPr>
            <a:noAutofit/>
          </a:bodyPr>
          <a:lstStyle/>
          <a:p>
            <a:pPr marL="36830" indent="0">
              <a:buNone/>
            </a:pPr>
            <a:r>
              <a:rPr lang="ru-RU" sz="2900" b="1" dirty="0">
                <a:solidFill>
                  <a:schemeClr val="accent2"/>
                </a:solidFill>
              </a:rPr>
              <a:t>Стаття 172-9-1. </a:t>
            </a:r>
            <a:r>
              <a:rPr lang="ru-RU" sz="2900" b="1" dirty="0" err="1">
                <a:solidFill>
                  <a:schemeClr val="accent2"/>
                </a:solidFill>
              </a:rPr>
              <a:t>Порушення</a:t>
            </a:r>
            <a:r>
              <a:rPr lang="ru-RU" sz="2900" b="1" dirty="0">
                <a:solidFill>
                  <a:schemeClr val="accent2"/>
                </a:solidFill>
              </a:rPr>
              <a:t> заборони </a:t>
            </a:r>
            <a:r>
              <a:rPr lang="ru-RU" sz="2900" b="1" dirty="0" err="1">
                <a:solidFill>
                  <a:schemeClr val="accent2"/>
                </a:solidFill>
              </a:rPr>
              <a:t>розміщення</a:t>
            </a:r>
            <a:r>
              <a:rPr lang="ru-RU" sz="2900" b="1" dirty="0">
                <a:solidFill>
                  <a:schemeClr val="accent2"/>
                </a:solidFill>
              </a:rPr>
              <a:t> ставок на спорт, </a:t>
            </a:r>
            <a:r>
              <a:rPr lang="ru-RU" sz="2900" b="1" dirty="0" err="1">
                <a:solidFill>
                  <a:schemeClr val="accent2"/>
                </a:solidFill>
              </a:rPr>
              <a:t>пов’язаних</a:t>
            </a:r>
            <a:r>
              <a:rPr lang="ru-RU" sz="2900" b="1" dirty="0">
                <a:solidFill>
                  <a:schemeClr val="accent2"/>
                </a:solidFill>
              </a:rPr>
              <a:t> з </a:t>
            </a:r>
            <a:r>
              <a:rPr lang="ru-RU" sz="2900" b="1" dirty="0" err="1">
                <a:solidFill>
                  <a:schemeClr val="accent2"/>
                </a:solidFill>
              </a:rPr>
              <a:t>маніпулюванням</a:t>
            </a:r>
            <a:r>
              <a:rPr lang="ru-RU" sz="2900" b="1" dirty="0">
                <a:solidFill>
                  <a:schemeClr val="accent2"/>
                </a:solidFill>
              </a:rPr>
              <a:t> </a:t>
            </a:r>
            <a:r>
              <a:rPr lang="ru-RU" sz="2900" b="1" dirty="0" err="1">
                <a:solidFill>
                  <a:schemeClr val="accent2"/>
                </a:solidFill>
              </a:rPr>
              <a:t>офіційним</a:t>
            </a:r>
            <a:r>
              <a:rPr lang="ru-RU" sz="2900" b="1" dirty="0">
                <a:solidFill>
                  <a:schemeClr val="accent2"/>
                </a:solidFill>
              </a:rPr>
              <a:t> </a:t>
            </a:r>
            <a:r>
              <a:rPr lang="ru-RU" sz="2900" b="1" dirty="0" err="1">
                <a:solidFill>
                  <a:schemeClr val="accent2"/>
                </a:solidFill>
              </a:rPr>
              <a:t>спортивним</a:t>
            </a:r>
            <a:r>
              <a:rPr lang="ru-RU" sz="2900" b="1" dirty="0">
                <a:solidFill>
                  <a:schemeClr val="accent2"/>
                </a:solidFill>
              </a:rPr>
              <a:t> </a:t>
            </a:r>
            <a:r>
              <a:rPr lang="ru-RU" sz="2900" b="1" dirty="0" err="1">
                <a:solidFill>
                  <a:schemeClr val="accent2"/>
                </a:solidFill>
              </a:rPr>
              <a:t>змаганням</a:t>
            </a:r>
            <a:endParaRPr lang="ru-RU" sz="2900" b="1" dirty="0">
              <a:solidFill>
                <a:schemeClr val="accent2"/>
              </a:solidFill>
            </a:endParaRPr>
          </a:p>
          <a:p>
            <a:pPr marL="36830" indent="0">
              <a:buNone/>
            </a:pPr>
            <a:endParaRPr lang="ru-RU" sz="2900" b="1" dirty="0">
              <a:solidFill>
                <a:schemeClr val="accent2"/>
              </a:solidFill>
            </a:endParaRPr>
          </a:p>
          <a:p>
            <a:pPr marL="36830" indent="0">
              <a:buNone/>
            </a:pPr>
            <a:r>
              <a:rPr lang="ru-RU" sz="2600" b="1" dirty="0" err="1"/>
              <a:t>Порушення</a:t>
            </a:r>
            <a:r>
              <a:rPr lang="ru-RU" sz="2600" b="1" dirty="0"/>
              <a:t> заборони </a:t>
            </a:r>
            <a:r>
              <a:rPr lang="ru-RU" sz="2600" b="1" dirty="0" err="1"/>
              <a:t>розміщення</a:t>
            </a:r>
            <a:r>
              <a:rPr lang="ru-RU" sz="2600" b="1" dirty="0"/>
              <a:t> ставок на спорт </a:t>
            </a:r>
            <a:r>
              <a:rPr lang="ru-RU" sz="2600" b="1" dirty="0" err="1"/>
              <a:t>заінтересованими</a:t>
            </a:r>
            <a:r>
              <a:rPr lang="ru-RU" sz="2600" b="1" dirty="0"/>
              <a:t> сторонами </a:t>
            </a:r>
            <a:r>
              <a:rPr lang="ru-RU" sz="2600" b="1" dirty="0" err="1"/>
              <a:t>офіційного</a:t>
            </a:r>
            <a:r>
              <a:rPr lang="ru-RU" sz="2600" b="1" dirty="0"/>
              <a:t> спортивного </a:t>
            </a:r>
            <a:r>
              <a:rPr lang="ru-RU" sz="2600" b="1" dirty="0" err="1"/>
              <a:t>змагання</a:t>
            </a:r>
            <a:r>
              <a:rPr lang="ru-RU" sz="2600" b="1" dirty="0"/>
              <a:t>, в </a:t>
            </a:r>
            <a:r>
              <a:rPr lang="ru-RU" sz="2600" b="1" dirty="0" err="1"/>
              <a:t>якому</a:t>
            </a:r>
            <a:r>
              <a:rPr lang="ru-RU" sz="2600" b="1" dirty="0"/>
              <a:t> вони </a:t>
            </a:r>
            <a:r>
              <a:rPr lang="ru-RU" sz="2600" b="1" dirty="0" err="1"/>
              <a:t>беруть</a:t>
            </a:r>
            <a:r>
              <a:rPr lang="ru-RU" sz="2600" b="1" dirty="0"/>
              <a:t> участь, з </a:t>
            </a:r>
            <a:r>
              <a:rPr lang="ru-RU" sz="2600" b="1" dirty="0" err="1"/>
              <a:t>одержанням</a:t>
            </a:r>
            <a:r>
              <a:rPr lang="ru-RU" sz="2600" b="1" dirty="0"/>
              <a:t> за </a:t>
            </a:r>
            <a:r>
              <a:rPr lang="ru-RU" sz="2600" b="1" dirty="0" err="1"/>
              <a:t>це</a:t>
            </a:r>
            <a:r>
              <a:rPr lang="ru-RU" sz="2600" b="1" dirty="0"/>
              <a:t> </a:t>
            </a:r>
            <a:r>
              <a:rPr lang="ru-RU" sz="2600" b="1" dirty="0" err="1"/>
              <a:t>неправомірної</a:t>
            </a:r>
            <a:r>
              <a:rPr lang="ru-RU" sz="2600" b="1" dirty="0"/>
              <a:t> </a:t>
            </a:r>
            <a:r>
              <a:rPr lang="ru-RU" sz="2600" b="1" dirty="0" err="1"/>
              <a:t>вигоди</a:t>
            </a:r>
            <a:r>
              <a:rPr lang="ru-RU" sz="2600" b="1" dirty="0"/>
              <a:t> в </a:t>
            </a:r>
            <a:r>
              <a:rPr lang="ru-RU" sz="2600" b="1" dirty="0" err="1"/>
              <a:t>розмірі</a:t>
            </a:r>
            <a:r>
              <a:rPr lang="ru-RU" sz="2600" b="1" dirty="0"/>
              <a:t>, </a:t>
            </a:r>
            <a:r>
              <a:rPr lang="ru-RU" sz="2600" b="1" dirty="0" err="1"/>
              <a:t>що</a:t>
            </a:r>
            <a:r>
              <a:rPr lang="ru-RU" sz="2600" b="1" dirty="0"/>
              <a:t> не </a:t>
            </a:r>
            <a:r>
              <a:rPr lang="ru-RU" sz="2600" b="1" dirty="0" err="1"/>
              <a:t>перевищує</a:t>
            </a:r>
            <a:r>
              <a:rPr lang="ru-RU" sz="2600" b="1" dirty="0"/>
              <a:t> </a:t>
            </a:r>
            <a:r>
              <a:rPr lang="ru-RU" sz="2600" b="1" dirty="0" err="1"/>
              <a:t>двадцяти</a:t>
            </a:r>
            <a:r>
              <a:rPr lang="ru-RU" sz="2600" b="1" dirty="0"/>
              <a:t> </a:t>
            </a:r>
            <a:r>
              <a:rPr lang="ru-RU" sz="2600" b="1" dirty="0" err="1"/>
              <a:t>прожиткових</a:t>
            </a:r>
            <a:r>
              <a:rPr lang="ru-RU" sz="2600" b="1" dirty="0"/>
              <a:t> </a:t>
            </a:r>
            <a:r>
              <a:rPr lang="ru-RU" sz="2600" b="1" dirty="0" err="1"/>
              <a:t>мінімумів</a:t>
            </a:r>
            <a:r>
              <a:rPr lang="ru-RU" sz="2600" b="1" dirty="0"/>
              <a:t> для </a:t>
            </a:r>
            <a:r>
              <a:rPr lang="ru-RU" sz="2600" b="1" dirty="0" err="1"/>
              <a:t>працездатних</a:t>
            </a:r>
            <a:r>
              <a:rPr lang="ru-RU" sz="2600" b="1" dirty="0"/>
              <a:t> </a:t>
            </a:r>
            <a:r>
              <a:rPr lang="ru-RU" sz="2600" b="1" dirty="0" err="1"/>
              <a:t>осіб</a:t>
            </a:r>
            <a:r>
              <a:rPr lang="ru-RU" sz="2600" b="1" dirty="0"/>
              <a:t>, -</a:t>
            </a:r>
            <a:endParaRPr lang="uk-UA" sz="2600" b="1"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91264" cy="5793507"/>
          </a:xfrm>
        </p:spPr>
        <p:txBody>
          <a:bodyPr>
            <a:noAutofit/>
          </a:bodyPr>
          <a:lstStyle/>
          <a:p>
            <a:pPr marL="36830" indent="0">
              <a:buNone/>
            </a:pPr>
            <a:r>
              <a:rPr lang="ru-RU" sz="2900" b="1" dirty="0">
                <a:solidFill>
                  <a:schemeClr val="accent2"/>
                </a:solidFill>
              </a:rPr>
              <a:t>Стаття 172-9-2. </a:t>
            </a:r>
            <a:r>
              <a:rPr lang="ru-RU" sz="2900" b="1" dirty="0" err="1">
                <a:solidFill>
                  <a:schemeClr val="accent2"/>
                </a:solidFill>
              </a:rPr>
              <a:t>Порушення</a:t>
            </a:r>
            <a:r>
              <a:rPr lang="ru-RU" sz="2900" b="1" dirty="0">
                <a:solidFill>
                  <a:schemeClr val="accent2"/>
                </a:solidFill>
              </a:rPr>
              <a:t> </a:t>
            </a:r>
            <a:r>
              <a:rPr lang="ru-RU" sz="2900" b="1" dirty="0" err="1">
                <a:solidFill>
                  <a:schemeClr val="accent2"/>
                </a:solidFill>
              </a:rPr>
              <a:t>законодавства</a:t>
            </a:r>
            <a:r>
              <a:rPr lang="ru-RU" sz="2900" b="1" dirty="0">
                <a:solidFill>
                  <a:schemeClr val="accent2"/>
                </a:solidFill>
              </a:rPr>
              <a:t> у </a:t>
            </a:r>
            <a:r>
              <a:rPr lang="ru-RU" sz="2900" b="1" dirty="0" err="1">
                <a:solidFill>
                  <a:schemeClr val="accent2"/>
                </a:solidFill>
              </a:rPr>
              <a:t>сфері</a:t>
            </a:r>
            <a:r>
              <a:rPr lang="ru-RU" sz="2900" b="1" dirty="0">
                <a:solidFill>
                  <a:schemeClr val="accent2"/>
                </a:solidFill>
              </a:rPr>
              <a:t> </a:t>
            </a:r>
            <a:r>
              <a:rPr lang="ru-RU" sz="2900" b="1" dirty="0" err="1">
                <a:solidFill>
                  <a:schemeClr val="accent2"/>
                </a:solidFill>
              </a:rPr>
              <a:t>оцінки</a:t>
            </a:r>
            <a:r>
              <a:rPr lang="ru-RU" sz="2900" b="1" dirty="0">
                <a:solidFill>
                  <a:schemeClr val="accent2"/>
                </a:solidFill>
              </a:rPr>
              <a:t> </a:t>
            </a:r>
            <a:r>
              <a:rPr lang="ru-RU" sz="2900" b="1" dirty="0" err="1">
                <a:solidFill>
                  <a:schemeClr val="accent2"/>
                </a:solidFill>
              </a:rPr>
              <a:t>впливу</a:t>
            </a:r>
            <a:r>
              <a:rPr lang="ru-RU" sz="2900" b="1" dirty="0">
                <a:solidFill>
                  <a:schemeClr val="accent2"/>
                </a:solidFill>
              </a:rPr>
              <a:t> на </a:t>
            </a:r>
            <a:r>
              <a:rPr lang="ru-RU" sz="2900" b="1" dirty="0" err="1">
                <a:solidFill>
                  <a:schemeClr val="accent2"/>
                </a:solidFill>
              </a:rPr>
              <a:t>довкілля</a:t>
            </a:r>
            <a:endParaRPr lang="ru-RU" sz="2900" b="1" dirty="0">
              <a:solidFill>
                <a:schemeClr val="accent2"/>
              </a:solidFill>
            </a:endParaRPr>
          </a:p>
          <a:p>
            <a:pPr marL="36830" indent="0">
              <a:buNone/>
            </a:pPr>
            <a:endParaRPr lang="ru-RU" sz="2900" b="1" dirty="0">
              <a:solidFill>
                <a:schemeClr val="accent2"/>
              </a:solidFill>
            </a:endParaRPr>
          </a:p>
          <a:p>
            <a:pPr marL="36830" indent="0">
              <a:buNone/>
            </a:pPr>
            <a:r>
              <a:rPr lang="ru-RU" sz="2600" b="1" dirty="0" err="1"/>
              <a:t>Порушення</a:t>
            </a:r>
            <a:r>
              <a:rPr lang="ru-RU" sz="2600" b="1" dirty="0"/>
              <a:t> </a:t>
            </a:r>
            <a:r>
              <a:rPr lang="ru-RU" sz="2600" b="1" dirty="0" err="1"/>
              <a:t>встановленої</a:t>
            </a:r>
            <a:r>
              <a:rPr lang="ru-RU" sz="2600" b="1" dirty="0"/>
              <a:t> </a:t>
            </a:r>
            <a:r>
              <a:rPr lang="ru-RU" sz="2600" b="1" dirty="0" err="1"/>
              <a:t>законодавством</a:t>
            </a:r>
            <a:r>
              <a:rPr lang="ru-RU" sz="2600" b="1" dirty="0"/>
              <a:t> </a:t>
            </a:r>
            <a:r>
              <a:rPr lang="ru-RU" sz="2600" b="1" dirty="0" err="1"/>
              <a:t>процедури</a:t>
            </a:r>
            <a:r>
              <a:rPr lang="ru-RU" sz="2600" b="1" dirty="0"/>
              <a:t> та </a:t>
            </a:r>
            <a:r>
              <a:rPr lang="ru-RU" sz="2600" b="1" dirty="0" err="1"/>
              <a:t>строків</a:t>
            </a:r>
            <a:r>
              <a:rPr lang="ru-RU" sz="2600" b="1" dirty="0"/>
              <a:t> </a:t>
            </a:r>
            <a:r>
              <a:rPr lang="ru-RU" sz="2600" b="1" dirty="0" err="1"/>
              <a:t>здійснення</a:t>
            </a:r>
            <a:r>
              <a:rPr lang="ru-RU" sz="2600" b="1" dirty="0"/>
              <a:t> </a:t>
            </a:r>
            <a:r>
              <a:rPr lang="ru-RU" sz="2600" b="1" dirty="0" err="1"/>
              <a:t>оцінки</a:t>
            </a:r>
            <a:r>
              <a:rPr lang="ru-RU" sz="2600" b="1" dirty="0"/>
              <a:t> </a:t>
            </a:r>
            <a:r>
              <a:rPr lang="ru-RU" sz="2600" b="1" dirty="0" err="1"/>
              <a:t>впливу</a:t>
            </a:r>
            <a:r>
              <a:rPr lang="ru-RU" sz="2600" b="1" dirty="0"/>
              <a:t> на </a:t>
            </a:r>
            <a:r>
              <a:rPr lang="ru-RU" sz="2600" b="1" dirty="0" err="1"/>
              <a:t>довкілля</a:t>
            </a:r>
            <a:r>
              <a:rPr lang="ru-RU" sz="2600" b="1" dirty="0"/>
              <a:t>, </a:t>
            </a:r>
            <a:r>
              <a:rPr lang="ru-RU" sz="2600" b="1" dirty="0" err="1"/>
              <a:t>втручання</a:t>
            </a:r>
            <a:r>
              <a:rPr lang="ru-RU" sz="2600" b="1" dirty="0"/>
              <a:t> у </a:t>
            </a:r>
            <a:r>
              <a:rPr lang="ru-RU" sz="2600" b="1" dirty="0" err="1"/>
              <a:t>підготовку</a:t>
            </a:r>
            <a:r>
              <a:rPr lang="ru-RU" sz="2600" b="1" dirty="0"/>
              <a:t> та </a:t>
            </a:r>
            <a:r>
              <a:rPr lang="ru-RU" sz="2600" b="1" dirty="0" err="1"/>
              <a:t>надання</a:t>
            </a:r>
            <a:r>
              <a:rPr lang="ru-RU" sz="2600" b="1" dirty="0"/>
              <a:t> </a:t>
            </a:r>
            <a:r>
              <a:rPr lang="ru-RU" sz="2600" b="1" dirty="0" err="1"/>
              <a:t>висновку</a:t>
            </a:r>
            <a:r>
              <a:rPr lang="ru-RU" sz="2600" b="1" dirty="0"/>
              <a:t> з </a:t>
            </a:r>
            <a:r>
              <a:rPr lang="ru-RU" sz="2600" b="1" dirty="0" err="1"/>
              <a:t>оцінки</a:t>
            </a:r>
            <a:r>
              <a:rPr lang="ru-RU" sz="2600" b="1" dirty="0"/>
              <a:t> </a:t>
            </a:r>
            <a:r>
              <a:rPr lang="ru-RU" sz="2600" b="1" dirty="0" err="1"/>
              <a:t>впливу</a:t>
            </a:r>
            <a:r>
              <a:rPr lang="ru-RU" sz="2600" b="1" dirty="0"/>
              <a:t> на </a:t>
            </a:r>
            <a:r>
              <a:rPr lang="ru-RU" sz="2600" b="1" dirty="0" err="1"/>
              <a:t>довкілля</a:t>
            </a:r>
            <a:r>
              <a:rPr lang="ru-RU" sz="2600" b="1" dirty="0"/>
              <a:t> </a:t>
            </a:r>
            <a:r>
              <a:rPr lang="ru-RU" sz="2600" b="1" dirty="0" err="1"/>
              <a:t>чи</a:t>
            </a:r>
            <a:r>
              <a:rPr lang="ru-RU" sz="2600" b="1" dirty="0"/>
              <a:t> </a:t>
            </a:r>
            <a:r>
              <a:rPr lang="ru-RU" sz="2600" b="1" dirty="0" err="1"/>
              <a:t>рішення</a:t>
            </a:r>
            <a:r>
              <a:rPr lang="ru-RU" sz="2600" b="1" dirty="0"/>
              <a:t> про </a:t>
            </a:r>
            <a:r>
              <a:rPr lang="ru-RU" sz="2600" b="1" dirty="0" err="1"/>
              <a:t>врахування</a:t>
            </a:r>
            <a:r>
              <a:rPr lang="ru-RU" sz="2600" b="1" dirty="0"/>
              <a:t> </a:t>
            </a:r>
            <a:r>
              <a:rPr lang="ru-RU" sz="2600" b="1" dirty="0" err="1"/>
              <a:t>результатів</a:t>
            </a:r>
            <a:r>
              <a:rPr lang="ru-RU" sz="2600" b="1" dirty="0"/>
              <a:t> </a:t>
            </a:r>
            <a:r>
              <a:rPr lang="ru-RU" sz="2600" b="1" dirty="0" err="1"/>
              <a:t>оцінки</a:t>
            </a:r>
            <a:r>
              <a:rPr lang="ru-RU" sz="2600" b="1" dirty="0"/>
              <a:t> </a:t>
            </a:r>
            <a:r>
              <a:rPr lang="ru-RU" sz="2600" b="1" dirty="0" err="1"/>
              <a:t>транскордонного</a:t>
            </a:r>
            <a:r>
              <a:rPr lang="ru-RU" sz="2600" b="1" dirty="0"/>
              <a:t> </a:t>
            </a:r>
            <a:r>
              <a:rPr lang="ru-RU" sz="2600" b="1" dirty="0" err="1"/>
              <a:t>впливу</a:t>
            </a:r>
            <a:r>
              <a:rPr lang="ru-RU" sz="2600" b="1" dirty="0"/>
              <a:t> на </a:t>
            </a:r>
            <a:r>
              <a:rPr lang="ru-RU" sz="2600" b="1" dirty="0" err="1"/>
              <a:t>довкілля</a:t>
            </a:r>
            <a:r>
              <a:rPr lang="ru-RU" sz="2600" b="1" dirty="0"/>
              <a:t>, </a:t>
            </a:r>
            <a:r>
              <a:rPr lang="ru-RU" sz="2600" b="1" dirty="0" err="1"/>
              <a:t>відмова</a:t>
            </a:r>
            <a:r>
              <a:rPr lang="ru-RU" sz="2600" b="1" dirty="0"/>
              <a:t> </a:t>
            </a:r>
            <a:r>
              <a:rPr lang="ru-RU" sz="2600" b="1" dirty="0" err="1"/>
              <a:t>уповноваженим</a:t>
            </a:r>
            <a:r>
              <a:rPr lang="ru-RU" sz="2600" b="1" dirty="0"/>
              <a:t> законом </a:t>
            </a:r>
            <a:r>
              <a:rPr lang="ru-RU" sz="2600" b="1" dirty="0" err="1"/>
              <a:t>територіальним</a:t>
            </a:r>
            <a:r>
              <a:rPr lang="ru-RU" sz="2600" b="1" dirty="0"/>
              <a:t> органом, </a:t>
            </a:r>
            <a:r>
              <a:rPr lang="ru-RU" sz="2600" b="1" dirty="0" err="1"/>
              <a:t>уповноваженим</a:t>
            </a:r>
            <a:r>
              <a:rPr lang="ru-RU" sz="2600" b="1" dirty="0"/>
              <a:t> законом </a:t>
            </a:r>
            <a:r>
              <a:rPr lang="ru-RU" sz="2600" b="1" dirty="0" err="1"/>
              <a:t>центральним</a:t>
            </a:r>
            <a:r>
              <a:rPr lang="ru-RU" sz="2600" b="1" dirty="0"/>
              <a:t> органом </a:t>
            </a:r>
            <a:r>
              <a:rPr lang="ru-RU" sz="2600" b="1" dirty="0" err="1"/>
              <a:t>виконавчої</a:t>
            </a:r>
            <a:r>
              <a:rPr lang="ru-RU" sz="2600" b="1" dirty="0"/>
              <a:t> </a:t>
            </a:r>
            <a:r>
              <a:rPr lang="ru-RU" sz="2600" b="1" dirty="0" err="1"/>
              <a:t>влади</a:t>
            </a:r>
            <a:r>
              <a:rPr lang="ru-RU" sz="2600" b="1" dirty="0"/>
              <a:t> у </a:t>
            </a:r>
            <a:r>
              <a:rPr lang="ru-RU" sz="2600" b="1" dirty="0" err="1"/>
              <a:t>видачі</a:t>
            </a:r>
            <a:r>
              <a:rPr lang="ru-RU" sz="2600" b="1" dirty="0"/>
              <a:t> </a:t>
            </a:r>
            <a:r>
              <a:rPr lang="ru-RU" sz="2600" b="1" dirty="0" err="1"/>
              <a:t>висновку</a:t>
            </a:r>
            <a:r>
              <a:rPr lang="ru-RU" sz="2600" b="1" dirty="0"/>
              <a:t> з </a:t>
            </a:r>
            <a:r>
              <a:rPr lang="ru-RU" sz="2600" b="1" dirty="0" err="1"/>
              <a:t>оцінки</a:t>
            </a:r>
            <a:r>
              <a:rPr lang="ru-RU" sz="2600" b="1" dirty="0"/>
              <a:t> </a:t>
            </a:r>
            <a:r>
              <a:rPr lang="ru-RU" sz="2600" b="1" dirty="0" err="1"/>
              <a:t>впливу</a:t>
            </a:r>
            <a:r>
              <a:rPr lang="ru-RU" sz="2600" b="1" dirty="0"/>
              <a:t> на </a:t>
            </a:r>
            <a:r>
              <a:rPr lang="ru-RU" sz="2600" b="1" dirty="0" err="1"/>
              <a:t>довкілля</a:t>
            </a:r>
            <a:r>
              <a:rPr lang="ru-RU" sz="2600" b="1" dirty="0"/>
              <a:t> з </a:t>
            </a:r>
            <a:r>
              <a:rPr lang="ru-RU" sz="2600" b="1" dirty="0" err="1"/>
              <a:t>підстав</a:t>
            </a:r>
            <a:r>
              <a:rPr lang="ru-RU" sz="2600" b="1" dirty="0"/>
              <a:t>, не </a:t>
            </a:r>
            <a:r>
              <a:rPr lang="ru-RU" sz="2600" b="1" dirty="0" err="1"/>
              <a:t>встановлених</a:t>
            </a:r>
            <a:r>
              <a:rPr lang="ru-RU" sz="2600" b="1" dirty="0"/>
              <a:t> законом, -</a:t>
            </a:r>
            <a:endParaRPr lang="uk-UA" sz="2600" b="1"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85000" lnSpcReduction="20000"/>
          </a:bodyPr>
          <a:lstStyle/>
          <a:p>
            <a:pPr marL="36830" indent="0">
              <a:buNone/>
            </a:pPr>
            <a:endParaRPr lang="uk-UA" sz="1800" b="1" u="sng" dirty="0"/>
          </a:p>
          <a:p>
            <a:pPr marL="36830" indent="0" fontAlgn="base">
              <a:buNone/>
            </a:pPr>
            <a:r>
              <a:rPr lang="ru-RU" b="1" dirty="0"/>
              <a:t>Стаття 65 Закону </a:t>
            </a:r>
            <a:r>
              <a:rPr lang="ru-RU" b="1" dirty="0" err="1"/>
              <a:t>України</a:t>
            </a:r>
            <a:r>
              <a:rPr lang="ru-RU" b="1" dirty="0"/>
              <a:t> «Про </a:t>
            </a:r>
            <a:r>
              <a:rPr lang="ru-RU" b="1" dirty="0" err="1"/>
              <a:t>запобігання</a:t>
            </a:r>
            <a:r>
              <a:rPr lang="ru-RU" b="1" dirty="0"/>
              <a:t> </a:t>
            </a:r>
            <a:r>
              <a:rPr lang="ru-RU" b="1" dirty="0" err="1"/>
              <a:t>корупції</a:t>
            </a:r>
            <a:r>
              <a:rPr lang="ru-RU" b="1" dirty="0"/>
              <a:t>»</a:t>
            </a:r>
          </a:p>
          <a:p>
            <a:pPr marL="36830" indent="0" fontAlgn="base">
              <a:buNone/>
            </a:pPr>
            <a:r>
              <a:rPr lang="ru-RU" dirty="0"/>
              <a:t>5. Особа, </a:t>
            </a:r>
            <a:r>
              <a:rPr lang="ru-RU" dirty="0" err="1"/>
              <a:t>щодо</a:t>
            </a:r>
            <a:r>
              <a:rPr lang="ru-RU" dirty="0"/>
              <a:t> </a:t>
            </a:r>
            <a:r>
              <a:rPr lang="ru-RU" dirty="0" err="1"/>
              <a:t>якої</a:t>
            </a:r>
            <a:r>
              <a:rPr lang="ru-RU" dirty="0"/>
              <a:t> </a:t>
            </a:r>
            <a:r>
              <a:rPr lang="ru-RU" dirty="0" err="1"/>
              <a:t>складено</a:t>
            </a:r>
            <a:r>
              <a:rPr lang="ru-RU" dirty="0"/>
              <a:t> протокол про </a:t>
            </a:r>
            <a:r>
              <a:rPr lang="ru-RU" dirty="0" err="1"/>
              <a:t>адміністративне</a:t>
            </a:r>
            <a:r>
              <a:rPr lang="ru-RU" dirty="0"/>
              <a:t> </a:t>
            </a:r>
            <a:r>
              <a:rPr lang="ru-RU" dirty="0" err="1"/>
              <a:t>правопорушення</a:t>
            </a:r>
            <a:r>
              <a:rPr lang="ru-RU" dirty="0"/>
              <a:t>, </a:t>
            </a:r>
            <a:r>
              <a:rPr lang="ru-RU" dirty="0" err="1"/>
              <a:t>пов’язане</a:t>
            </a:r>
            <a:r>
              <a:rPr lang="ru-RU" dirty="0"/>
              <a:t> з </a:t>
            </a:r>
            <a:r>
              <a:rPr lang="ru-RU" dirty="0" err="1"/>
              <a:t>корупцією</a:t>
            </a:r>
            <a:r>
              <a:rPr lang="ru-RU" dirty="0"/>
              <a:t>, </a:t>
            </a:r>
            <a:r>
              <a:rPr lang="ru-RU" dirty="0" err="1"/>
              <a:t>якщо</a:t>
            </a:r>
            <a:r>
              <a:rPr lang="ru-RU" dirty="0"/>
              <a:t> </a:t>
            </a:r>
            <a:r>
              <a:rPr lang="ru-RU" dirty="0" err="1"/>
              <a:t>інше</a:t>
            </a:r>
            <a:r>
              <a:rPr lang="ru-RU" dirty="0"/>
              <a:t> не </a:t>
            </a:r>
            <a:r>
              <a:rPr lang="ru-RU" dirty="0" err="1"/>
              <a:t>передбачено</a:t>
            </a:r>
            <a:r>
              <a:rPr lang="ru-RU" dirty="0"/>
              <a:t> </a:t>
            </a:r>
            <a:r>
              <a:rPr lang="ru-RU" dirty="0" err="1"/>
              <a:t>Конституцією</a:t>
            </a:r>
            <a:r>
              <a:rPr lang="ru-RU" dirty="0"/>
              <a:t> і законами </a:t>
            </a:r>
            <a:r>
              <a:rPr lang="ru-RU" dirty="0" err="1"/>
              <a:t>України</a:t>
            </a:r>
            <a:r>
              <a:rPr lang="ru-RU" dirty="0"/>
              <a:t>, </a:t>
            </a:r>
            <a:r>
              <a:rPr lang="ru-RU" dirty="0" err="1"/>
              <a:t>може</a:t>
            </a:r>
            <a:r>
              <a:rPr lang="ru-RU" dirty="0"/>
              <a:t> бути </a:t>
            </a:r>
            <a:r>
              <a:rPr lang="ru-RU" dirty="0" err="1"/>
              <a:t>відсторонена</a:t>
            </a:r>
            <a:r>
              <a:rPr lang="ru-RU" dirty="0"/>
              <a:t> </a:t>
            </a:r>
            <a:r>
              <a:rPr lang="ru-RU" dirty="0" err="1"/>
              <a:t>від</a:t>
            </a:r>
            <a:r>
              <a:rPr lang="ru-RU" dirty="0"/>
              <a:t> </a:t>
            </a:r>
            <a:r>
              <a:rPr lang="ru-RU" dirty="0" err="1"/>
              <a:t>виконання</a:t>
            </a:r>
            <a:r>
              <a:rPr lang="ru-RU" dirty="0"/>
              <a:t> </a:t>
            </a:r>
            <a:r>
              <a:rPr lang="ru-RU" dirty="0" err="1"/>
              <a:t>службових</a:t>
            </a:r>
            <a:r>
              <a:rPr lang="ru-RU" dirty="0"/>
              <a:t> </a:t>
            </a:r>
            <a:r>
              <a:rPr lang="ru-RU" dirty="0" err="1"/>
              <a:t>повноважень</a:t>
            </a:r>
            <a:r>
              <a:rPr lang="ru-RU" dirty="0"/>
              <a:t> за </a:t>
            </a:r>
            <a:r>
              <a:rPr lang="ru-RU" dirty="0" err="1"/>
              <a:t>рішенням</a:t>
            </a:r>
            <a:r>
              <a:rPr lang="ru-RU" dirty="0"/>
              <a:t> </a:t>
            </a:r>
            <a:r>
              <a:rPr lang="ru-RU" dirty="0" err="1"/>
              <a:t>керівника</a:t>
            </a:r>
            <a:r>
              <a:rPr lang="ru-RU" dirty="0"/>
              <a:t> органу (установи, </a:t>
            </a:r>
            <a:r>
              <a:rPr lang="ru-RU" dirty="0" err="1"/>
              <a:t>підприємства</a:t>
            </a:r>
            <a:r>
              <a:rPr lang="ru-RU" dirty="0"/>
              <a:t>, </a:t>
            </a:r>
            <a:r>
              <a:rPr lang="ru-RU" dirty="0" err="1"/>
              <a:t>організації</a:t>
            </a:r>
            <a:r>
              <a:rPr lang="ru-RU" dirty="0"/>
              <a:t>), в </a:t>
            </a:r>
            <a:r>
              <a:rPr lang="ru-RU" dirty="0" err="1"/>
              <a:t>якому</a:t>
            </a:r>
            <a:r>
              <a:rPr lang="ru-RU" dirty="0"/>
              <a:t> вона </a:t>
            </a:r>
            <a:r>
              <a:rPr lang="ru-RU" dirty="0" err="1"/>
              <a:t>працює</a:t>
            </a:r>
            <a:r>
              <a:rPr lang="ru-RU" dirty="0"/>
              <a:t>, до </a:t>
            </a:r>
            <a:r>
              <a:rPr lang="ru-RU" dirty="0" err="1"/>
              <a:t>закінчення</a:t>
            </a:r>
            <a:r>
              <a:rPr lang="ru-RU" dirty="0"/>
              <a:t> </a:t>
            </a:r>
            <a:r>
              <a:rPr lang="ru-RU" dirty="0" err="1"/>
              <a:t>розгляду</a:t>
            </a:r>
            <a:r>
              <a:rPr lang="ru-RU" dirty="0"/>
              <a:t> </a:t>
            </a:r>
            <a:r>
              <a:rPr lang="ru-RU" dirty="0" err="1"/>
              <a:t>справи</a:t>
            </a:r>
            <a:r>
              <a:rPr lang="ru-RU" dirty="0"/>
              <a:t> судом. У </a:t>
            </a:r>
            <a:r>
              <a:rPr lang="ru-RU" dirty="0" err="1"/>
              <a:t>разі</a:t>
            </a:r>
            <a:r>
              <a:rPr lang="ru-RU" dirty="0"/>
              <a:t> </a:t>
            </a:r>
            <a:r>
              <a:rPr lang="ru-RU" dirty="0" err="1"/>
              <a:t>закриття</a:t>
            </a:r>
            <a:r>
              <a:rPr lang="ru-RU" dirty="0"/>
              <a:t> </a:t>
            </a:r>
            <a:r>
              <a:rPr lang="ru-RU" dirty="0" err="1"/>
              <a:t>провадження</a:t>
            </a:r>
            <a:r>
              <a:rPr lang="ru-RU" dirty="0"/>
              <a:t> у </a:t>
            </a:r>
            <a:r>
              <a:rPr lang="ru-RU" dirty="0" err="1"/>
              <a:t>справі</a:t>
            </a:r>
            <a:r>
              <a:rPr lang="ru-RU" dirty="0"/>
              <a:t> про </a:t>
            </a:r>
            <a:r>
              <a:rPr lang="ru-RU" dirty="0" err="1"/>
              <a:t>адміністративне</a:t>
            </a:r>
            <a:r>
              <a:rPr lang="ru-RU" dirty="0"/>
              <a:t> </a:t>
            </a:r>
            <a:r>
              <a:rPr lang="ru-RU" dirty="0" err="1"/>
              <a:t>правопорушення</a:t>
            </a:r>
            <a:r>
              <a:rPr lang="ru-RU" dirty="0"/>
              <a:t>, </a:t>
            </a:r>
            <a:r>
              <a:rPr lang="ru-RU" dirty="0" err="1"/>
              <a:t>пов’язане</a:t>
            </a:r>
            <a:r>
              <a:rPr lang="ru-RU" dirty="0"/>
              <a:t> з </a:t>
            </a:r>
            <a:r>
              <a:rPr lang="ru-RU" dirty="0" err="1"/>
              <a:t>корупцією</a:t>
            </a:r>
            <a:r>
              <a:rPr lang="ru-RU" dirty="0"/>
              <a:t>, у </a:t>
            </a:r>
            <a:r>
              <a:rPr lang="ru-RU" dirty="0" err="1"/>
              <a:t>зв’язку</a:t>
            </a:r>
            <a:r>
              <a:rPr lang="ru-RU" dirty="0"/>
              <a:t> з </a:t>
            </a:r>
            <a:r>
              <a:rPr lang="ru-RU" dirty="0" err="1"/>
              <a:t>відсутністю</a:t>
            </a:r>
            <a:r>
              <a:rPr lang="ru-RU" dirty="0"/>
              <a:t> </a:t>
            </a:r>
            <a:r>
              <a:rPr lang="ru-RU" dirty="0" err="1"/>
              <a:t>події</a:t>
            </a:r>
            <a:r>
              <a:rPr lang="ru-RU" dirty="0"/>
              <a:t> </a:t>
            </a:r>
            <a:r>
              <a:rPr lang="ru-RU" dirty="0" err="1"/>
              <a:t>або</a:t>
            </a:r>
            <a:r>
              <a:rPr lang="ru-RU" dirty="0"/>
              <a:t> складу </a:t>
            </a:r>
            <a:r>
              <a:rPr lang="ru-RU" dirty="0" err="1"/>
              <a:t>адміністративного</a:t>
            </a:r>
            <a:r>
              <a:rPr lang="ru-RU" dirty="0"/>
              <a:t> </a:t>
            </a:r>
            <a:r>
              <a:rPr lang="ru-RU" dirty="0" err="1"/>
              <a:t>правопорушення</a:t>
            </a:r>
            <a:r>
              <a:rPr lang="ru-RU" dirty="0"/>
              <a:t> </a:t>
            </a:r>
            <a:r>
              <a:rPr lang="ru-RU" dirty="0" err="1"/>
              <a:t>відстороненій</a:t>
            </a:r>
            <a:r>
              <a:rPr lang="ru-RU" dirty="0"/>
              <a:t> </a:t>
            </a:r>
            <a:r>
              <a:rPr lang="ru-RU" dirty="0" err="1"/>
              <a:t>від</a:t>
            </a:r>
            <a:r>
              <a:rPr lang="ru-RU" dirty="0"/>
              <a:t> </a:t>
            </a:r>
            <a:r>
              <a:rPr lang="ru-RU" dirty="0" err="1"/>
              <a:t>виконання</a:t>
            </a:r>
            <a:r>
              <a:rPr lang="ru-RU" dirty="0"/>
              <a:t> </a:t>
            </a:r>
            <a:r>
              <a:rPr lang="ru-RU" dirty="0" err="1"/>
              <a:t>службових</a:t>
            </a:r>
            <a:r>
              <a:rPr lang="ru-RU" dirty="0"/>
              <a:t> </a:t>
            </a:r>
            <a:r>
              <a:rPr lang="ru-RU" dirty="0" err="1"/>
              <a:t>повноважень</a:t>
            </a:r>
            <a:r>
              <a:rPr lang="ru-RU" dirty="0"/>
              <a:t> </a:t>
            </a:r>
            <a:r>
              <a:rPr lang="ru-RU" dirty="0" err="1"/>
              <a:t>особі</a:t>
            </a:r>
            <a:r>
              <a:rPr lang="ru-RU" dirty="0"/>
              <a:t> </a:t>
            </a:r>
            <a:r>
              <a:rPr lang="ru-RU" dirty="0" err="1"/>
              <a:t>відшкодовується</a:t>
            </a:r>
            <a:r>
              <a:rPr lang="ru-RU" dirty="0"/>
              <a:t> </a:t>
            </a:r>
            <a:r>
              <a:rPr lang="ru-RU" dirty="0" err="1"/>
              <a:t>середній</a:t>
            </a:r>
            <a:r>
              <a:rPr lang="ru-RU" dirty="0"/>
              <a:t> </a:t>
            </a:r>
            <a:r>
              <a:rPr lang="ru-RU" dirty="0" err="1"/>
              <a:t>заробіток</a:t>
            </a:r>
            <a:r>
              <a:rPr lang="ru-RU" dirty="0"/>
              <a:t> за час </a:t>
            </a:r>
            <a:r>
              <a:rPr lang="ru-RU" dirty="0" err="1"/>
              <a:t>вимушеного</a:t>
            </a:r>
            <a:r>
              <a:rPr lang="ru-RU" dirty="0"/>
              <a:t> прогулу, </a:t>
            </a:r>
            <a:r>
              <a:rPr lang="ru-RU" dirty="0" err="1"/>
              <a:t>пов’язаного</a:t>
            </a:r>
            <a:r>
              <a:rPr lang="ru-RU" dirty="0"/>
              <a:t> з таким </a:t>
            </a:r>
            <a:r>
              <a:rPr lang="ru-RU" dirty="0" err="1"/>
              <a:t>відстороненням</a:t>
            </a:r>
            <a:r>
              <a:rPr lang="ru-RU" dirty="0"/>
              <a:t>.</a:t>
            </a:r>
            <a:endParaRPr lang="uk-UA" sz="2400" u="sng"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91264" cy="5793507"/>
          </a:xfrm>
        </p:spPr>
        <p:txBody>
          <a:bodyPr>
            <a:noAutofit/>
          </a:bodyPr>
          <a:lstStyle/>
          <a:p>
            <a:pPr marL="36830" indent="0" algn="ctr">
              <a:buNone/>
            </a:pPr>
            <a:r>
              <a:rPr lang="ru-RU" sz="2600" b="1" dirty="0">
                <a:ln w="22225">
                  <a:solidFill>
                    <a:schemeClr val="accent2"/>
                  </a:solidFill>
                  <a:prstDash val="solid"/>
                </a:ln>
                <a:solidFill>
                  <a:schemeClr val="accent2">
                    <a:lumMod val="40000"/>
                    <a:lumOff val="60000"/>
                  </a:schemeClr>
                </a:solidFill>
                <a:effectLst/>
              </a:rPr>
              <a:t> </a:t>
            </a:r>
            <a:r>
              <a:rPr lang="ru-RU" sz="2600" b="1" u="sng" dirty="0" err="1">
                <a:ln w="22225">
                  <a:solidFill>
                    <a:schemeClr val="accent2"/>
                  </a:solidFill>
                  <a:prstDash val="solid"/>
                </a:ln>
                <a:solidFill>
                  <a:schemeClr val="accent2">
                    <a:lumMod val="40000"/>
                    <a:lumOff val="60000"/>
                  </a:schemeClr>
                </a:solidFill>
                <a:effectLst/>
              </a:rPr>
              <a:t>Інші</a:t>
            </a:r>
            <a:r>
              <a:rPr lang="ru-RU" sz="2600" b="1" u="sng" dirty="0">
                <a:ln w="22225">
                  <a:solidFill>
                    <a:schemeClr val="accent2"/>
                  </a:solidFill>
                  <a:prstDash val="solid"/>
                </a:ln>
                <a:solidFill>
                  <a:schemeClr val="accent2">
                    <a:lumMod val="40000"/>
                    <a:lumOff val="60000"/>
                  </a:schemeClr>
                </a:solidFill>
                <a:effectLst/>
              </a:rPr>
              <a:t> </a:t>
            </a:r>
            <a:r>
              <a:rPr lang="ru-RU" sz="2600" b="1" u="sng" dirty="0" err="1">
                <a:ln w="22225">
                  <a:solidFill>
                    <a:schemeClr val="accent2"/>
                  </a:solidFill>
                  <a:prstDash val="solid"/>
                </a:ln>
                <a:solidFill>
                  <a:schemeClr val="accent2">
                    <a:lumMod val="40000"/>
                    <a:lumOff val="60000"/>
                  </a:schemeClr>
                </a:solidFill>
                <a:effectLst/>
              </a:rPr>
              <a:t>адміністративні</a:t>
            </a:r>
            <a:r>
              <a:rPr lang="ru-RU" sz="2600" b="1" u="sng" dirty="0">
                <a:ln w="22225">
                  <a:solidFill>
                    <a:schemeClr val="accent2"/>
                  </a:solidFill>
                  <a:prstDash val="solid"/>
                </a:ln>
                <a:solidFill>
                  <a:schemeClr val="accent2">
                    <a:lumMod val="40000"/>
                    <a:lumOff val="60000"/>
                  </a:schemeClr>
                </a:solidFill>
                <a:effectLst/>
              </a:rPr>
              <a:t> </a:t>
            </a:r>
            <a:r>
              <a:rPr lang="ru-RU" sz="2600" b="1" u="sng" dirty="0" err="1">
                <a:ln w="22225">
                  <a:solidFill>
                    <a:schemeClr val="accent2"/>
                  </a:solidFill>
                  <a:prstDash val="solid"/>
                </a:ln>
                <a:solidFill>
                  <a:schemeClr val="accent2">
                    <a:lumMod val="40000"/>
                    <a:lumOff val="60000"/>
                  </a:schemeClr>
                </a:solidFill>
                <a:effectLst/>
              </a:rPr>
              <a:t>правопорушення</a:t>
            </a:r>
            <a:r>
              <a:rPr lang="ru-RU" sz="2600" b="1" u="sng" dirty="0">
                <a:ln w="22225">
                  <a:solidFill>
                    <a:schemeClr val="accent2"/>
                  </a:solidFill>
                  <a:prstDash val="solid"/>
                </a:ln>
                <a:solidFill>
                  <a:schemeClr val="accent2">
                    <a:lumMod val="40000"/>
                    <a:lumOff val="60000"/>
                  </a:schemeClr>
                </a:solidFill>
                <a:effectLst/>
              </a:rPr>
              <a:t>:</a:t>
            </a:r>
            <a:endParaRPr lang="ru-RU" sz="2600" b="1" u="sng" dirty="0">
              <a:solidFill>
                <a:srgbClr val="00B0F0"/>
              </a:solidFill>
            </a:endParaRPr>
          </a:p>
          <a:p>
            <a:pPr marL="36830" indent="0" algn="ctr">
              <a:buNone/>
            </a:pPr>
            <a:endParaRPr lang="ru-RU" sz="2600" dirty="0"/>
          </a:p>
          <a:p>
            <a:pPr marL="36830" indent="0">
              <a:buNone/>
            </a:pPr>
            <a:r>
              <a:rPr lang="ru-RU" sz="2400" b="1" dirty="0"/>
              <a:t>Стаття 185</a:t>
            </a:r>
            <a:r>
              <a:rPr lang="ru-RU" sz="2400" b="1" baseline="30000" dirty="0"/>
              <a:t>-13</a:t>
            </a:r>
            <a:r>
              <a:rPr lang="ru-RU" sz="2400" b="1" dirty="0"/>
              <a:t>. </a:t>
            </a:r>
            <a:r>
              <a:rPr lang="ru-RU" sz="2400" b="1" dirty="0" err="1"/>
              <a:t>Невиконання</a:t>
            </a:r>
            <a:r>
              <a:rPr lang="ru-RU" sz="2400" b="1" dirty="0"/>
              <a:t> </a:t>
            </a:r>
            <a:r>
              <a:rPr lang="ru-RU" sz="2400" b="1" dirty="0" err="1"/>
              <a:t>законних</a:t>
            </a:r>
            <a:r>
              <a:rPr lang="ru-RU" sz="2400" b="1" dirty="0"/>
              <a:t> </a:t>
            </a:r>
            <a:r>
              <a:rPr lang="ru-RU" sz="2400" b="1" dirty="0" err="1"/>
              <a:t>вимог</a:t>
            </a:r>
            <a:r>
              <a:rPr lang="ru-RU" sz="2400" b="1" dirty="0"/>
              <a:t> </a:t>
            </a:r>
            <a:r>
              <a:rPr lang="ru-RU" sz="2400" b="1" dirty="0" err="1"/>
              <a:t>посадових</a:t>
            </a:r>
            <a:r>
              <a:rPr lang="ru-RU" sz="2400" b="1" dirty="0"/>
              <a:t> </a:t>
            </a:r>
            <a:r>
              <a:rPr lang="ru-RU" sz="2400" b="1" dirty="0" err="1"/>
              <a:t>осіб</a:t>
            </a:r>
            <a:r>
              <a:rPr lang="ru-RU" sz="2400" b="1" dirty="0"/>
              <a:t> </a:t>
            </a:r>
            <a:r>
              <a:rPr lang="ru-RU" sz="2400" b="1" dirty="0" err="1"/>
              <a:t>Національного</a:t>
            </a:r>
            <a:r>
              <a:rPr lang="ru-RU" sz="2400" b="1" dirty="0"/>
              <a:t> </a:t>
            </a:r>
            <a:r>
              <a:rPr lang="ru-RU" sz="2400" b="1" dirty="0" err="1"/>
              <a:t>антикорупційного</a:t>
            </a:r>
            <a:r>
              <a:rPr lang="ru-RU" sz="2400" b="1" dirty="0"/>
              <a:t> бюро </a:t>
            </a:r>
            <a:r>
              <a:rPr lang="ru-RU" sz="2400" b="1" dirty="0" err="1"/>
              <a:t>України</a:t>
            </a:r>
            <a:endParaRPr lang="ru-RU" sz="2400" b="1" dirty="0"/>
          </a:p>
          <a:p>
            <a:pPr marL="36830" indent="0">
              <a:buNone/>
            </a:pPr>
            <a:endParaRPr lang="uk-UA" sz="2400" b="1" dirty="0">
              <a:solidFill>
                <a:srgbClr val="00B0F0"/>
              </a:solidFill>
            </a:endParaRPr>
          </a:p>
          <a:p>
            <a:pPr marL="36830" indent="0">
              <a:buNone/>
            </a:pPr>
            <a:r>
              <a:rPr lang="ru-RU" sz="2400" b="1" dirty="0"/>
              <a:t>Стаття 188</a:t>
            </a:r>
            <a:r>
              <a:rPr lang="ru-RU" sz="2400" b="1" baseline="30000" dirty="0"/>
              <a:t>-46</a:t>
            </a:r>
            <a:r>
              <a:rPr lang="ru-RU" sz="2400" b="1" dirty="0"/>
              <a:t>. </a:t>
            </a:r>
            <a:r>
              <a:rPr lang="ru-RU" sz="2400" b="1" dirty="0" err="1"/>
              <a:t>Невиконання</a:t>
            </a:r>
            <a:r>
              <a:rPr lang="ru-RU" sz="2400" b="1" dirty="0"/>
              <a:t> </a:t>
            </a:r>
            <a:r>
              <a:rPr lang="ru-RU" sz="2400" b="1" dirty="0" err="1"/>
              <a:t>законних</a:t>
            </a:r>
            <a:r>
              <a:rPr lang="ru-RU" sz="2400" b="1" dirty="0"/>
              <a:t> </a:t>
            </a:r>
            <a:r>
              <a:rPr lang="ru-RU" sz="2400" b="1" dirty="0" err="1"/>
              <a:t>вимог</a:t>
            </a:r>
            <a:r>
              <a:rPr lang="ru-RU" sz="2400" b="1" dirty="0"/>
              <a:t> (</a:t>
            </a:r>
            <a:r>
              <a:rPr lang="ru-RU" sz="2400" b="1" dirty="0" err="1"/>
              <a:t>приписів</a:t>
            </a:r>
            <a:r>
              <a:rPr lang="ru-RU" sz="2400" b="1" dirty="0"/>
              <a:t>) </a:t>
            </a:r>
            <a:r>
              <a:rPr lang="ru-RU" sz="2400" b="1" dirty="0" err="1"/>
              <a:t>Національного</a:t>
            </a:r>
            <a:r>
              <a:rPr lang="ru-RU" sz="2400" b="1" dirty="0"/>
              <a:t> агентства з </a:t>
            </a:r>
            <a:r>
              <a:rPr lang="ru-RU" sz="2400" b="1" dirty="0" err="1"/>
              <a:t>питань</a:t>
            </a:r>
            <a:r>
              <a:rPr lang="ru-RU" sz="2400" b="1" dirty="0"/>
              <a:t> </a:t>
            </a:r>
            <a:r>
              <a:rPr lang="ru-RU" sz="2400" b="1" dirty="0" err="1"/>
              <a:t>запобігання</a:t>
            </a:r>
            <a:r>
              <a:rPr lang="ru-RU" sz="2400" b="1" dirty="0"/>
              <a:t> </a:t>
            </a:r>
            <a:r>
              <a:rPr lang="ru-RU" sz="2400" b="1" dirty="0" err="1"/>
              <a:t>корупції</a:t>
            </a:r>
            <a:endParaRPr lang="ru-RU" sz="2400" b="1" dirty="0"/>
          </a:p>
          <a:p>
            <a:pPr marL="36830" indent="0">
              <a:buNone/>
            </a:pPr>
            <a:endParaRPr lang="ru-RU" sz="2400" b="1" dirty="0"/>
          </a:p>
          <a:p>
            <a:pPr marL="36830" indent="0">
              <a:buNone/>
            </a:pPr>
            <a:r>
              <a:rPr lang="ru-RU" sz="2400" b="1" dirty="0"/>
              <a:t>Стаття 188</a:t>
            </a:r>
            <a:r>
              <a:rPr lang="ru-RU" sz="2400" b="1" baseline="30000" dirty="0"/>
              <a:t>-48</a:t>
            </a:r>
            <a:r>
              <a:rPr lang="ru-RU" sz="2400" b="1" dirty="0"/>
              <a:t>. </a:t>
            </a:r>
            <a:r>
              <a:rPr lang="ru-RU" sz="2400" b="1" dirty="0" err="1"/>
              <a:t>Невиконання</a:t>
            </a:r>
            <a:r>
              <a:rPr lang="ru-RU" sz="2400" b="1" dirty="0"/>
              <a:t> </a:t>
            </a:r>
            <a:r>
              <a:rPr lang="ru-RU" sz="2400" b="1" dirty="0" err="1"/>
              <a:t>законних</a:t>
            </a:r>
            <a:r>
              <a:rPr lang="ru-RU" sz="2400" b="1" dirty="0"/>
              <a:t> </a:t>
            </a:r>
            <a:r>
              <a:rPr lang="ru-RU" sz="2400" b="1" dirty="0" err="1"/>
              <a:t>вимог</a:t>
            </a:r>
            <a:r>
              <a:rPr lang="ru-RU" sz="2400" b="1" dirty="0"/>
              <a:t> </a:t>
            </a:r>
            <a:r>
              <a:rPr lang="ru-RU" sz="2400" b="1" dirty="0" err="1"/>
              <a:t>посадових</a:t>
            </a:r>
            <a:r>
              <a:rPr lang="ru-RU" sz="2400" b="1" dirty="0"/>
              <a:t> </a:t>
            </a:r>
            <a:r>
              <a:rPr lang="ru-RU" sz="2400" b="1" dirty="0" err="1"/>
              <a:t>осіб</a:t>
            </a:r>
            <a:r>
              <a:rPr lang="ru-RU" sz="2400" b="1" dirty="0"/>
              <a:t> </a:t>
            </a:r>
            <a:r>
              <a:rPr lang="ru-RU" sz="2400" b="1" dirty="0" err="1"/>
              <a:t>Національного</a:t>
            </a:r>
            <a:r>
              <a:rPr lang="ru-RU" sz="2400" b="1" dirty="0"/>
              <a:t> агентства </a:t>
            </a:r>
            <a:r>
              <a:rPr lang="ru-RU" sz="2400" b="1" dirty="0" err="1"/>
              <a:t>України</a:t>
            </a:r>
            <a:r>
              <a:rPr lang="ru-RU" sz="2400" b="1" dirty="0"/>
              <a:t> з </a:t>
            </a:r>
            <a:r>
              <a:rPr lang="ru-RU" sz="2400" b="1" dirty="0" err="1"/>
              <a:t>питань</a:t>
            </a:r>
            <a:r>
              <a:rPr lang="ru-RU" sz="2400" b="1" dirty="0"/>
              <a:t> </a:t>
            </a:r>
            <a:r>
              <a:rPr lang="ru-RU" sz="2400" b="1" dirty="0" err="1"/>
              <a:t>виявлення</a:t>
            </a:r>
            <a:r>
              <a:rPr lang="ru-RU" sz="2400" b="1" dirty="0"/>
              <a:t>, </a:t>
            </a:r>
            <a:r>
              <a:rPr lang="ru-RU" sz="2400" b="1" dirty="0" err="1"/>
              <a:t>розшуку</a:t>
            </a:r>
            <a:r>
              <a:rPr lang="ru-RU" sz="2400" b="1" dirty="0"/>
              <a:t> та </a:t>
            </a:r>
            <a:r>
              <a:rPr lang="ru-RU" sz="2400" b="1" dirty="0" err="1"/>
              <a:t>управління</a:t>
            </a:r>
            <a:r>
              <a:rPr lang="ru-RU" sz="2400" b="1" dirty="0"/>
              <a:t> активами, </a:t>
            </a:r>
            <a:r>
              <a:rPr lang="ru-RU" sz="2400" b="1" dirty="0" err="1"/>
              <a:t>одержаними</a:t>
            </a:r>
            <a:r>
              <a:rPr lang="ru-RU" sz="2400" b="1" dirty="0"/>
              <a:t> </a:t>
            </a:r>
            <a:r>
              <a:rPr lang="ru-RU" sz="2400" b="1" dirty="0" err="1"/>
              <a:t>від</a:t>
            </a:r>
            <a:r>
              <a:rPr lang="ru-RU" sz="2400" b="1" dirty="0"/>
              <a:t> </a:t>
            </a:r>
            <a:r>
              <a:rPr lang="ru-RU" sz="2400" b="1" dirty="0" err="1"/>
              <a:t>корупційних</a:t>
            </a:r>
            <a:r>
              <a:rPr lang="ru-RU" sz="2400" b="1" dirty="0"/>
              <a:t> та </a:t>
            </a:r>
            <a:r>
              <a:rPr lang="ru-RU" sz="2400" b="1" dirty="0" err="1"/>
              <a:t>інших</a:t>
            </a:r>
            <a:r>
              <a:rPr lang="ru-RU" sz="2400" b="1" dirty="0"/>
              <a:t> </a:t>
            </a:r>
            <a:r>
              <a:rPr lang="ru-RU" sz="2400" b="1" dirty="0" err="1"/>
              <a:t>злочинів</a:t>
            </a:r>
            <a:endParaRPr lang="ru-RU" sz="2400" dirty="0">
              <a:solidFill>
                <a:srgbClr val="00B0F0"/>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77500" lnSpcReduction="20000"/>
          </a:bodyPr>
          <a:lstStyle/>
          <a:p>
            <a:pPr marL="36830" indent="0">
              <a:buNone/>
            </a:pPr>
            <a:r>
              <a:rPr lang="ru-RU" b="1" dirty="0"/>
              <a:t>Стаття 67. </a:t>
            </a:r>
            <a:r>
              <a:rPr lang="ru-RU" dirty="0" err="1"/>
              <a:t>Незаконні</a:t>
            </a:r>
            <a:r>
              <a:rPr lang="ru-RU" dirty="0"/>
              <a:t> </a:t>
            </a:r>
            <a:r>
              <a:rPr lang="ru-RU" dirty="0" err="1"/>
              <a:t>акти</a:t>
            </a:r>
            <a:r>
              <a:rPr lang="ru-RU" dirty="0"/>
              <a:t> та </a:t>
            </a:r>
            <a:r>
              <a:rPr lang="ru-RU" dirty="0" err="1"/>
              <a:t>правочини</a:t>
            </a:r>
            <a:endParaRPr lang="ru-RU" dirty="0"/>
          </a:p>
          <a:p>
            <a:pPr marL="36830" indent="0">
              <a:buNone/>
            </a:pPr>
            <a:endParaRPr lang="ru-RU" dirty="0"/>
          </a:p>
          <a:p>
            <a:pPr marL="36830" indent="0">
              <a:buNone/>
            </a:pPr>
            <a:r>
              <a:rPr lang="ru-RU" dirty="0"/>
              <a:t>1. Нормативно-</a:t>
            </a:r>
            <a:r>
              <a:rPr lang="ru-RU" dirty="0" err="1"/>
              <a:t>правові</a:t>
            </a:r>
            <a:r>
              <a:rPr lang="ru-RU" dirty="0"/>
              <a:t> </a:t>
            </a:r>
            <a:r>
              <a:rPr lang="ru-RU" dirty="0" err="1"/>
              <a:t>акти</a:t>
            </a:r>
            <a:r>
              <a:rPr lang="ru-RU" dirty="0"/>
              <a:t>, </a:t>
            </a:r>
            <a:r>
              <a:rPr lang="ru-RU" dirty="0" err="1"/>
              <a:t>рішення</a:t>
            </a:r>
            <a:r>
              <a:rPr lang="ru-RU" dirty="0"/>
              <a:t>, </a:t>
            </a:r>
            <a:r>
              <a:rPr lang="ru-RU" dirty="0" err="1"/>
              <a:t>видані</a:t>
            </a:r>
            <a:r>
              <a:rPr lang="ru-RU" dirty="0"/>
              <a:t> (</a:t>
            </a:r>
            <a:r>
              <a:rPr lang="ru-RU" dirty="0" err="1"/>
              <a:t>прийняті</a:t>
            </a:r>
            <a:r>
              <a:rPr lang="ru-RU" dirty="0"/>
              <a:t>) з </a:t>
            </a:r>
            <a:r>
              <a:rPr lang="ru-RU" dirty="0" err="1"/>
              <a:t>порушенням</a:t>
            </a:r>
            <a:r>
              <a:rPr lang="ru-RU" dirty="0"/>
              <a:t> </a:t>
            </a:r>
            <a:r>
              <a:rPr lang="ru-RU" dirty="0" err="1"/>
              <a:t>вимог</a:t>
            </a:r>
            <a:r>
              <a:rPr lang="ru-RU" dirty="0"/>
              <a:t> </a:t>
            </a:r>
            <a:r>
              <a:rPr lang="ru-RU" dirty="0" err="1"/>
              <a:t>цього</a:t>
            </a:r>
            <a:r>
              <a:rPr lang="ru-RU" dirty="0"/>
              <a:t> Закону, </a:t>
            </a:r>
            <a:r>
              <a:rPr lang="ru-RU" dirty="0" err="1"/>
              <a:t>підлягають</a:t>
            </a:r>
            <a:r>
              <a:rPr lang="ru-RU" dirty="0"/>
              <a:t> </a:t>
            </a:r>
            <a:r>
              <a:rPr lang="ru-RU" dirty="0" err="1"/>
              <a:t>скасуванню</a:t>
            </a:r>
            <a:r>
              <a:rPr lang="ru-RU" dirty="0"/>
              <a:t> органом </a:t>
            </a:r>
            <a:r>
              <a:rPr lang="ru-RU" dirty="0" err="1"/>
              <a:t>або</a:t>
            </a:r>
            <a:r>
              <a:rPr lang="ru-RU" dirty="0"/>
              <a:t> </a:t>
            </a:r>
            <a:r>
              <a:rPr lang="ru-RU" dirty="0" err="1"/>
              <a:t>посадовою</a:t>
            </a:r>
            <a:r>
              <a:rPr lang="ru-RU" dirty="0"/>
              <a:t> особою, </a:t>
            </a:r>
            <a:r>
              <a:rPr lang="ru-RU" dirty="0" err="1"/>
              <a:t>уповноваженою</a:t>
            </a:r>
            <a:r>
              <a:rPr lang="ru-RU" dirty="0"/>
              <a:t> на </a:t>
            </a:r>
            <a:r>
              <a:rPr lang="ru-RU" dirty="0" err="1"/>
              <a:t>прийняття</a:t>
            </a:r>
            <a:r>
              <a:rPr lang="ru-RU" dirty="0"/>
              <a:t> </a:t>
            </a:r>
            <a:r>
              <a:rPr lang="ru-RU" dirty="0" err="1"/>
              <a:t>чи</a:t>
            </a:r>
            <a:r>
              <a:rPr lang="ru-RU" dirty="0"/>
              <a:t> </a:t>
            </a:r>
            <a:r>
              <a:rPr lang="ru-RU" dirty="0" err="1"/>
              <a:t>скасування</a:t>
            </a:r>
            <a:r>
              <a:rPr lang="ru-RU" dirty="0"/>
              <a:t> </a:t>
            </a:r>
            <a:r>
              <a:rPr lang="ru-RU" dirty="0" err="1"/>
              <a:t>відповідних</a:t>
            </a:r>
            <a:r>
              <a:rPr lang="ru-RU" dirty="0"/>
              <a:t> </a:t>
            </a:r>
            <a:r>
              <a:rPr lang="ru-RU" dirty="0" err="1"/>
              <a:t>актів</a:t>
            </a:r>
            <a:r>
              <a:rPr lang="ru-RU" dirty="0"/>
              <a:t>, </a:t>
            </a:r>
            <a:r>
              <a:rPr lang="ru-RU" dirty="0" err="1"/>
              <a:t>рішень</a:t>
            </a:r>
            <a:r>
              <a:rPr lang="ru-RU" dirty="0"/>
              <a:t>, </a:t>
            </a:r>
            <a:r>
              <a:rPr lang="ru-RU" dirty="0" err="1"/>
              <a:t>або</a:t>
            </a:r>
            <a:r>
              <a:rPr lang="ru-RU" dirty="0"/>
              <a:t> </a:t>
            </a:r>
            <a:r>
              <a:rPr lang="ru-RU" dirty="0" err="1"/>
              <a:t>можуть</a:t>
            </a:r>
            <a:r>
              <a:rPr lang="ru-RU" dirty="0"/>
              <a:t> бути </a:t>
            </a:r>
            <a:r>
              <a:rPr lang="ru-RU" dirty="0" err="1"/>
              <a:t>визнані</a:t>
            </a:r>
            <a:r>
              <a:rPr lang="ru-RU" dirty="0"/>
              <a:t> </a:t>
            </a:r>
            <a:r>
              <a:rPr lang="ru-RU" dirty="0" err="1"/>
              <a:t>незаконними</a:t>
            </a:r>
            <a:r>
              <a:rPr lang="ru-RU" dirty="0"/>
              <a:t> в судовому порядку за </a:t>
            </a:r>
            <a:r>
              <a:rPr lang="ru-RU" dirty="0" err="1"/>
              <a:t>заявою</a:t>
            </a:r>
            <a:r>
              <a:rPr lang="ru-RU" dirty="0"/>
              <a:t> </a:t>
            </a:r>
            <a:r>
              <a:rPr lang="ru-RU" dirty="0" err="1"/>
              <a:t>заінтересованої</a:t>
            </a:r>
            <a:r>
              <a:rPr lang="ru-RU" dirty="0"/>
              <a:t> </a:t>
            </a:r>
            <a:r>
              <a:rPr lang="ru-RU" dirty="0" err="1"/>
              <a:t>фізичної</a:t>
            </a:r>
            <a:r>
              <a:rPr lang="ru-RU" dirty="0"/>
              <a:t> особи, </a:t>
            </a:r>
            <a:r>
              <a:rPr lang="ru-RU" dirty="0" err="1"/>
              <a:t>об’єднання</a:t>
            </a:r>
            <a:r>
              <a:rPr lang="ru-RU" dirty="0"/>
              <a:t> </a:t>
            </a:r>
            <a:r>
              <a:rPr lang="ru-RU" dirty="0" err="1"/>
              <a:t>громадян</a:t>
            </a:r>
            <a:r>
              <a:rPr lang="ru-RU" dirty="0"/>
              <a:t>, </a:t>
            </a:r>
            <a:r>
              <a:rPr lang="ru-RU" dirty="0" err="1"/>
              <a:t>юридичної</a:t>
            </a:r>
            <a:r>
              <a:rPr lang="ru-RU" dirty="0"/>
              <a:t> особи, прокурора, органу </a:t>
            </a:r>
            <a:r>
              <a:rPr lang="ru-RU" dirty="0" err="1"/>
              <a:t>державної</a:t>
            </a:r>
            <a:r>
              <a:rPr lang="ru-RU" dirty="0"/>
              <a:t> </a:t>
            </a:r>
            <a:r>
              <a:rPr lang="ru-RU" dirty="0" err="1"/>
              <a:t>влади</a:t>
            </a:r>
            <a:r>
              <a:rPr lang="ru-RU" dirty="0"/>
              <a:t>, </a:t>
            </a:r>
            <a:r>
              <a:rPr lang="ru-RU" dirty="0" err="1"/>
              <a:t>зокрема</a:t>
            </a:r>
            <a:r>
              <a:rPr lang="ru-RU" dirty="0"/>
              <a:t> </a:t>
            </a:r>
            <a:r>
              <a:rPr lang="ru-RU" dirty="0" err="1"/>
              <a:t>Національного</a:t>
            </a:r>
            <a:r>
              <a:rPr lang="ru-RU" dirty="0"/>
              <a:t> агентства, органу </a:t>
            </a:r>
            <a:r>
              <a:rPr lang="ru-RU" dirty="0" err="1"/>
              <a:t>місцевого</a:t>
            </a:r>
            <a:r>
              <a:rPr lang="ru-RU" dirty="0"/>
              <a:t> </a:t>
            </a:r>
            <a:r>
              <a:rPr lang="ru-RU" dirty="0" err="1"/>
              <a:t>самоврядування</a:t>
            </a:r>
            <a:r>
              <a:rPr lang="ru-RU" dirty="0"/>
              <a:t>.</a:t>
            </a:r>
          </a:p>
          <a:p>
            <a:pPr marL="36830" indent="0">
              <a:buNone/>
            </a:pPr>
            <a:r>
              <a:rPr lang="ru-RU" dirty="0"/>
              <a:t>Орган </a:t>
            </a:r>
            <a:r>
              <a:rPr lang="ru-RU" dirty="0" err="1"/>
              <a:t>або</a:t>
            </a:r>
            <a:r>
              <a:rPr lang="ru-RU" dirty="0"/>
              <a:t> </a:t>
            </a:r>
            <a:r>
              <a:rPr lang="ru-RU" dirty="0" err="1"/>
              <a:t>посадова</a:t>
            </a:r>
            <a:r>
              <a:rPr lang="ru-RU" dirty="0"/>
              <a:t> особа </a:t>
            </a:r>
            <a:r>
              <a:rPr lang="ru-RU" dirty="0" err="1"/>
              <a:t>надсилає</a:t>
            </a:r>
            <a:r>
              <a:rPr lang="ru-RU" dirty="0"/>
              <a:t> до </a:t>
            </a:r>
            <a:r>
              <a:rPr lang="ru-RU" dirty="0" err="1"/>
              <a:t>Національного</a:t>
            </a:r>
            <a:r>
              <a:rPr lang="ru-RU" dirty="0"/>
              <a:t> агентства </a:t>
            </a:r>
            <a:r>
              <a:rPr lang="ru-RU" dirty="0" err="1"/>
              <a:t>протягом</a:t>
            </a:r>
            <a:r>
              <a:rPr lang="ru-RU" dirty="0"/>
              <a:t> </a:t>
            </a:r>
            <a:r>
              <a:rPr lang="ru-RU" dirty="0" err="1"/>
              <a:t>трьох</a:t>
            </a:r>
            <a:r>
              <a:rPr lang="ru-RU" dirty="0"/>
              <a:t> </a:t>
            </a:r>
            <a:r>
              <a:rPr lang="ru-RU" dirty="0" err="1"/>
              <a:t>робочих</a:t>
            </a:r>
            <a:r>
              <a:rPr lang="ru-RU" dirty="0"/>
              <a:t> </a:t>
            </a:r>
            <a:r>
              <a:rPr lang="ru-RU" dirty="0" err="1"/>
              <a:t>днів</a:t>
            </a:r>
            <a:r>
              <a:rPr lang="ru-RU" dirty="0"/>
              <a:t> </a:t>
            </a:r>
            <a:r>
              <a:rPr lang="ru-RU" dirty="0" err="1"/>
              <a:t>копію</a:t>
            </a:r>
            <a:r>
              <a:rPr lang="ru-RU" dirty="0"/>
              <a:t> </a:t>
            </a:r>
            <a:r>
              <a:rPr lang="ru-RU" dirty="0" err="1"/>
              <a:t>прийнятого</a:t>
            </a:r>
            <a:r>
              <a:rPr lang="ru-RU" dirty="0"/>
              <a:t> </a:t>
            </a:r>
            <a:r>
              <a:rPr lang="ru-RU" dirty="0" err="1"/>
              <a:t>рішення</a:t>
            </a:r>
            <a:r>
              <a:rPr lang="ru-RU" dirty="0"/>
              <a:t> про </a:t>
            </a:r>
            <a:r>
              <a:rPr lang="ru-RU" dirty="0" err="1"/>
              <a:t>скасування</a:t>
            </a:r>
            <a:r>
              <a:rPr lang="ru-RU" dirty="0"/>
              <a:t> </a:t>
            </a:r>
            <a:r>
              <a:rPr lang="ru-RU" dirty="0" err="1"/>
              <a:t>або</a:t>
            </a:r>
            <a:r>
              <a:rPr lang="ru-RU" dirty="0"/>
              <a:t> </a:t>
            </a:r>
            <a:r>
              <a:rPr lang="ru-RU" dirty="0" err="1"/>
              <a:t>одержаного</a:t>
            </a:r>
            <a:r>
              <a:rPr lang="ru-RU" dirty="0"/>
              <a:t> для </a:t>
            </a:r>
            <a:r>
              <a:rPr lang="ru-RU" dirty="0" err="1"/>
              <a:t>виконання</a:t>
            </a:r>
            <a:r>
              <a:rPr lang="ru-RU" dirty="0"/>
              <a:t> </a:t>
            </a:r>
            <a:r>
              <a:rPr lang="ru-RU" dirty="0" err="1"/>
              <a:t>рішення</a:t>
            </a:r>
            <a:r>
              <a:rPr lang="ru-RU" dirty="0"/>
              <a:t> суду про </a:t>
            </a:r>
            <a:r>
              <a:rPr lang="ru-RU" dirty="0" err="1"/>
              <a:t>визнання</a:t>
            </a:r>
            <a:r>
              <a:rPr lang="ru-RU" dirty="0"/>
              <a:t> </a:t>
            </a:r>
            <a:r>
              <a:rPr lang="ru-RU" dirty="0" err="1"/>
              <a:t>незаконними</a:t>
            </a:r>
            <a:r>
              <a:rPr lang="ru-RU" dirty="0"/>
              <a:t> </a:t>
            </a:r>
            <a:r>
              <a:rPr lang="ru-RU" dirty="0" err="1"/>
              <a:t>відповідних</a:t>
            </a:r>
            <a:r>
              <a:rPr lang="ru-RU" dirty="0"/>
              <a:t> </a:t>
            </a:r>
            <a:r>
              <a:rPr lang="ru-RU" dirty="0" err="1"/>
              <a:t>актів</a:t>
            </a:r>
            <a:r>
              <a:rPr lang="ru-RU" dirty="0"/>
              <a:t> </a:t>
            </a:r>
            <a:r>
              <a:rPr lang="ru-RU" dirty="0" err="1"/>
              <a:t>або</a:t>
            </a:r>
            <a:r>
              <a:rPr lang="ru-RU" dirty="0"/>
              <a:t> </a:t>
            </a:r>
            <a:r>
              <a:rPr lang="ru-RU" dirty="0" err="1"/>
              <a:t>рішень</a:t>
            </a:r>
            <a:r>
              <a:rPr lang="ru-RU" dirty="0"/>
              <a:t>.</a:t>
            </a:r>
          </a:p>
          <a:p>
            <a:pPr marL="36830" indent="0">
              <a:buNone/>
            </a:pPr>
            <a:r>
              <a:rPr lang="ru-RU" dirty="0"/>
              <a:t>2. </a:t>
            </a:r>
            <a:r>
              <a:rPr lang="ru-RU" dirty="0" err="1"/>
              <a:t>Правочин</a:t>
            </a:r>
            <a:r>
              <a:rPr lang="ru-RU" dirty="0"/>
              <a:t>, </a:t>
            </a:r>
            <a:r>
              <a:rPr lang="ru-RU" dirty="0" err="1"/>
              <a:t>укладений</a:t>
            </a:r>
            <a:r>
              <a:rPr lang="ru-RU" dirty="0"/>
              <a:t> </a:t>
            </a:r>
            <a:r>
              <a:rPr lang="ru-RU" dirty="0" err="1"/>
              <a:t>внаслідок</a:t>
            </a:r>
            <a:r>
              <a:rPr lang="ru-RU" dirty="0"/>
              <a:t> </a:t>
            </a:r>
            <a:r>
              <a:rPr lang="ru-RU" dirty="0" err="1"/>
              <a:t>порушення</a:t>
            </a:r>
            <a:r>
              <a:rPr lang="ru-RU" dirty="0"/>
              <a:t> </a:t>
            </a:r>
            <a:r>
              <a:rPr lang="ru-RU" dirty="0" err="1"/>
              <a:t>вимог</a:t>
            </a:r>
            <a:r>
              <a:rPr lang="ru-RU" dirty="0"/>
              <a:t> </a:t>
            </a:r>
            <a:r>
              <a:rPr lang="ru-RU" dirty="0" err="1"/>
              <a:t>цього</a:t>
            </a:r>
            <a:r>
              <a:rPr lang="ru-RU" dirty="0"/>
              <a:t> Закону, </a:t>
            </a:r>
            <a:r>
              <a:rPr lang="ru-RU" dirty="0" err="1"/>
              <a:t>може</a:t>
            </a:r>
            <a:r>
              <a:rPr lang="ru-RU" dirty="0"/>
              <a:t> бути </a:t>
            </a:r>
            <a:r>
              <a:rPr lang="ru-RU" dirty="0" err="1"/>
              <a:t>визнаним</a:t>
            </a:r>
            <a:r>
              <a:rPr lang="ru-RU" dirty="0"/>
              <a:t> </a:t>
            </a:r>
            <a:r>
              <a:rPr lang="ru-RU" dirty="0" err="1"/>
              <a:t>недійсним</a:t>
            </a:r>
            <a:r>
              <a:rPr lang="ru-RU" dirty="0"/>
              <a:t>.</a:t>
            </a:r>
          </a:p>
          <a:p>
            <a:pPr marL="36830" indent="0">
              <a:buNone/>
            </a:pPr>
            <a:endParaRPr lang="uk-UA" sz="29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404664"/>
            <a:ext cx="8147248" cy="5721499"/>
          </a:xfrm>
        </p:spPr>
        <p:txBody>
          <a:bodyPr/>
          <a:lstStyle/>
          <a:p>
            <a:pPr marL="36830" indent="0">
              <a:buNone/>
            </a:pPr>
            <a:endPar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buNone/>
            </a:pPr>
            <a:endPar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buNone/>
            </a:pPr>
            <a:endPar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lgn="ctr">
              <a:buNone/>
            </a:pPr>
            <a:r>
              <a:rPr lang="en-US" sz="4000" b="1" dirty="0">
                <a:ln w="22225">
                  <a:solidFill>
                    <a:schemeClr val="accent2"/>
                  </a:solidFill>
                  <a:prstDash val="solid"/>
                </a:ln>
                <a:solidFill>
                  <a:schemeClr val="accent2">
                    <a:lumMod val="40000"/>
                    <a:lumOff val="60000"/>
                  </a:schemeClr>
                </a:solidFill>
                <a:effectLst/>
              </a:rPr>
              <a:t>4</a:t>
            </a:r>
            <a:r>
              <a:rPr lang="uk-UA" sz="4000" b="1" dirty="0">
                <a:ln w="22225">
                  <a:solidFill>
                    <a:schemeClr val="accent2"/>
                  </a:solidFill>
                  <a:prstDash val="solid"/>
                </a:ln>
                <a:solidFill>
                  <a:schemeClr val="accent2">
                    <a:lumMod val="40000"/>
                    <a:lumOff val="60000"/>
                  </a:schemeClr>
                </a:solidFill>
                <a:effectLst/>
              </a:rPr>
              <a:t>. </a:t>
            </a:r>
            <a:r>
              <a:rPr lang="ru-RU" sz="4000" b="1" dirty="0" err="1">
                <a:ln w="22225">
                  <a:solidFill>
                    <a:schemeClr val="accent2"/>
                  </a:solidFill>
                  <a:prstDash val="solid"/>
                </a:ln>
                <a:solidFill>
                  <a:schemeClr val="accent2">
                    <a:lumMod val="40000"/>
                    <a:lumOff val="60000"/>
                  </a:schemeClr>
                </a:solidFill>
                <a:effectLst/>
              </a:rPr>
              <a:t>Дисциплінарна</a:t>
            </a:r>
            <a:r>
              <a:rPr lang="ru-RU" sz="4000" b="1" dirty="0">
                <a:ln w="22225">
                  <a:solidFill>
                    <a:schemeClr val="accent2"/>
                  </a:solidFill>
                  <a:prstDash val="solid"/>
                </a:ln>
                <a:solidFill>
                  <a:schemeClr val="accent2">
                    <a:lumMod val="40000"/>
                    <a:lumOff val="60000"/>
                  </a:schemeClr>
                </a:solidFill>
                <a:effectLst/>
              </a:rPr>
              <a:t> </a:t>
            </a:r>
            <a:r>
              <a:rPr lang="ru-RU" sz="4000" b="1" dirty="0" err="1">
                <a:ln w="22225">
                  <a:solidFill>
                    <a:schemeClr val="accent2"/>
                  </a:solidFill>
                  <a:prstDash val="solid"/>
                </a:ln>
                <a:solidFill>
                  <a:schemeClr val="accent2">
                    <a:lumMod val="40000"/>
                    <a:lumOff val="60000"/>
                  </a:schemeClr>
                </a:solidFill>
                <a:effectLst/>
              </a:rPr>
              <a:t>відповідальність</a:t>
            </a:r>
            <a:r>
              <a:rPr lang="ru-RU" sz="4000" b="1" dirty="0">
                <a:ln w="22225">
                  <a:solidFill>
                    <a:schemeClr val="accent2"/>
                  </a:solidFill>
                  <a:prstDash val="solid"/>
                </a:ln>
                <a:solidFill>
                  <a:schemeClr val="accent2">
                    <a:lumMod val="40000"/>
                    <a:lumOff val="60000"/>
                  </a:schemeClr>
                </a:solidFill>
                <a:effectLst/>
              </a:rPr>
              <a:t> за </a:t>
            </a:r>
            <a:r>
              <a:rPr lang="ru-RU" sz="4000" b="1" dirty="0" err="1">
                <a:ln w="22225">
                  <a:solidFill>
                    <a:schemeClr val="accent2"/>
                  </a:solidFill>
                  <a:prstDash val="solid"/>
                </a:ln>
                <a:solidFill>
                  <a:schemeClr val="accent2">
                    <a:lumMod val="40000"/>
                    <a:lumOff val="60000"/>
                  </a:schemeClr>
                </a:solidFill>
                <a:effectLst/>
              </a:rPr>
              <a:t>вчинення</a:t>
            </a:r>
            <a:r>
              <a:rPr lang="ru-RU" sz="4000" b="1" dirty="0">
                <a:ln w="22225">
                  <a:solidFill>
                    <a:schemeClr val="accent2"/>
                  </a:solidFill>
                  <a:prstDash val="solid"/>
                </a:ln>
                <a:solidFill>
                  <a:schemeClr val="accent2">
                    <a:lumMod val="40000"/>
                    <a:lumOff val="60000"/>
                  </a:schemeClr>
                </a:solidFill>
                <a:effectLst/>
              </a:rPr>
              <a:t> </a:t>
            </a:r>
            <a:r>
              <a:rPr lang="ru-RU" sz="4000" b="1" dirty="0" err="1">
                <a:ln w="22225">
                  <a:solidFill>
                    <a:schemeClr val="accent2"/>
                  </a:solidFill>
                  <a:prstDash val="solid"/>
                </a:ln>
                <a:solidFill>
                  <a:schemeClr val="accent2">
                    <a:lumMod val="40000"/>
                    <a:lumOff val="60000"/>
                  </a:schemeClr>
                </a:solidFill>
                <a:effectLst/>
              </a:rPr>
              <a:t>корупційних</a:t>
            </a:r>
            <a:r>
              <a:rPr lang="ru-RU" sz="4000" b="1" dirty="0">
                <a:ln w="22225">
                  <a:solidFill>
                    <a:schemeClr val="accent2"/>
                  </a:solidFill>
                  <a:prstDash val="solid"/>
                </a:ln>
                <a:solidFill>
                  <a:schemeClr val="accent2">
                    <a:lumMod val="40000"/>
                    <a:lumOff val="60000"/>
                  </a:schemeClr>
                </a:solidFill>
                <a:effectLst/>
              </a:rPr>
              <a:t> та </a:t>
            </a:r>
            <a:r>
              <a:rPr lang="ru-RU" sz="4000" b="1" dirty="0" err="1">
                <a:ln w="22225">
                  <a:solidFill>
                    <a:schemeClr val="accent2"/>
                  </a:solidFill>
                  <a:prstDash val="solid"/>
                </a:ln>
                <a:solidFill>
                  <a:schemeClr val="accent2">
                    <a:lumMod val="40000"/>
                    <a:lumOff val="60000"/>
                  </a:schemeClr>
                </a:solidFill>
                <a:effectLst/>
              </a:rPr>
              <a:t>пов’язаних</a:t>
            </a:r>
            <a:r>
              <a:rPr lang="ru-RU" sz="4000" b="1" dirty="0">
                <a:ln w="22225">
                  <a:solidFill>
                    <a:schemeClr val="accent2"/>
                  </a:solidFill>
                  <a:prstDash val="solid"/>
                </a:ln>
                <a:solidFill>
                  <a:schemeClr val="accent2">
                    <a:lumMod val="40000"/>
                    <a:lumOff val="60000"/>
                  </a:schemeClr>
                </a:solidFill>
                <a:effectLst/>
              </a:rPr>
              <a:t> з </a:t>
            </a:r>
            <a:r>
              <a:rPr lang="ru-RU" sz="4000" b="1" dirty="0" err="1">
                <a:ln w="22225">
                  <a:solidFill>
                    <a:schemeClr val="accent2"/>
                  </a:solidFill>
                  <a:prstDash val="solid"/>
                </a:ln>
                <a:solidFill>
                  <a:schemeClr val="accent2">
                    <a:lumMod val="40000"/>
                    <a:lumOff val="60000"/>
                  </a:schemeClr>
                </a:solidFill>
                <a:effectLst/>
              </a:rPr>
              <a:t>корупцією</a:t>
            </a:r>
            <a:r>
              <a:rPr lang="ru-RU" sz="4000" b="1" dirty="0">
                <a:ln w="22225">
                  <a:solidFill>
                    <a:schemeClr val="accent2"/>
                  </a:solidFill>
                  <a:prstDash val="solid"/>
                </a:ln>
                <a:solidFill>
                  <a:schemeClr val="accent2">
                    <a:lumMod val="40000"/>
                    <a:lumOff val="60000"/>
                  </a:schemeClr>
                </a:solidFill>
                <a:effectLst/>
              </a:rPr>
              <a:t> </a:t>
            </a:r>
            <a:r>
              <a:rPr lang="ru-RU" sz="4000" b="1" dirty="0" err="1">
                <a:ln w="22225">
                  <a:solidFill>
                    <a:schemeClr val="accent2"/>
                  </a:solidFill>
                  <a:prstDash val="solid"/>
                </a:ln>
                <a:solidFill>
                  <a:schemeClr val="accent2">
                    <a:lumMod val="40000"/>
                    <a:lumOff val="60000"/>
                  </a:schemeClr>
                </a:solidFill>
                <a:effectLst/>
              </a:rPr>
              <a:t>правопорушень</a:t>
            </a:r>
            <a:r>
              <a:rPr lang="ru-RU" sz="4000" b="1" dirty="0">
                <a:ln w="22225">
                  <a:solidFill>
                    <a:schemeClr val="accent2"/>
                  </a:solidFill>
                  <a:prstDash val="solid"/>
                </a:ln>
                <a:solidFill>
                  <a:schemeClr val="accent2">
                    <a:lumMod val="40000"/>
                    <a:lumOff val="60000"/>
                  </a:schemeClr>
                </a:solidFill>
                <a:effectLst/>
              </a:rPr>
              <a:t>.</a:t>
            </a:r>
            <a:endParaRPr lang="ru-RU" sz="40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lgn="ctr">
              <a:buNone/>
            </a:pPr>
            <a:endParaRPr lang="ru-RU"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80194" y="332656"/>
            <a:ext cx="7632848" cy="5724644"/>
          </a:xfrm>
          <a:prstGeom prst="rect">
            <a:avLst/>
          </a:prstGeom>
          <a:noFill/>
        </p:spPr>
        <p:txBody>
          <a:bodyPr wrap="square" rtlCol="0">
            <a:spAutoFit/>
          </a:bodyPr>
          <a:lstStyle/>
          <a:p>
            <a:r>
              <a:rPr lang="uk-UA" sz="2200" u="sng" dirty="0">
                <a:solidFill>
                  <a:schemeClr val="accent2">
                    <a:lumMod val="60000"/>
                    <a:lumOff val="40000"/>
                  </a:schemeClr>
                </a:solidFill>
              </a:rPr>
              <a:t>Ст. 1 Закону України «Про запобігання корупції»:</a:t>
            </a:r>
          </a:p>
          <a:p>
            <a:endParaRPr lang="uk-UA" sz="2200" u="sng" dirty="0"/>
          </a:p>
          <a:p>
            <a:r>
              <a:rPr lang="uk-UA" sz="2200" u="sng" dirty="0"/>
              <a:t>корупційне правопорушення</a:t>
            </a:r>
            <a:r>
              <a:rPr lang="uk-UA" sz="2200" dirty="0"/>
              <a:t> - діяння, що містить ознаки корупції, вчинене особою, зазначеною у частині першій статті 3 цього Закону, за яке законом встановлено кримінальну, дисциплінарну та/або цивільно-правову відповідальність.</a:t>
            </a:r>
          </a:p>
          <a:p>
            <a:endParaRPr lang="uk-UA" sz="2200" u="sng" dirty="0"/>
          </a:p>
          <a:p>
            <a:r>
              <a:rPr lang="uk-UA" sz="2200" u="sng" dirty="0"/>
              <a:t>правопорушення, пов’язане з корупцією</a:t>
            </a:r>
            <a:r>
              <a:rPr lang="uk-UA" sz="2200" dirty="0"/>
              <a:t> - діяння, що не містить ознак корупції, але порушує встановлені цим Законом вимоги, заборони та обмеження, вчинене особою, зазначеною у частині першій статті 3 цього Закону, за яке законом встановлено кримінальну, адміністративну, дисциплінарну та/або цивільно-правову відповідальність.</a:t>
            </a:r>
          </a:p>
          <a:p>
            <a:endParaRPr lang="ru-RU" u="sng" dirty="0"/>
          </a:p>
          <a:p>
            <a:pPr marL="285750" indent="-285750">
              <a:buFont typeface="Arial" panose="020B0604020202020204" pitchFamily="34" charset="0"/>
              <a:buChar char="•"/>
            </a:pPr>
            <a:endParaRPr lang="ru-RU"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a:bodyPr>
          <a:lstStyle/>
          <a:p>
            <a:pPr marL="36830" indent="0">
              <a:buNone/>
            </a:pPr>
            <a:r>
              <a:rPr lang="uk-UA" sz="1800" b="1" u="sng" dirty="0"/>
              <a:t>Дисциплінарна відповідальність</a:t>
            </a:r>
            <a:r>
              <a:rPr lang="uk-UA" sz="1800" b="1" dirty="0"/>
              <a:t> – це </a:t>
            </a:r>
            <a:r>
              <a:rPr lang="uk-UA" sz="1800" b="1" dirty="0" err="1"/>
              <a:t>зазнання</a:t>
            </a:r>
            <a:r>
              <a:rPr lang="uk-UA" sz="1800" b="1" dirty="0"/>
              <a:t> особою, винною у порушенні норм трудової дисципліни (дисциплінарний проступок), негативних наслідків із боку уповноваженого </a:t>
            </a:r>
            <a:r>
              <a:rPr lang="uk-UA" sz="1800" b="1" dirty="0" err="1"/>
              <a:t>суб</a:t>
            </a:r>
            <a:r>
              <a:rPr lang="en-US" sz="1800" b="1" dirty="0"/>
              <a:t>’</a:t>
            </a:r>
            <a:r>
              <a:rPr lang="uk-UA" sz="1800" b="1" dirty="0" err="1"/>
              <a:t>єкта</a:t>
            </a:r>
            <a:r>
              <a:rPr lang="uk-UA" sz="1800" b="1" dirty="0"/>
              <a:t>, що виражається у дисциплінарних стягненнях.</a:t>
            </a:r>
            <a:endParaRPr lang="en-US" sz="1800" b="1" dirty="0"/>
          </a:p>
          <a:p>
            <a:pPr marL="36830" indent="0">
              <a:buNone/>
            </a:pPr>
            <a:endParaRPr lang="ru-RU" sz="1800" b="1" u="sng" dirty="0"/>
          </a:p>
          <a:p>
            <a:pPr marL="36830" indent="0">
              <a:buNone/>
            </a:pPr>
            <a:r>
              <a:rPr lang="ru-RU" sz="1800" b="1" u="sng" dirty="0" err="1"/>
              <a:t>Ознаки</a:t>
            </a:r>
            <a:r>
              <a:rPr lang="ru-RU" sz="1800" b="1" u="sng" dirty="0"/>
              <a:t>:</a:t>
            </a:r>
            <a:endParaRPr lang="ru-RU" sz="1800" b="1" dirty="0"/>
          </a:p>
          <a:p>
            <a:pPr marL="379730" indent="-342900">
              <a:buAutoNum type="arabicPeriod"/>
            </a:pPr>
            <a:r>
              <a:rPr lang="ru-RU" sz="1800" b="1" dirty="0"/>
              <a:t>П</a:t>
            </a:r>
            <a:r>
              <a:rPr lang="uk-UA" sz="1800" b="1" dirty="0" err="1"/>
              <a:t>ідстава</a:t>
            </a:r>
            <a:r>
              <a:rPr lang="uk-UA" sz="1800" b="1" dirty="0"/>
              <a:t> – дисциплінарний проступок.</a:t>
            </a:r>
          </a:p>
          <a:p>
            <a:pPr marL="494030" indent="-457200">
              <a:buAutoNum type="arabicPeriod"/>
            </a:pPr>
            <a:r>
              <a:rPr lang="uk-UA" sz="1800" b="1" dirty="0"/>
              <a:t>Наявність вини.</a:t>
            </a:r>
          </a:p>
          <a:p>
            <a:pPr marL="494030" indent="-457200">
              <a:buAutoNum type="arabicPeriod"/>
            </a:pPr>
            <a:r>
              <a:rPr lang="uk-UA" sz="1800" b="1" dirty="0"/>
              <a:t>За 1 проступок – 1 стягнення.</a:t>
            </a:r>
          </a:p>
          <a:p>
            <a:pPr marL="494030" indent="-457200">
              <a:buAutoNum type="arabicPeriod"/>
            </a:pPr>
            <a:r>
              <a:rPr lang="uk-UA" sz="1800" b="1" dirty="0"/>
              <a:t>Дисциплінарні стягнення у виді обмежень особистого, майнового, організаційного характеру.</a:t>
            </a:r>
          </a:p>
          <a:p>
            <a:pPr marL="494030" indent="-457200">
              <a:buAutoNum type="arabicPeriod"/>
            </a:pPr>
            <a:r>
              <a:rPr lang="uk-UA" sz="1800" b="1" dirty="0"/>
              <a:t>Позасудовий характер.</a:t>
            </a:r>
          </a:p>
          <a:p>
            <a:pPr marL="494030" indent="-457200">
              <a:buAutoNum type="arabicPeriod"/>
            </a:pPr>
            <a:r>
              <a:rPr lang="uk-UA" sz="1800" b="1" dirty="0"/>
              <a:t>Стягнення застосовує уповноважений орган (посадова особа) в порядку підлеглості.</a:t>
            </a:r>
          </a:p>
          <a:p>
            <a:pPr marL="494030" indent="-457200">
              <a:buAutoNum type="arabicPeriod"/>
            </a:pPr>
            <a:r>
              <a:rPr lang="uk-UA" sz="1800" b="1" dirty="0"/>
              <a:t>Порядок оскарження – адміністративний або судовий.</a:t>
            </a:r>
          </a:p>
          <a:p>
            <a:pPr marL="494030" indent="-457200">
              <a:buAutoNum type="arabicPeriod"/>
            </a:pPr>
            <a:r>
              <a:rPr lang="uk-UA" sz="1800" b="1" dirty="0" err="1"/>
              <a:t>Персоніфікованість</a:t>
            </a:r>
            <a:r>
              <a:rPr lang="uk-UA" sz="1800" b="1" dirty="0"/>
              <a:t> відповідальності.</a:t>
            </a:r>
          </a:p>
          <a:p>
            <a:pPr marL="494030" indent="-457200">
              <a:buAutoNum type="arabicPeriod"/>
            </a:pPr>
            <a:endParaRPr lang="uk-UA" sz="24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92500" lnSpcReduction="20000"/>
          </a:bodyPr>
          <a:lstStyle/>
          <a:p>
            <a:pPr marL="36830" indent="0">
              <a:buNone/>
            </a:pPr>
            <a:r>
              <a:rPr lang="uk-UA" sz="2200" b="1" u="sng" dirty="0"/>
              <a:t>Стаття 65 Закону України «Про запобігання корупції»:</a:t>
            </a:r>
          </a:p>
          <a:p>
            <a:pPr marL="36830" indent="0">
              <a:buNone/>
            </a:pPr>
            <a:endParaRPr lang="uk-UA" sz="1800" b="1" u="sng" dirty="0"/>
          </a:p>
          <a:p>
            <a:pPr marL="36830" indent="0">
              <a:buNone/>
            </a:pPr>
            <a:r>
              <a:rPr lang="uk-UA" sz="1800" b="1" dirty="0"/>
              <a:t>2. Особа, яка вчинила корупційне правопорушення або правопорушення, пов’язане з корупцією, однак судом не застосовано до неї покарання або не накладено на неї стягнення у виді позбавлення права обіймати певні посади або займатися певною діяльністю, пов’язаними з виконанням функцій держави або місцевого самоврядування, або такою, що прирівнюється до цієї діяльності, підлягає притягненню до дисциплінарної відповідальності у встановленому законом порядку.</a:t>
            </a:r>
          </a:p>
          <a:p>
            <a:pPr marL="36830" indent="0">
              <a:buNone/>
            </a:pPr>
            <a:endParaRPr lang="uk-UA" sz="1800" b="1" dirty="0"/>
          </a:p>
          <a:p>
            <a:pPr marL="36830" indent="0">
              <a:buNone/>
            </a:pPr>
            <a:r>
              <a:rPr lang="uk-UA" sz="1800" b="1" dirty="0"/>
              <a:t>3. З метою виявлення причин та умов, що сприяли вчиненню корупційного або пов’язаного з корупцією правопорушення або невиконанню вимог цього Закону в інший спосіб, за поданням спеціально уповноваженого суб’єкта у сфері протидії корупції або приписом Національного агентства рішенням керівника органу, підприємства, установи, організації, в якому працює особа, яка вчинила таке правопорушення, проводиться службове розслідування в порядку, визначеному Кабінетом Міністрів України.</a:t>
            </a:r>
          </a:p>
          <a:p>
            <a:pPr marL="36830" indent="0">
              <a:buNone/>
            </a:pPr>
            <a:endParaRPr lang="uk-UA" sz="1800" b="1" dirty="0"/>
          </a:p>
          <a:p>
            <a:pPr marL="36830" indent="0">
              <a:buNone/>
            </a:pPr>
            <a:r>
              <a:rPr lang="uk-UA" sz="1800" b="1" dirty="0"/>
              <a:t>4. Обмеження щодо заборони особі, звільненій з посади у зв’язку з притягненням до відповідальності за корупційне правопорушення, займатися діяльністю, пов’язаною з виконанням функцій держави, місцевого самоврядування, або такою, що прирівнюється до цієї діяльності, встановлюється виключно за вмотивованим рішенням суду, якщо інше не передбачено законом.</a:t>
            </a:r>
          </a:p>
          <a:p>
            <a:pPr marL="494030" indent="-457200">
              <a:buAutoNum type="arabicPeriod"/>
            </a:pPr>
            <a:endParaRPr lang="uk-UA" sz="24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47500" lnSpcReduction="20000"/>
          </a:bodyPr>
          <a:lstStyle/>
          <a:p>
            <a:pPr marL="36830" indent="0">
              <a:buNone/>
            </a:pPr>
            <a:r>
              <a:rPr lang="uk-UA" sz="4200" b="1" u="sng" dirty="0"/>
              <a:t>Стаття 65 Закону України «Про державну службу»:</a:t>
            </a:r>
          </a:p>
          <a:p>
            <a:pPr marL="36830" indent="0">
              <a:buNone/>
            </a:pPr>
            <a:endParaRPr lang="uk-UA" sz="1800" b="1" u="sng" dirty="0"/>
          </a:p>
          <a:p>
            <a:pPr marL="36830" indent="0">
              <a:buNone/>
            </a:pPr>
            <a:r>
              <a:rPr lang="uk-UA" sz="2900" b="1" dirty="0"/>
              <a:t>1. Підставою для притягнення державного службовця до дисциплінарної відповідальності є вчинення ним дисциплінарного проступку, тобто протиправної винної дії або бездіяльності чи прийняття рішення, що полягає у невиконанні або неналежному виконанні державним службовцем своїх посадових обов’язків та інших вимог, встановлених цим Законом та іншими нормативно-правовими актами, за яке до нього може бути застосоване дисциплінарне стягнення.</a:t>
            </a:r>
          </a:p>
          <a:p>
            <a:pPr marL="36830" indent="0">
              <a:buNone/>
            </a:pPr>
            <a:endParaRPr lang="uk-UA" sz="2900" b="1" dirty="0"/>
          </a:p>
          <a:p>
            <a:pPr marL="36830" indent="0">
              <a:buNone/>
            </a:pPr>
            <a:r>
              <a:rPr lang="uk-UA" sz="2900" b="1" dirty="0"/>
              <a:t>2. Дисциплінарними проступками є:</a:t>
            </a:r>
          </a:p>
          <a:p>
            <a:pPr marL="36830" indent="0">
              <a:buNone/>
            </a:pPr>
            <a:r>
              <a:rPr lang="ru-RU" sz="2900" dirty="0"/>
              <a:t>1) </a:t>
            </a:r>
            <a:r>
              <a:rPr lang="ru-RU" sz="2900" dirty="0" err="1"/>
              <a:t>порушення</a:t>
            </a:r>
            <a:r>
              <a:rPr lang="ru-RU" sz="2900" dirty="0"/>
              <a:t> Присяги державного </a:t>
            </a:r>
            <a:r>
              <a:rPr lang="ru-RU" sz="2900" dirty="0" err="1"/>
              <a:t>службовця</a:t>
            </a:r>
            <a:r>
              <a:rPr lang="ru-RU" sz="2900" dirty="0"/>
              <a:t>;</a:t>
            </a:r>
          </a:p>
          <a:p>
            <a:pPr marL="36830" indent="0">
              <a:buNone/>
            </a:pPr>
            <a:r>
              <a:rPr lang="ru-RU" sz="2900" dirty="0"/>
              <a:t>2) </a:t>
            </a:r>
            <a:r>
              <a:rPr lang="ru-RU" sz="2900" dirty="0" err="1"/>
              <a:t>порушення</a:t>
            </a:r>
            <a:r>
              <a:rPr lang="ru-RU" sz="2900" dirty="0"/>
              <a:t> правил </a:t>
            </a:r>
            <a:r>
              <a:rPr lang="ru-RU" sz="2900" dirty="0" err="1"/>
              <a:t>етичної</a:t>
            </a:r>
            <a:r>
              <a:rPr lang="ru-RU" sz="2900" dirty="0"/>
              <a:t> </a:t>
            </a:r>
            <a:r>
              <a:rPr lang="ru-RU" sz="2900" dirty="0" err="1"/>
              <a:t>поведінки</a:t>
            </a:r>
            <a:r>
              <a:rPr lang="ru-RU" sz="2900" dirty="0"/>
              <a:t> </a:t>
            </a:r>
            <a:r>
              <a:rPr lang="ru-RU" sz="2900" dirty="0" err="1"/>
              <a:t>державних</a:t>
            </a:r>
            <a:r>
              <a:rPr lang="ru-RU" sz="2900" dirty="0"/>
              <a:t> </a:t>
            </a:r>
            <a:r>
              <a:rPr lang="ru-RU" sz="2900" dirty="0" err="1"/>
              <a:t>службовців</a:t>
            </a:r>
            <a:r>
              <a:rPr lang="ru-RU" sz="2900" dirty="0"/>
              <a:t>; </a:t>
            </a:r>
          </a:p>
          <a:p>
            <a:pPr marL="36830" indent="0">
              <a:buNone/>
            </a:pPr>
            <a:r>
              <a:rPr lang="ru-RU" sz="2900" dirty="0"/>
              <a:t>4) </a:t>
            </a:r>
            <a:r>
              <a:rPr lang="ru-RU" sz="2900" dirty="0" err="1"/>
              <a:t>дії</a:t>
            </a:r>
            <a:r>
              <a:rPr lang="ru-RU" sz="2900" dirty="0"/>
              <a:t>, </a:t>
            </a:r>
            <a:r>
              <a:rPr lang="ru-RU" sz="2900" dirty="0" err="1"/>
              <a:t>що</a:t>
            </a:r>
            <a:r>
              <a:rPr lang="ru-RU" sz="2900" dirty="0"/>
              <a:t> </a:t>
            </a:r>
            <a:r>
              <a:rPr lang="ru-RU" sz="2900" dirty="0" err="1"/>
              <a:t>шкодять</a:t>
            </a:r>
            <a:r>
              <a:rPr lang="ru-RU" sz="2900" dirty="0"/>
              <a:t> авторитету </a:t>
            </a:r>
            <a:r>
              <a:rPr lang="ru-RU" sz="2900" dirty="0" err="1"/>
              <a:t>державної</a:t>
            </a:r>
            <a:r>
              <a:rPr lang="ru-RU" sz="2900" dirty="0"/>
              <a:t> </a:t>
            </a:r>
            <a:r>
              <a:rPr lang="ru-RU" sz="2900" dirty="0" err="1"/>
              <a:t>служби</a:t>
            </a:r>
            <a:r>
              <a:rPr lang="ru-RU" sz="2900" dirty="0"/>
              <a:t>;</a:t>
            </a:r>
          </a:p>
          <a:p>
            <a:pPr marL="36830" indent="0">
              <a:buNone/>
            </a:pPr>
            <a:r>
              <a:rPr lang="ru-RU" sz="2900" dirty="0"/>
              <a:t>5) </a:t>
            </a:r>
            <a:r>
              <a:rPr lang="ru-RU" sz="2900" dirty="0" err="1"/>
              <a:t>невиконання</a:t>
            </a:r>
            <a:r>
              <a:rPr lang="ru-RU" sz="2900" dirty="0"/>
              <a:t> </a:t>
            </a:r>
            <a:r>
              <a:rPr lang="ru-RU" sz="2900" dirty="0" err="1"/>
              <a:t>або</a:t>
            </a:r>
            <a:r>
              <a:rPr lang="ru-RU" sz="2900" dirty="0"/>
              <a:t> </a:t>
            </a:r>
            <a:r>
              <a:rPr lang="ru-RU" sz="2900" dirty="0" err="1"/>
              <a:t>неналежне</a:t>
            </a:r>
            <a:r>
              <a:rPr lang="ru-RU" sz="2900" dirty="0"/>
              <a:t> </a:t>
            </a:r>
            <a:r>
              <a:rPr lang="ru-RU" sz="2900" dirty="0" err="1"/>
              <a:t>виконання</a:t>
            </a:r>
            <a:r>
              <a:rPr lang="ru-RU" sz="2900" dirty="0"/>
              <a:t> </a:t>
            </a:r>
            <a:r>
              <a:rPr lang="ru-RU" sz="2900" dirty="0" err="1"/>
              <a:t>посадових</a:t>
            </a:r>
            <a:r>
              <a:rPr lang="ru-RU" sz="2900" dirty="0"/>
              <a:t> </a:t>
            </a:r>
            <a:r>
              <a:rPr lang="ru-RU" sz="2900" dirty="0" err="1"/>
              <a:t>обов’язків</a:t>
            </a:r>
            <a:r>
              <a:rPr lang="ru-RU" sz="2900" dirty="0"/>
              <a:t>, </a:t>
            </a:r>
            <a:r>
              <a:rPr lang="ru-RU" sz="2900" dirty="0" err="1"/>
              <a:t>актів</a:t>
            </a:r>
            <a:r>
              <a:rPr lang="ru-RU" sz="2900" dirty="0"/>
              <a:t> </a:t>
            </a:r>
            <a:r>
              <a:rPr lang="ru-RU" sz="2900" dirty="0" err="1"/>
              <a:t>органів</a:t>
            </a:r>
            <a:r>
              <a:rPr lang="ru-RU" sz="2900" dirty="0"/>
              <a:t> </a:t>
            </a:r>
            <a:r>
              <a:rPr lang="ru-RU" sz="2900" dirty="0" err="1"/>
              <a:t>державної</a:t>
            </a:r>
            <a:r>
              <a:rPr lang="ru-RU" sz="2900" dirty="0"/>
              <a:t> </a:t>
            </a:r>
            <a:r>
              <a:rPr lang="ru-RU" sz="2900" dirty="0" err="1"/>
              <a:t>влади</a:t>
            </a:r>
            <a:r>
              <a:rPr lang="ru-RU" sz="2900" dirty="0"/>
              <a:t>, </a:t>
            </a:r>
            <a:r>
              <a:rPr lang="ru-RU" sz="2900" dirty="0" err="1"/>
              <a:t>наказів</a:t>
            </a:r>
            <a:r>
              <a:rPr lang="ru-RU" sz="2900" dirty="0"/>
              <a:t> (</a:t>
            </a:r>
            <a:r>
              <a:rPr lang="ru-RU" sz="2900" dirty="0" err="1"/>
              <a:t>розпоряджень</a:t>
            </a:r>
            <a:r>
              <a:rPr lang="ru-RU" sz="2900" dirty="0"/>
              <a:t>) та </a:t>
            </a:r>
            <a:r>
              <a:rPr lang="ru-RU" sz="2900" dirty="0" err="1"/>
              <a:t>доручень</a:t>
            </a:r>
            <a:r>
              <a:rPr lang="ru-RU" sz="2900" dirty="0"/>
              <a:t> </a:t>
            </a:r>
            <a:r>
              <a:rPr lang="ru-RU" sz="2900" dirty="0" err="1"/>
              <a:t>керівників</a:t>
            </a:r>
            <a:r>
              <a:rPr lang="ru-RU" sz="2900" dirty="0"/>
              <a:t>, </a:t>
            </a:r>
            <a:r>
              <a:rPr lang="ru-RU" sz="2900" dirty="0" err="1"/>
              <a:t>прийнятих</a:t>
            </a:r>
            <a:r>
              <a:rPr lang="ru-RU" sz="2900" dirty="0"/>
              <a:t> у межах </a:t>
            </a:r>
            <a:r>
              <a:rPr lang="ru-RU" sz="2900" dirty="0" err="1"/>
              <a:t>їхніх</a:t>
            </a:r>
            <a:r>
              <a:rPr lang="ru-RU" sz="2900" dirty="0"/>
              <a:t> </a:t>
            </a:r>
            <a:r>
              <a:rPr lang="ru-RU" sz="2900" dirty="0" err="1"/>
              <a:t>повноважень</a:t>
            </a:r>
            <a:r>
              <a:rPr lang="ru-RU" sz="2900" dirty="0"/>
              <a:t>;</a:t>
            </a:r>
          </a:p>
          <a:p>
            <a:pPr marL="36830" indent="0">
              <a:buNone/>
            </a:pPr>
            <a:r>
              <a:rPr lang="ru-RU" sz="2900" dirty="0"/>
              <a:t>7) </a:t>
            </a:r>
            <a:r>
              <a:rPr lang="ru-RU" sz="2900" dirty="0" err="1"/>
              <a:t>перевищення</a:t>
            </a:r>
            <a:r>
              <a:rPr lang="ru-RU" sz="2900" dirty="0"/>
              <a:t> </a:t>
            </a:r>
            <a:r>
              <a:rPr lang="ru-RU" sz="2900" dirty="0" err="1"/>
              <a:t>службових</a:t>
            </a:r>
            <a:r>
              <a:rPr lang="ru-RU" sz="2900" dirty="0"/>
              <a:t> </a:t>
            </a:r>
            <a:r>
              <a:rPr lang="ru-RU" sz="2900" dirty="0" err="1"/>
              <a:t>повноважень</a:t>
            </a:r>
            <a:r>
              <a:rPr lang="ru-RU" sz="2900" dirty="0"/>
              <a:t>, </a:t>
            </a:r>
            <a:r>
              <a:rPr lang="ru-RU" sz="2900" dirty="0" err="1"/>
              <a:t>якщо</a:t>
            </a:r>
            <a:r>
              <a:rPr lang="ru-RU" sz="2900" dirty="0"/>
              <a:t> </a:t>
            </a:r>
            <a:r>
              <a:rPr lang="ru-RU" sz="2900" dirty="0" err="1"/>
              <a:t>воно</a:t>
            </a:r>
            <a:r>
              <a:rPr lang="ru-RU" sz="2900" dirty="0"/>
              <a:t> не </a:t>
            </a:r>
            <a:r>
              <a:rPr lang="ru-RU" sz="2900" dirty="0" err="1"/>
              <a:t>містить</a:t>
            </a:r>
            <a:r>
              <a:rPr lang="ru-RU" sz="2900" dirty="0"/>
              <a:t> складу </a:t>
            </a:r>
            <a:r>
              <a:rPr lang="ru-RU" sz="2900" dirty="0" err="1"/>
              <a:t>злочину</a:t>
            </a:r>
            <a:r>
              <a:rPr lang="ru-RU" sz="2900" dirty="0"/>
              <a:t> </a:t>
            </a:r>
            <a:r>
              <a:rPr lang="ru-RU" sz="2900" dirty="0" err="1"/>
              <a:t>або</a:t>
            </a:r>
            <a:r>
              <a:rPr lang="ru-RU" sz="2900" dirty="0"/>
              <a:t> </a:t>
            </a:r>
            <a:r>
              <a:rPr lang="ru-RU" sz="2900" dirty="0" err="1"/>
              <a:t>адміністративного</a:t>
            </a:r>
            <a:r>
              <a:rPr lang="ru-RU" sz="2900" dirty="0"/>
              <a:t> </a:t>
            </a:r>
            <a:r>
              <a:rPr lang="ru-RU" sz="2900" dirty="0" err="1"/>
              <a:t>правопорушення</a:t>
            </a:r>
            <a:r>
              <a:rPr lang="ru-RU" sz="2900" dirty="0"/>
              <a:t>;</a:t>
            </a:r>
          </a:p>
          <a:p>
            <a:pPr marL="36830" indent="0">
              <a:buNone/>
            </a:pPr>
            <a:r>
              <a:rPr lang="ru-RU" sz="2900" dirty="0"/>
              <a:t>9) </a:t>
            </a:r>
            <a:r>
              <a:rPr lang="ru-RU" sz="2900" dirty="0" err="1"/>
              <a:t>використання</a:t>
            </a:r>
            <a:r>
              <a:rPr lang="ru-RU" sz="2900" dirty="0"/>
              <a:t> </a:t>
            </a:r>
            <a:r>
              <a:rPr lang="ru-RU" sz="2900" dirty="0" err="1"/>
              <a:t>повноважень</a:t>
            </a:r>
            <a:r>
              <a:rPr lang="ru-RU" sz="2900" dirty="0"/>
              <a:t> в </a:t>
            </a:r>
            <a:r>
              <a:rPr lang="ru-RU" sz="2900" dirty="0" err="1"/>
              <a:t>особистих</a:t>
            </a:r>
            <a:r>
              <a:rPr lang="ru-RU" sz="2900" dirty="0"/>
              <a:t> (</a:t>
            </a:r>
            <a:r>
              <a:rPr lang="ru-RU" sz="2900" dirty="0" err="1"/>
              <a:t>приватних</a:t>
            </a:r>
            <a:r>
              <a:rPr lang="ru-RU" sz="2900" dirty="0"/>
              <a:t>) </a:t>
            </a:r>
            <a:r>
              <a:rPr lang="ru-RU" sz="2900" dirty="0" err="1"/>
              <a:t>інтересах</a:t>
            </a:r>
            <a:r>
              <a:rPr lang="ru-RU" sz="2900" dirty="0"/>
              <a:t> </a:t>
            </a:r>
            <a:r>
              <a:rPr lang="ru-RU" sz="2900" dirty="0" err="1"/>
              <a:t>або</a:t>
            </a:r>
            <a:r>
              <a:rPr lang="ru-RU" sz="2900" dirty="0"/>
              <a:t> в </a:t>
            </a:r>
            <a:r>
              <a:rPr lang="ru-RU" sz="2900" dirty="0" err="1"/>
              <a:t>неправомірних</a:t>
            </a:r>
            <a:r>
              <a:rPr lang="ru-RU" sz="2900" dirty="0"/>
              <a:t> </a:t>
            </a:r>
            <a:r>
              <a:rPr lang="ru-RU" sz="2900" dirty="0" err="1"/>
              <a:t>особистих</a:t>
            </a:r>
            <a:r>
              <a:rPr lang="ru-RU" sz="2900" dirty="0"/>
              <a:t> </a:t>
            </a:r>
            <a:r>
              <a:rPr lang="ru-RU" sz="2900" dirty="0" err="1"/>
              <a:t>інтересах</a:t>
            </a:r>
            <a:r>
              <a:rPr lang="ru-RU" sz="2900" dirty="0"/>
              <a:t> </a:t>
            </a:r>
            <a:r>
              <a:rPr lang="ru-RU" sz="2900" dirty="0" err="1"/>
              <a:t>інших</a:t>
            </a:r>
            <a:r>
              <a:rPr lang="ru-RU" sz="2900" dirty="0"/>
              <a:t> </a:t>
            </a:r>
            <a:r>
              <a:rPr lang="ru-RU" sz="2900" dirty="0" err="1"/>
              <a:t>осіб</a:t>
            </a:r>
            <a:r>
              <a:rPr lang="ru-RU" sz="2900" dirty="0"/>
              <a:t>;</a:t>
            </a:r>
          </a:p>
          <a:p>
            <a:pPr marL="36830" indent="0">
              <a:buNone/>
            </a:pPr>
            <a:r>
              <a:rPr lang="ru-RU" sz="2900" dirty="0"/>
              <a:t>10) </a:t>
            </a:r>
            <a:r>
              <a:rPr lang="ru-RU" sz="2900" dirty="0" err="1"/>
              <a:t>подання</a:t>
            </a:r>
            <a:r>
              <a:rPr lang="ru-RU" sz="2900" dirty="0"/>
              <a:t> </a:t>
            </a:r>
            <a:r>
              <a:rPr lang="ru-RU" sz="2900" dirty="0" err="1"/>
              <a:t>під</a:t>
            </a:r>
            <a:r>
              <a:rPr lang="ru-RU" sz="2900" dirty="0"/>
              <a:t> час </a:t>
            </a:r>
            <a:r>
              <a:rPr lang="ru-RU" sz="2900" dirty="0" err="1"/>
              <a:t>вступу</a:t>
            </a:r>
            <a:r>
              <a:rPr lang="ru-RU" sz="2900" dirty="0"/>
              <a:t> на </a:t>
            </a:r>
            <a:r>
              <a:rPr lang="ru-RU" sz="2900" dirty="0" err="1"/>
              <a:t>державну</a:t>
            </a:r>
            <a:r>
              <a:rPr lang="ru-RU" sz="2900" dirty="0"/>
              <a:t> службу </a:t>
            </a:r>
            <a:r>
              <a:rPr lang="ru-RU" sz="2900" dirty="0" err="1"/>
              <a:t>недостовірної</a:t>
            </a:r>
            <a:r>
              <a:rPr lang="ru-RU" sz="2900" dirty="0"/>
              <a:t> </a:t>
            </a:r>
            <a:r>
              <a:rPr lang="ru-RU" sz="2900" dirty="0" err="1"/>
              <a:t>інформації</a:t>
            </a:r>
            <a:r>
              <a:rPr lang="ru-RU" sz="2900" dirty="0"/>
              <a:t> про </a:t>
            </a:r>
            <a:r>
              <a:rPr lang="ru-RU" sz="2900" dirty="0" err="1"/>
              <a:t>обставини</a:t>
            </a:r>
            <a:r>
              <a:rPr lang="ru-RU" sz="2900" dirty="0"/>
              <a:t>, </a:t>
            </a:r>
            <a:r>
              <a:rPr lang="ru-RU" sz="2900" dirty="0" err="1"/>
              <a:t>що</a:t>
            </a:r>
            <a:r>
              <a:rPr lang="ru-RU" sz="2900" dirty="0"/>
              <a:t> </a:t>
            </a:r>
            <a:r>
              <a:rPr lang="ru-RU" sz="2900" dirty="0" err="1"/>
              <a:t>перешкоджають</a:t>
            </a:r>
            <a:r>
              <a:rPr lang="ru-RU" sz="2900" dirty="0"/>
              <a:t> </a:t>
            </a:r>
            <a:r>
              <a:rPr lang="ru-RU" sz="2900" dirty="0" err="1"/>
              <a:t>реалізації</a:t>
            </a:r>
            <a:r>
              <a:rPr lang="ru-RU" sz="2900" dirty="0"/>
              <a:t> права на </a:t>
            </a:r>
            <a:r>
              <a:rPr lang="ru-RU" sz="2900" dirty="0" err="1"/>
              <a:t>державну</a:t>
            </a:r>
            <a:r>
              <a:rPr lang="ru-RU" sz="2900" dirty="0"/>
              <a:t> службу, а </a:t>
            </a:r>
            <a:r>
              <a:rPr lang="ru-RU" sz="2900" dirty="0" err="1"/>
              <a:t>також</a:t>
            </a:r>
            <a:r>
              <a:rPr lang="ru-RU" sz="2900" dirty="0"/>
              <a:t> </a:t>
            </a:r>
            <a:r>
              <a:rPr lang="ru-RU" sz="2900" dirty="0" err="1"/>
              <a:t>неподання</a:t>
            </a:r>
            <a:r>
              <a:rPr lang="ru-RU" sz="2900" dirty="0"/>
              <a:t> </a:t>
            </a:r>
            <a:r>
              <a:rPr lang="ru-RU" sz="2900" dirty="0" err="1"/>
              <a:t>необхідної</a:t>
            </a:r>
            <a:r>
              <a:rPr lang="ru-RU" sz="2900" dirty="0"/>
              <a:t> </a:t>
            </a:r>
            <a:r>
              <a:rPr lang="ru-RU" sz="2900" dirty="0" err="1"/>
              <a:t>інформації</a:t>
            </a:r>
            <a:r>
              <a:rPr lang="ru-RU" sz="2900" dirty="0"/>
              <a:t> про </a:t>
            </a:r>
            <a:r>
              <a:rPr lang="ru-RU" sz="2900" dirty="0" err="1"/>
              <a:t>такі</a:t>
            </a:r>
            <a:r>
              <a:rPr lang="ru-RU" sz="2900" dirty="0"/>
              <a:t> </a:t>
            </a:r>
            <a:r>
              <a:rPr lang="ru-RU" sz="2900" dirty="0" err="1"/>
              <a:t>обставини</a:t>
            </a:r>
            <a:r>
              <a:rPr lang="ru-RU" sz="2900" dirty="0"/>
              <a:t>, </a:t>
            </a:r>
            <a:r>
              <a:rPr lang="ru-RU" sz="2900" dirty="0" err="1"/>
              <a:t>що</a:t>
            </a:r>
            <a:r>
              <a:rPr lang="ru-RU" sz="2900" dirty="0"/>
              <a:t> </a:t>
            </a:r>
            <a:r>
              <a:rPr lang="ru-RU" sz="2900" dirty="0" err="1"/>
              <a:t>виникли</a:t>
            </a:r>
            <a:r>
              <a:rPr lang="ru-RU" sz="2900" dirty="0"/>
              <a:t> </a:t>
            </a:r>
            <a:r>
              <a:rPr lang="ru-RU" sz="2900" dirty="0" err="1"/>
              <a:t>під</a:t>
            </a:r>
            <a:r>
              <a:rPr lang="ru-RU" sz="2900" dirty="0"/>
              <a:t> час </a:t>
            </a:r>
            <a:r>
              <a:rPr lang="ru-RU" sz="2900" dirty="0" err="1"/>
              <a:t>проходження</a:t>
            </a:r>
            <a:r>
              <a:rPr lang="ru-RU" sz="2900" dirty="0"/>
              <a:t> </a:t>
            </a:r>
            <a:r>
              <a:rPr lang="ru-RU" sz="2900" dirty="0" err="1"/>
              <a:t>служби</a:t>
            </a:r>
            <a:r>
              <a:rPr lang="ru-RU" sz="2900" dirty="0"/>
              <a:t>;</a:t>
            </a:r>
          </a:p>
          <a:p>
            <a:pPr marL="36830" indent="0">
              <a:buNone/>
            </a:pPr>
            <a:r>
              <a:rPr lang="ru-RU" sz="2900" dirty="0"/>
              <a:t>11) </a:t>
            </a:r>
            <a:r>
              <a:rPr lang="ru-RU" sz="2900" dirty="0" err="1"/>
              <a:t>неповідомлення</a:t>
            </a:r>
            <a:r>
              <a:rPr lang="ru-RU" sz="2900" dirty="0"/>
              <a:t> </a:t>
            </a:r>
            <a:r>
              <a:rPr lang="ru-RU" sz="2900" dirty="0" err="1"/>
              <a:t>керівнику</a:t>
            </a:r>
            <a:r>
              <a:rPr lang="ru-RU" sz="2900" dirty="0"/>
              <a:t> </a:t>
            </a:r>
            <a:r>
              <a:rPr lang="ru-RU" sz="2900" dirty="0" err="1"/>
              <a:t>державної</a:t>
            </a:r>
            <a:r>
              <a:rPr lang="ru-RU" sz="2900" dirty="0"/>
              <a:t> </a:t>
            </a:r>
            <a:r>
              <a:rPr lang="ru-RU" sz="2900" dirty="0" err="1"/>
              <a:t>служби</a:t>
            </a:r>
            <a:r>
              <a:rPr lang="ru-RU" sz="2900" dirty="0"/>
              <a:t> про </a:t>
            </a:r>
            <a:r>
              <a:rPr lang="ru-RU" sz="2900" dirty="0" err="1"/>
              <a:t>виникнення</a:t>
            </a:r>
            <a:r>
              <a:rPr lang="ru-RU" sz="2900" dirty="0"/>
              <a:t> </a:t>
            </a:r>
            <a:r>
              <a:rPr lang="ru-RU" sz="2900" dirty="0" err="1"/>
              <a:t>відносин</a:t>
            </a:r>
            <a:r>
              <a:rPr lang="ru-RU" sz="2900" dirty="0"/>
              <a:t> </a:t>
            </a:r>
            <a:r>
              <a:rPr lang="ru-RU" sz="2900" dirty="0" err="1"/>
              <a:t>прямої</a:t>
            </a:r>
            <a:r>
              <a:rPr lang="ru-RU" sz="2900" dirty="0"/>
              <a:t> </a:t>
            </a:r>
            <a:r>
              <a:rPr lang="ru-RU" sz="2900" dirty="0" err="1"/>
              <a:t>підпорядкованості</a:t>
            </a:r>
            <a:r>
              <a:rPr lang="ru-RU" sz="2900" dirty="0"/>
              <a:t> </a:t>
            </a:r>
            <a:r>
              <a:rPr lang="ru-RU" sz="2900" dirty="0" err="1"/>
              <a:t>між</a:t>
            </a:r>
            <a:r>
              <a:rPr lang="ru-RU" sz="2900" dirty="0"/>
              <a:t> </a:t>
            </a:r>
            <a:r>
              <a:rPr lang="ru-RU" sz="2900" dirty="0" err="1"/>
              <a:t>державним</a:t>
            </a:r>
            <a:r>
              <a:rPr lang="ru-RU" sz="2900" dirty="0"/>
              <a:t> </a:t>
            </a:r>
            <a:r>
              <a:rPr lang="ru-RU" sz="2900" dirty="0" err="1"/>
              <a:t>службовцем</a:t>
            </a:r>
            <a:r>
              <a:rPr lang="ru-RU" sz="2900" dirty="0"/>
              <a:t> та </a:t>
            </a:r>
            <a:r>
              <a:rPr lang="ru-RU" sz="2900" dirty="0" err="1"/>
              <a:t>близькими</a:t>
            </a:r>
            <a:r>
              <a:rPr lang="ru-RU" sz="2900" dirty="0"/>
              <a:t> особами у 15-денний строк з дня </a:t>
            </a:r>
            <a:r>
              <a:rPr lang="ru-RU" sz="2900" dirty="0" err="1"/>
              <a:t>їх</a:t>
            </a:r>
            <a:r>
              <a:rPr lang="ru-RU" sz="2900" dirty="0"/>
              <a:t> </a:t>
            </a:r>
            <a:r>
              <a:rPr lang="ru-RU" sz="2900" dirty="0" err="1"/>
              <a:t>виникнення</a:t>
            </a:r>
            <a:r>
              <a:rPr lang="ru-RU" sz="2900" dirty="0"/>
              <a:t>;</a:t>
            </a:r>
            <a:endParaRPr lang="uk-UA" sz="29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70000" lnSpcReduction="20000"/>
          </a:bodyPr>
          <a:lstStyle/>
          <a:p>
            <a:pPr marL="36830" indent="0">
              <a:buNone/>
            </a:pPr>
            <a:r>
              <a:rPr lang="uk-UA" sz="4200" b="1" u="sng" dirty="0"/>
              <a:t>Стаття 65. Закону України «Про державну службу»:</a:t>
            </a:r>
          </a:p>
          <a:p>
            <a:pPr marL="36830" indent="0">
              <a:buNone/>
            </a:pPr>
            <a:endParaRPr lang="uk-UA" sz="1800" b="1" u="sng" dirty="0"/>
          </a:p>
          <a:p>
            <a:pPr marL="36830" indent="0">
              <a:buNone/>
            </a:pPr>
            <a:r>
              <a:rPr lang="ru-RU" dirty="0"/>
              <a:t>3. </a:t>
            </a:r>
            <a:r>
              <a:rPr lang="ru-RU" dirty="0" err="1"/>
              <a:t>Державний</a:t>
            </a:r>
            <a:r>
              <a:rPr lang="ru-RU" dirty="0"/>
              <a:t> </a:t>
            </a:r>
            <a:r>
              <a:rPr lang="ru-RU" dirty="0" err="1"/>
              <a:t>службовець</a:t>
            </a:r>
            <a:r>
              <a:rPr lang="ru-RU" dirty="0"/>
              <a:t> не </a:t>
            </a:r>
            <a:r>
              <a:rPr lang="ru-RU" dirty="0" err="1"/>
              <a:t>може</a:t>
            </a:r>
            <a:r>
              <a:rPr lang="ru-RU" dirty="0"/>
              <a:t> бути </a:t>
            </a:r>
            <a:r>
              <a:rPr lang="ru-RU" dirty="0" err="1"/>
              <a:t>притягнутий</a:t>
            </a:r>
            <a:r>
              <a:rPr lang="ru-RU" dirty="0"/>
              <a:t> до </a:t>
            </a:r>
            <a:r>
              <a:rPr lang="ru-RU" dirty="0" err="1"/>
              <a:t>дисциплінарної</a:t>
            </a:r>
            <a:r>
              <a:rPr lang="ru-RU" dirty="0"/>
              <a:t> </a:t>
            </a:r>
            <a:r>
              <a:rPr lang="ru-RU" dirty="0" err="1"/>
              <a:t>відповідальності</a:t>
            </a:r>
            <a:r>
              <a:rPr lang="ru-RU" dirty="0"/>
              <a:t>, </a:t>
            </a:r>
            <a:r>
              <a:rPr lang="ru-RU" dirty="0" err="1"/>
              <a:t>якщо</a:t>
            </a:r>
            <a:r>
              <a:rPr lang="ru-RU" dirty="0"/>
              <a:t> минуло </a:t>
            </a:r>
            <a:r>
              <a:rPr lang="ru-RU" dirty="0" err="1"/>
              <a:t>шість</a:t>
            </a:r>
            <a:r>
              <a:rPr lang="ru-RU" dirty="0"/>
              <a:t> </a:t>
            </a:r>
            <a:r>
              <a:rPr lang="ru-RU" dirty="0" err="1"/>
              <a:t>місяців</a:t>
            </a:r>
            <a:r>
              <a:rPr lang="ru-RU" dirty="0"/>
              <a:t> з дня, коли </a:t>
            </a:r>
            <a:r>
              <a:rPr lang="ru-RU" dirty="0" err="1"/>
              <a:t>керівник</a:t>
            </a:r>
            <a:r>
              <a:rPr lang="ru-RU" dirty="0"/>
              <a:t> </a:t>
            </a:r>
            <a:r>
              <a:rPr lang="ru-RU" dirty="0" err="1"/>
              <a:t>державної</a:t>
            </a:r>
            <a:r>
              <a:rPr lang="ru-RU" dirty="0"/>
              <a:t> </a:t>
            </a:r>
            <a:r>
              <a:rPr lang="ru-RU" dirty="0" err="1"/>
              <a:t>служби</a:t>
            </a:r>
            <a:r>
              <a:rPr lang="ru-RU" dirty="0"/>
              <a:t> </a:t>
            </a:r>
            <a:r>
              <a:rPr lang="ru-RU" dirty="0" err="1"/>
              <a:t>дізнався</a:t>
            </a:r>
            <a:r>
              <a:rPr lang="ru-RU" dirty="0"/>
              <a:t> </a:t>
            </a:r>
            <a:r>
              <a:rPr lang="ru-RU" dirty="0" err="1"/>
              <a:t>або</a:t>
            </a:r>
            <a:r>
              <a:rPr lang="ru-RU" dirty="0"/>
              <a:t> </a:t>
            </a:r>
            <a:r>
              <a:rPr lang="ru-RU" dirty="0" err="1"/>
              <a:t>мав</a:t>
            </a:r>
            <a:r>
              <a:rPr lang="ru-RU" dirty="0"/>
              <a:t> </a:t>
            </a:r>
            <a:r>
              <a:rPr lang="ru-RU" dirty="0" err="1"/>
              <a:t>дізнатися</a:t>
            </a:r>
            <a:r>
              <a:rPr lang="ru-RU" dirty="0"/>
              <a:t> про </a:t>
            </a:r>
            <a:r>
              <a:rPr lang="ru-RU" dirty="0" err="1"/>
              <a:t>вчинення</a:t>
            </a:r>
            <a:r>
              <a:rPr lang="ru-RU" dirty="0"/>
              <a:t> </a:t>
            </a:r>
            <a:r>
              <a:rPr lang="ru-RU" dirty="0" err="1"/>
              <a:t>дисциплінарного</a:t>
            </a:r>
            <a:r>
              <a:rPr lang="ru-RU" dirty="0"/>
              <a:t> проступку, не </a:t>
            </a:r>
            <a:r>
              <a:rPr lang="ru-RU" dirty="0" err="1"/>
              <a:t>враховуючи</a:t>
            </a:r>
            <a:r>
              <a:rPr lang="ru-RU" dirty="0"/>
              <a:t> час </a:t>
            </a:r>
            <a:r>
              <a:rPr lang="ru-RU" dirty="0" err="1"/>
              <a:t>тимчасової</a:t>
            </a:r>
            <a:r>
              <a:rPr lang="ru-RU" dirty="0"/>
              <a:t> </a:t>
            </a:r>
            <a:r>
              <a:rPr lang="ru-RU" dirty="0" err="1"/>
              <a:t>непрацездатності</a:t>
            </a:r>
            <a:r>
              <a:rPr lang="ru-RU" dirty="0"/>
              <a:t> державного </a:t>
            </a:r>
            <a:r>
              <a:rPr lang="ru-RU" dirty="0" err="1"/>
              <a:t>службовця</a:t>
            </a:r>
            <a:r>
              <a:rPr lang="ru-RU" dirty="0"/>
              <a:t> </a:t>
            </a:r>
            <a:r>
              <a:rPr lang="ru-RU" dirty="0" err="1"/>
              <a:t>чи</a:t>
            </a:r>
            <a:r>
              <a:rPr lang="ru-RU" dirty="0"/>
              <a:t> </a:t>
            </a:r>
            <a:r>
              <a:rPr lang="ru-RU" dirty="0" err="1"/>
              <a:t>перебування</a:t>
            </a:r>
            <a:r>
              <a:rPr lang="ru-RU" dirty="0"/>
              <a:t> </a:t>
            </a:r>
            <a:r>
              <a:rPr lang="ru-RU" dirty="0" err="1"/>
              <a:t>його</a:t>
            </a:r>
            <a:r>
              <a:rPr lang="ru-RU" dirty="0"/>
              <a:t> у </a:t>
            </a:r>
            <a:r>
              <a:rPr lang="ru-RU" dirty="0" err="1"/>
              <a:t>відпустці</a:t>
            </a:r>
            <a:r>
              <a:rPr lang="ru-RU" dirty="0"/>
              <a:t>, </a:t>
            </a:r>
            <a:r>
              <a:rPr lang="ru-RU" dirty="0" err="1"/>
              <a:t>або</a:t>
            </a:r>
            <a:r>
              <a:rPr lang="ru-RU" dirty="0"/>
              <a:t> </a:t>
            </a:r>
            <a:r>
              <a:rPr lang="ru-RU" dirty="0" err="1"/>
              <a:t>якщо</a:t>
            </a:r>
            <a:r>
              <a:rPr lang="ru-RU" dirty="0"/>
              <a:t> минув один </a:t>
            </a:r>
            <a:r>
              <a:rPr lang="ru-RU" dirty="0" err="1"/>
              <a:t>рік</a:t>
            </a:r>
            <a:r>
              <a:rPr lang="ru-RU" dirty="0"/>
              <a:t> </a:t>
            </a:r>
            <a:r>
              <a:rPr lang="ru-RU" dirty="0" err="1"/>
              <a:t>після</a:t>
            </a:r>
            <a:r>
              <a:rPr lang="ru-RU" dirty="0"/>
              <a:t> </a:t>
            </a:r>
            <a:r>
              <a:rPr lang="ru-RU" dirty="0" err="1"/>
              <a:t>його</a:t>
            </a:r>
            <a:r>
              <a:rPr lang="ru-RU" dirty="0"/>
              <a:t> </a:t>
            </a:r>
            <a:r>
              <a:rPr lang="ru-RU" dirty="0" err="1"/>
              <a:t>вчинення</a:t>
            </a:r>
            <a:r>
              <a:rPr lang="ru-RU" dirty="0"/>
              <a:t> </a:t>
            </a:r>
            <a:r>
              <a:rPr lang="ru-RU" dirty="0" err="1"/>
              <a:t>або</a:t>
            </a:r>
            <a:r>
              <a:rPr lang="ru-RU" dirty="0"/>
              <a:t> </a:t>
            </a:r>
            <a:r>
              <a:rPr lang="ru-RU" dirty="0" err="1"/>
              <a:t>постановлення</a:t>
            </a:r>
            <a:r>
              <a:rPr lang="ru-RU" dirty="0"/>
              <a:t> </a:t>
            </a:r>
            <a:r>
              <a:rPr lang="ru-RU" dirty="0" err="1"/>
              <a:t>відповідної</a:t>
            </a:r>
            <a:r>
              <a:rPr lang="ru-RU" dirty="0"/>
              <a:t> </a:t>
            </a:r>
            <a:r>
              <a:rPr lang="ru-RU" dirty="0" err="1"/>
              <a:t>окремої</a:t>
            </a:r>
            <a:r>
              <a:rPr lang="ru-RU" dirty="0"/>
              <a:t> </a:t>
            </a:r>
            <a:r>
              <a:rPr lang="ru-RU" dirty="0" err="1"/>
              <a:t>ухвали</a:t>
            </a:r>
            <a:r>
              <a:rPr lang="ru-RU" dirty="0"/>
              <a:t> суду.</a:t>
            </a:r>
          </a:p>
          <a:p>
            <a:pPr marL="36830" indent="0">
              <a:buNone/>
            </a:pPr>
            <a:endParaRPr lang="uk-UA" sz="2900" dirty="0"/>
          </a:p>
          <a:p>
            <a:pPr marL="36830" indent="0">
              <a:buNone/>
            </a:pPr>
            <a:r>
              <a:rPr lang="ru-RU" b="1" dirty="0"/>
              <a:t>Стаття 66. </a:t>
            </a:r>
            <a:r>
              <a:rPr lang="ru-RU" dirty="0" err="1"/>
              <a:t>Види</a:t>
            </a:r>
            <a:r>
              <a:rPr lang="ru-RU" dirty="0"/>
              <a:t> </a:t>
            </a:r>
            <a:r>
              <a:rPr lang="ru-RU" dirty="0" err="1"/>
              <a:t>дисциплінарних</a:t>
            </a:r>
            <a:r>
              <a:rPr lang="ru-RU" dirty="0"/>
              <a:t> </a:t>
            </a:r>
            <a:r>
              <a:rPr lang="ru-RU" dirty="0" err="1"/>
              <a:t>стягнень</a:t>
            </a:r>
            <a:r>
              <a:rPr lang="ru-RU" dirty="0"/>
              <a:t> та </a:t>
            </a:r>
            <a:r>
              <a:rPr lang="ru-RU" dirty="0" err="1"/>
              <a:t>загальні</a:t>
            </a:r>
            <a:r>
              <a:rPr lang="ru-RU" dirty="0"/>
              <a:t> </a:t>
            </a:r>
            <a:r>
              <a:rPr lang="ru-RU" dirty="0" err="1"/>
              <a:t>умови</a:t>
            </a:r>
            <a:r>
              <a:rPr lang="ru-RU" dirty="0"/>
              <a:t> </a:t>
            </a:r>
            <a:r>
              <a:rPr lang="ru-RU" dirty="0" err="1"/>
              <a:t>їх</a:t>
            </a:r>
            <a:r>
              <a:rPr lang="ru-RU" dirty="0"/>
              <a:t> </a:t>
            </a:r>
            <a:r>
              <a:rPr lang="ru-RU" dirty="0" err="1"/>
              <a:t>застосування</a:t>
            </a:r>
            <a:endParaRPr lang="ru-RU" dirty="0"/>
          </a:p>
          <a:p>
            <a:r>
              <a:rPr lang="ru-RU" dirty="0"/>
              <a:t>1. До </a:t>
            </a:r>
            <a:r>
              <a:rPr lang="ru-RU" dirty="0" err="1"/>
              <a:t>державних</a:t>
            </a:r>
            <a:r>
              <a:rPr lang="ru-RU" dirty="0"/>
              <a:t> </a:t>
            </a:r>
            <a:r>
              <a:rPr lang="ru-RU" dirty="0" err="1"/>
              <a:t>службовців</a:t>
            </a:r>
            <a:r>
              <a:rPr lang="ru-RU" dirty="0"/>
              <a:t> </a:t>
            </a:r>
            <a:r>
              <a:rPr lang="ru-RU" dirty="0" err="1"/>
              <a:t>застосовується</a:t>
            </a:r>
            <a:r>
              <a:rPr lang="ru-RU" dirty="0"/>
              <a:t> один </a:t>
            </a:r>
            <a:r>
              <a:rPr lang="ru-RU" dirty="0" err="1"/>
              <a:t>із</a:t>
            </a:r>
            <a:r>
              <a:rPr lang="ru-RU" dirty="0"/>
              <a:t> таких </a:t>
            </a:r>
            <a:r>
              <a:rPr lang="ru-RU" dirty="0" err="1"/>
              <a:t>видів</a:t>
            </a:r>
            <a:r>
              <a:rPr lang="ru-RU" dirty="0"/>
              <a:t> </a:t>
            </a:r>
            <a:r>
              <a:rPr lang="ru-RU" dirty="0" err="1"/>
              <a:t>дисциплінарного</a:t>
            </a:r>
            <a:r>
              <a:rPr lang="ru-RU" dirty="0"/>
              <a:t> </a:t>
            </a:r>
            <a:r>
              <a:rPr lang="ru-RU" dirty="0" err="1"/>
              <a:t>стягнення</a:t>
            </a:r>
            <a:r>
              <a:rPr lang="ru-RU" dirty="0"/>
              <a:t>:</a:t>
            </a:r>
          </a:p>
          <a:p>
            <a:r>
              <a:rPr lang="ru-RU" dirty="0"/>
              <a:t>1) </a:t>
            </a:r>
            <a:r>
              <a:rPr lang="ru-RU" dirty="0" err="1"/>
              <a:t>зауваження</a:t>
            </a:r>
            <a:r>
              <a:rPr lang="ru-RU" dirty="0"/>
              <a:t>;</a:t>
            </a:r>
          </a:p>
          <a:p>
            <a:r>
              <a:rPr lang="ru-RU" dirty="0"/>
              <a:t>2) </a:t>
            </a:r>
            <a:r>
              <a:rPr lang="ru-RU" dirty="0" err="1"/>
              <a:t>догана</a:t>
            </a:r>
            <a:r>
              <a:rPr lang="ru-RU" dirty="0"/>
              <a:t>;</a:t>
            </a:r>
          </a:p>
          <a:p>
            <a:r>
              <a:rPr lang="ru-RU" dirty="0"/>
              <a:t>3) </a:t>
            </a:r>
            <a:r>
              <a:rPr lang="ru-RU" dirty="0" err="1"/>
              <a:t>попередження</a:t>
            </a:r>
            <a:r>
              <a:rPr lang="ru-RU" dirty="0"/>
              <a:t> про </a:t>
            </a:r>
            <a:r>
              <a:rPr lang="ru-RU" dirty="0" err="1"/>
              <a:t>неповну</a:t>
            </a:r>
            <a:r>
              <a:rPr lang="ru-RU" dirty="0"/>
              <a:t> </a:t>
            </a:r>
            <a:r>
              <a:rPr lang="ru-RU" dirty="0" err="1"/>
              <a:t>службову</a:t>
            </a:r>
            <a:r>
              <a:rPr lang="ru-RU" dirty="0"/>
              <a:t> </a:t>
            </a:r>
            <a:r>
              <a:rPr lang="ru-RU" dirty="0" err="1"/>
              <a:t>відповідність</a:t>
            </a:r>
            <a:r>
              <a:rPr lang="ru-RU" dirty="0"/>
              <a:t>;</a:t>
            </a:r>
          </a:p>
          <a:p>
            <a:r>
              <a:rPr lang="ru-RU" dirty="0"/>
              <a:t>4) </a:t>
            </a:r>
            <a:r>
              <a:rPr lang="ru-RU" dirty="0" err="1"/>
              <a:t>звільнення</a:t>
            </a:r>
            <a:r>
              <a:rPr lang="ru-RU" dirty="0"/>
              <a:t> з посади </a:t>
            </a:r>
            <a:r>
              <a:rPr lang="ru-RU" dirty="0" err="1"/>
              <a:t>державної</a:t>
            </a:r>
            <a:r>
              <a:rPr lang="ru-RU" dirty="0"/>
              <a:t> </a:t>
            </a:r>
            <a:r>
              <a:rPr lang="ru-RU" dirty="0" err="1"/>
              <a:t>служби</a:t>
            </a:r>
            <a:r>
              <a:rPr lang="ru-RU" dirty="0"/>
              <a:t>.</a:t>
            </a:r>
          </a:p>
          <a:p>
            <a:pPr marL="36830" indent="0">
              <a:buNone/>
            </a:pPr>
            <a:endParaRPr lang="uk-UA" sz="2900"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85000" lnSpcReduction="20000"/>
          </a:bodyPr>
          <a:lstStyle/>
          <a:p>
            <a:pPr marL="36830" indent="0">
              <a:buNone/>
            </a:pPr>
            <a:r>
              <a:rPr lang="uk-UA" i="1" dirty="0"/>
              <a:t>Законом України «Про запобігання корупції» </a:t>
            </a:r>
            <a:r>
              <a:rPr lang="uk-UA" i="1" dirty="0" err="1"/>
              <a:t>внесено</a:t>
            </a:r>
            <a:r>
              <a:rPr lang="uk-UA" i="1" dirty="0"/>
              <a:t> зміни до окремих статей кодексу законів про працю України  щодо підстав припинення трудового договору. Так, згідно з ч.1 ст.36 кодексу, однією з підстав припинення трудового договору є укладення трудового договору (контракту), всупереч вимогам Закону України "Про запобігання корупції", встановленим для осіб, які звільнилися або іншим чином припинили діяльність, пов’язану з виконанням функцій держави або місцевого самоврядування, протягом року з дня її припинення. Разом з тим, п.4 ч.1 ст.41кодексу встановлено, що трудовий договір з ініціативи власника або уповноваженого ним органу може бути розірваний також у випадку перебування працівника всупереч вимогам Закону України "Про запобігання корупції" у прямому підпорядкуванні у близької особи.</a:t>
            </a:r>
            <a:endParaRPr lang="ru-RU" dirty="0"/>
          </a:p>
          <a:p>
            <a:pPr marL="36830" indent="0">
              <a:buNone/>
            </a:pPr>
            <a:endParaRPr lang="uk-UA" sz="29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404664"/>
            <a:ext cx="8147248" cy="5721499"/>
          </a:xfrm>
        </p:spPr>
        <p:txBody>
          <a:bodyPr/>
          <a:lstStyle/>
          <a:p>
            <a:pPr marL="36830" indent="0">
              <a:buNone/>
            </a:pPr>
            <a:endPar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buNone/>
            </a:pPr>
            <a:endPar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buNone/>
            </a:pPr>
            <a:endPar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36830" indent="0" algn="ctr">
              <a:buNone/>
            </a:pPr>
            <a:r>
              <a:rPr lang="en-US" sz="4000" b="1" dirty="0">
                <a:ln w="22225">
                  <a:solidFill>
                    <a:schemeClr val="accent2"/>
                  </a:solidFill>
                  <a:prstDash val="solid"/>
                </a:ln>
                <a:solidFill>
                  <a:schemeClr val="accent2">
                    <a:lumMod val="40000"/>
                    <a:lumOff val="60000"/>
                  </a:schemeClr>
                </a:solidFill>
                <a:effectLst/>
              </a:rPr>
              <a:t>4</a:t>
            </a:r>
            <a:r>
              <a:rPr lang="uk-UA" sz="4000" b="1" dirty="0">
                <a:ln w="22225">
                  <a:solidFill>
                    <a:schemeClr val="accent2"/>
                  </a:solidFill>
                  <a:prstDash val="solid"/>
                </a:ln>
                <a:solidFill>
                  <a:schemeClr val="accent2">
                    <a:lumMod val="40000"/>
                    <a:lumOff val="60000"/>
                  </a:schemeClr>
                </a:solidFill>
                <a:effectLst/>
              </a:rPr>
              <a:t>. Цивільно-правова відповідальність за вчинення корупційних та </a:t>
            </a:r>
            <a:r>
              <a:rPr lang="uk-UA" sz="4000" b="1" dirty="0" err="1">
                <a:ln w="22225">
                  <a:solidFill>
                    <a:schemeClr val="accent2"/>
                  </a:solidFill>
                  <a:prstDash val="solid"/>
                </a:ln>
                <a:solidFill>
                  <a:schemeClr val="accent2">
                    <a:lumMod val="40000"/>
                    <a:lumOff val="60000"/>
                  </a:schemeClr>
                </a:solidFill>
                <a:effectLst/>
              </a:rPr>
              <a:t>пов</a:t>
            </a:r>
            <a:r>
              <a:rPr lang="en-US" sz="4000" b="1" dirty="0">
                <a:ln w="22225">
                  <a:solidFill>
                    <a:schemeClr val="accent2"/>
                  </a:solidFill>
                  <a:prstDash val="solid"/>
                </a:ln>
                <a:solidFill>
                  <a:schemeClr val="accent2">
                    <a:lumMod val="40000"/>
                    <a:lumOff val="60000"/>
                  </a:schemeClr>
                </a:solidFill>
                <a:effectLst/>
              </a:rPr>
              <a:t>’</a:t>
            </a:r>
            <a:r>
              <a:rPr lang="uk-UA" sz="4000" b="1" dirty="0" err="1">
                <a:ln w="22225">
                  <a:solidFill>
                    <a:schemeClr val="accent2"/>
                  </a:solidFill>
                  <a:prstDash val="solid"/>
                </a:ln>
                <a:solidFill>
                  <a:schemeClr val="accent2">
                    <a:lumMod val="40000"/>
                    <a:lumOff val="60000"/>
                  </a:schemeClr>
                </a:solidFill>
                <a:effectLst/>
              </a:rPr>
              <a:t>язаних</a:t>
            </a:r>
            <a:r>
              <a:rPr lang="uk-UA" sz="4000" b="1" dirty="0">
                <a:ln w="22225">
                  <a:solidFill>
                    <a:schemeClr val="accent2"/>
                  </a:solidFill>
                  <a:prstDash val="solid"/>
                </a:ln>
                <a:solidFill>
                  <a:schemeClr val="accent2">
                    <a:lumMod val="40000"/>
                    <a:lumOff val="60000"/>
                  </a:schemeClr>
                </a:solidFill>
                <a:effectLst/>
              </a:rPr>
              <a:t> із корупцією правопорушень</a:t>
            </a:r>
            <a:r>
              <a:rPr lang="en-US" altLang="uk-UA" sz="4000" b="1" dirty="0">
                <a:ln w="22225">
                  <a:solidFill>
                    <a:schemeClr val="accent2"/>
                  </a:solidFill>
                  <a:prstDash val="solid"/>
                </a:ln>
                <a:solidFill>
                  <a:schemeClr val="accent2">
                    <a:lumMod val="40000"/>
                    <a:lumOff val="60000"/>
                  </a:schemeClr>
                </a:solidFill>
                <a:effectLst/>
              </a:rPr>
              <a:t>.</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a:bodyPr>
          <a:lstStyle/>
          <a:p>
            <a:pPr marL="36830" indent="0">
              <a:buNone/>
            </a:pPr>
            <a:endParaRPr lang="uk-UA" sz="1800" b="1" u="sng" dirty="0"/>
          </a:p>
          <a:p>
            <a:pPr marL="36830" indent="0">
              <a:buNone/>
            </a:pPr>
            <a:r>
              <a:rPr lang="ru-RU" b="1" dirty="0"/>
              <a:t>Стаття 66. </a:t>
            </a:r>
            <a:r>
              <a:rPr lang="ru-RU" dirty="0" err="1"/>
              <a:t>Відшкодування</a:t>
            </a:r>
            <a:r>
              <a:rPr lang="ru-RU" dirty="0"/>
              <a:t> </a:t>
            </a:r>
            <a:r>
              <a:rPr lang="ru-RU" dirty="0" err="1"/>
              <a:t>збитків</a:t>
            </a:r>
            <a:r>
              <a:rPr lang="ru-RU" dirty="0"/>
              <a:t>, </a:t>
            </a:r>
            <a:r>
              <a:rPr lang="ru-RU" dirty="0" err="1"/>
              <a:t>шкоди</a:t>
            </a:r>
            <a:r>
              <a:rPr lang="ru-RU" dirty="0"/>
              <a:t>, </a:t>
            </a:r>
            <a:r>
              <a:rPr lang="ru-RU" dirty="0" err="1"/>
              <a:t>завданих</a:t>
            </a:r>
            <a:r>
              <a:rPr lang="ru-RU" dirty="0"/>
              <a:t> </a:t>
            </a:r>
            <a:r>
              <a:rPr lang="ru-RU" dirty="0" err="1"/>
              <a:t>державі</a:t>
            </a:r>
            <a:r>
              <a:rPr lang="ru-RU" dirty="0"/>
              <a:t> </a:t>
            </a:r>
            <a:r>
              <a:rPr lang="ru-RU" dirty="0" err="1"/>
              <a:t>внаслідок</a:t>
            </a:r>
            <a:r>
              <a:rPr lang="ru-RU" dirty="0"/>
              <a:t> </a:t>
            </a:r>
            <a:r>
              <a:rPr lang="ru-RU" dirty="0" err="1"/>
              <a:t>вчинення</a:t>
            </a:r>
            <a:r>
              <a:rPr lang="ru-RU" dirty="0"/>
              <a:t> </a:t>
            </a:r>
            <a:r>
              <a:rPr lang="ru-RU" dirty="0" err="1"/>
              <a:t>корупційного</a:t>
            </a:r>
            <a:r>
              <a:rPr lang="ru-RU" dirty="0"/>
              <a:t> </a:t>
            </a:r>
            <a:r>
              <a:rPr lang="ru-RU" dirty="0" err="1"/>
              <a:t>правопорушення</a:t>
            </a:r>
            <a:endParaRPr lang="ru-RU" dirty="0"/>
          </a:p>
          <a:p>
            <a:pPr marL="36830" indent="0">
              <a:buNone/>
            </a:pPr>
            <a:endParaRPr lang="ru-RU" dirty="0"/>
          </a:p>
          <a:p>
            <a:pPr marL="36830" indent="0">
              <a:buNone/>
            </a:pPr>
            <a:r>
              <a:rPr lang="ru-RU" dirty="0"/>
              <a:t>1. </a:t>
            </a:r>
            <a:r>
              <a:rPr lang="ru-RU" dirty="0" err="1"/>
              <a:t>Збитки</a:t>
            </a:r>
            <a:r>
              <a:rPr lang="ru-RU" dirty="0"/>
              <a:t>, шкода, </a:t>
            </a:r>
            <a:r>
              <a:rPr lang="ru-RU" dirty="0" err="1"/>
              <a:t>завдані</a:t>
            </a:r>
            <a:r>
              <a:rPr lang="ru-RU" dirty="0"/>
              <a:t> </a:t>
            </a:r>
            <a:r>
              <a:rPr lang="ru-RU" dirty="0" err="1"/>
              <a:t>державі</a:t>
            </a:r>
            <a:r>
              <a:rPr lang="ru-RU" dirty="0"/>
              <a:t> </a:t>
            </a:r>
            <a:r>
              <a:rPr lang="ru-RU" dirty="0" err="1"/>
              <a:t>внаслідок</a:t>
            </a:r>
            <a:r>
              <a:rPr lang="ru-RU" dirty="0"/>
              <a:t> </a:t>
            </a:r>
            <a:r>
              <a:rPr lang="ru-RU" dirty="0" err="1"/>
              <a:t>вчинення</a:t>
            </a:r>
            <a:r>
              <a:rPr lang="ru-RU" dirty="0"/>
              <a:t> </a:t>
            </a:r>
            <a:r>
              <a:rPr lang="ru-RU" dirty="0" err="1"/>
              <a:t>корупційного</a:t>
            </a:r>
            <a:r>
              <a:rPr lang="ru-RU" dirty="0"/>
              <a:t> </a:t>
            </a:r>
            <a:r>
              <a:rPr lang="ru-RU" dirty="0" err="1"/>
              <a:t>або</a:t>
            </a:r>
            <a:r>
              <a:rPr lang="ru-RU" dirty="0"/>
              <a:t> </a:t>
            </a:r>
            <a:r>
              <a:rPr lang="ru-RU" dirty="0" err="1"/>
              <a:t>пов’язаного</a:t>
            </a:r>
            <a:r>
              <a:rPr lang="ru-RU" dirty="0"/>
              <a:t> з </a:t>
            </a:r>
            <a:r>
              <a:rPr lang="ru-RU" dirty="0" err="1"/>
              <a:t>корупцією</a:t>
            </a:r>
            <a:r>
              <a:rPr lang="ru-RU" dirty="0"/>
              <a:t> </a:t>
            </a:r>
            <a:r>
              <a:rPr lang="ru-RU" dirty="0" err="1"/>
              <a:t>правопорушення</a:t>
            </a:r>
            <a:r>
              <a:rPr lang="ru-RU" dirty="0"/>
              <a:t>, </a:t>
            </a:r>
            <a:r>
              <a:rPr lang="ru-RU" dirty="0" err="1"/>
              <a:t>підлягають</a:t>
            </a:r>
            <a:r>
              <a:rPr lang="ru-RU" dirty="0"/>
              <a:t> </a:t>
            </a:r>
            <a:r>
              <a:rPr lang="ru-RU" dirty="0" err="1"/>
              <a:t>відшкодуванню</a:t>
            </a:r>
            <a:r>
              <a:rPr lang="ru-RU" dirty="0"/>
              <a:t> особою, яка вчинила </a:t>
            </a:r>
            <a:r>
              <a:rPr lang="ru-RU" dirty="0" err="1"/>
              <a:t>відповідне</a:t>
            </a:r>
            <a:r>
              <a:rPr lang="ru-RU" dirty="0"/>
              <a:t> </a:t>
            </a:r>
            <a:r>
              <a:rPr lang="ru-RU" dirty="0" err="1"/>
              <a:t>правопорушення</a:t>
            </a:r>
            <a:r>
              <a:rPr lang="ru-RU" dirty="0"/>
              <a:t>, в </a:t>
            </a:r>
            <a:r>
              <a:rPr lang="ru-RU" dirty="0" err="1"/>
              <a:t>установленому</a:t>
            </a:r>
            <a:r>
              <a:rPr lang="ru-RU" dirty="0"/>
              <a:t> законом порядку.</a:t>
            </a:r>
          </a:p>
          <a:p>
            <a:pPr marL="36830" indent="0">
              <a:buNone/>
            </a:pPr>
            <a:endParaRPr lang="ru-RU"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352928" cy="5832648"/>
          </a:xfrm>
        </p:spPr>
        <p:txBody>
          <a:bodyPr>
            <a:normAutofit fontScale="62500" lnSpcReduction="20000"/>
          </a:bodyPr>
          <a:lstStyle/>
          <a:p>
            <a:pPr marL="36830" indent="0">
              <a:buNone/>
            </a:pPr>
            <a:endParaRPr lang="uk-UA" sz="1800" b="1" u="sng" dirty="0"/>
          </a:p>
          <a:p>
            <a:pPr marL="36830" indent="0">
              <a:buNone/>
            </a:pPr>
            <a:r>
              <a:rPr lang="ru-RU" b="1" dirty="0"/>
              <a:t>Стаття 68. </a:t>
            </a:r>
            <a:r>
              <a:rPr lang="ru-RU" dirty="0" err="1"/>
              <a:t>Відновлення</a:t>
            </a:r>
            <a:r>
              <a:rPr lang="ru-RU" dirty="0"/>
              <a:t> прав і </a:t>
            </a:r>
            <a:r>
              <a:rPr lang="ru-RU" dirty="0" err="1"/>
              <a:t>законних</a:t>
            </a:r>
            <a:r>
              <a:rPr lang="ru-RU" dirty="0"/>
              <a:t> </a:t>
            </a:r>
            <a:r>
              <a:rPr lang="ru-RU" dirty="0" err="1"/>
              <a:t>інтересів</a:t>
            </a:r>
            <a:r>
              <a:rPr lang="ru-RU" dirty="0"/>
              <a:t> та </a:t>
            </a:r>
            <a:r>
              <a:rPr lang="ru-RU" dirty="0" err="1"/>
              <a:t>відшкодування</a:t>
            </a:r>
            <a:r>
              <a:rPr lang="ru-RU" dirty="0"/>
              <a:t> </a:t>
            </a:r>
            <a:r>
              <a:rPr lang="ru-RU" dirty="0" err="1"/>
              <a:t>збитків</a:t>
            </a:r>
            <a:r>
              <a:rPr lang="ru-RU" dirty="0"/>
              <a:t>, </a:t>
            </a:r>
            <a:r>
              <a:rPr lang="ru-RU" dirty="0" err="1"/>
              <a:t>шкоди</a:t>
            </a:r>
            <a:r>
              <a:rPr lang="ru-RU" dirty="0"/>
              <a:t>, </a:t>
            </a:r>
            <a:r>
              <a:rPr lang="ru-RU" dirty="0" err="1"/>
              <a:t>завданих</a:t>
            </a:r>
            <a:r>
              <a:rPr lang="ru-RU" dirty="0"/>
              <a:t> </a:t>
            </a:r>
            <a:r>
              <a:rPr lang="ru-RU" dirty="0" err="1"/>
              <a:t>фізичним</a:t>
            </a:r>
            <a:r>
              <a:rPr lang="ru-RU" dirty="0"/>
              <a:t> та </a:t>
            </a:r>
            <a:r>
              <a:rPr lang="ru-RU" dirty="0" err="1"/>
              <a:t>юридичним</a:t>
            </a:r>
            <a:r>
              <a:rPr lang="ru-RU" dirty="0"/>
              <a:t> особам </a:t>
            </a:r>
            <a:r>
              <a:rPr lang="ru-RU" dirty="0" err="1"/>
              <a:t>внаслідок</a:t>
            </a:r>
            <a:r>
              <a:rPr lang="ru-RU" dirty="0"/>
              <a:t> </a:t>
            </a:r>
            <a:r>
              <a:rPr lang="ru-RU" dirty="0" err="1"/>
              <a:t>вчинення</a:t>
            </a:r>
            <a:r>
              <a:rPr lang="ru-RU" dirty="0"/>
              <a:t> </a:t>
            </a:r>
            <a:r>
              <a:rPr lang="ru-RU" dirty="0" err="1"/>
              <a:t>корупційного</a:t>
            </a:r>
            <a:r>
              <a:rPr lang="ru-RU" dirty="0"/>
              <a:t> </a:t>
            </a:r>
            <a:r>
              <a:rPr lang="ru-RU" dirty="0" err="1"/>
              <a:t>правопорушення</a:t>
            </a:r>
            <a:endParaRPr lang="ru-RU" dirty="0"/>
          </a:p>
          <a:p>
            <a:pPr marL="36830" indent="0">
              <a:buNone/>
            </a:pPr>
            <a:endParaRPr lang="ru-RU" dirty="0"/>
          </a:p>
          <a:p>
            <a:pPr marL="36830" indent="0">
              <a:buNone/>
            </a:pPr>
            <a:r>
              <a:rPr lang="ru-RU" dirty="0"/>
              <a:t>1. </a:t>
            </a:r>
            <a:r>
              <a:rPr lang="ru-RU" dirty="0" err="1"/>
              <a:t>Фізичні</a:t>
            </a:r>
            <a:r>
              <a:rPr lang="ru-RU" dirty="0"/>
              <a:t> та </a:t>
            </a:r>
            <a:r>
              <a:rPr lang="ru-RU" dirty="0" err="1"/>
              <a:t>юридичні</a:t>
            </a:r>
            <a:r>
              <a:rPr lang="ru-RU" dirty="0"/>
              <a:t> особи, права </a:t>
            </a:r>
            <a:r>
              <a:rPr lang="ru-RU" dirty="0" err="1"/>
              <a:t>яких</a:t>
            </a:r>
            <a:r>
              <a:rPr lang="ru-RU" dirty="0"/>
              <a:t> порушено </a:t>
            </a:r>
            <a:r>
              <a:rPr lang="ru-RU" dirty="0" err="1"/>
              <a:t>внаслідок</a:t>
            </a:r>
            <a:r>
              <a:rPr lang="ru-RU" dirty="0"/>
              <a:t> </a:t>
            </a:r>
            <a:r>
              <a:rPr lang="ru-RU" dirty="0" err="1"/>
              <a:t>вчинення</a:t>
            </a:r>
            <a:r>
              <a:rPr lang="ru-RU" dirty="0"/>
              <a:t> </a:t>
            </a:r>
            <a:r>
              <a:rPr lang="ru-RU" dirty="0" err="1"/>
              <a:t>корупційного</a:t>
            </a:r>
            <a:r>
              <a:rPr lang="ru-RU" dirty="0"/>
              <a:t> </a:t>
            </a:r>
            <a:r>
              <a:rPr lang="ru-RU" dirty="0" err="1"/>
              <a:t>або</a:t>
            </a:r>
            <a:r>
              <a:rPr lang="ru-RU" dirty="0"/>
              <a:t> </a:t>
            </a:r>
            <a:r>
              <a:rPr lang="ru-RU" dirty="0" err="1"/>
              <a:t>пов’язаного</a:t>
            </a:r>
            <a:r>
              <a:rPr lang="ru-RU" dirty="0"/>
              <a:t> з </a:t>
            </a:r>
            <a:r>
              <a:rPr lang="ru-RU" dirty="0" err="1"/>
              <a:t>корупцією</a:t>
            </a:r>
            <a:r>
              <a:rPr lang="ru-RU" dirty="0"/>
              <a:t> </a:t>
            </a:r>
            <a:r>
              <a:rPr lang="ru-RU" dirty="0" err="1"/>
              <a:t>правопорушення</a:t>
            </a:r>
            <a:r>
              <a:rPr lang="ru-RU" dirty="0"/>
              <a:t> і </a:t>
            </a:r>
            <a:r>
              <a:rPr lang="ru-RU" dirty="0" err="1"/>
              <a:t>яким</a:t>
            </a:r>
            <a:r>
              <a:rPr lang="ru-RU" dirty="0"/>
              <a:t> </a:t>
            </a:r>
            <a:r>
              <a:rPr lang="ru-RU" dirty="0" err="1"/>
              <a:t>завдано</a:t>
            </a:r>
            <a:r>
              <a:rPr lang="ru-RU" dirty="0"/>
              <a:t> </a:t>
            </a:r>
            <a:r>
              <a:rPr lang="ru-RU" dirty="0" err="1"/>
              <a:t>моральної</a:t>
            </a:r>
            <a:r>
              <a:rPr lang="ru-RU" dirty="0"/>
              <a:t> </a:t>
            </a:r>
            <a:r>
              <a:rPr lang="ru-RU" dirty="0" err="1"/>
              <a:t>або</a:t>
            </a:r>
            <a:r>
              <a:rPr lang="ru-RU" dirty="0"/>
              <a:t> </a:t>
            </a:r>
            <a:r>
              <a:rPr lang="ru-RU" dirty="0" err="1"/>
              <a:t>майнової</a:t>
            </a:r>
            <a:r>
              <a:rPr lang="ru-RU" dirty="0"/>
              <a:t> </a:t>
            </a:r>
            <a:r>
              <a:rPr lang="ru-RU" dirty="0" err="1"/>
              <a:t>шкоди</a:t>
            </a:r>
            <a:r>
              <a:rPr lang="ru-RU" dirty="0"/>
              <a:t>, </a:t>
            </a:r>
            <a:r>
              <a:rPr lang="ru-RU" dirty="0" err="1"/>
              <a:t>збитків</a:t>
            </a:r>
            <a:r>
              <a:rPr lang="ru-RU" dirty="0"/>
              <a:t>, </a:t>
            </a:r>
            <a:r>
              <a:rPr lang="ru-RU" dirty="0" err="1"/>
              <a:t>мають</a:t>
            </a:r>
            <a:r>
              <a:rPr lang="ru-RU" dirty="0"/>
              <a:t> право на </a:t>
            </a:r>
            <a:r>
              <a:rPr lang="ru-RU" dirty="0" err="1"/>
              <a:t>відновлення</a:t>
            </a:r>
            <a:r>
              <a:rPr lang="ru-RU" dirty="0"/>
              <a:t> прав, </a:t>
            </a:r>
            <a:r>
              <a:rPr lang="ru-RU" dirty="0" err="1"/>
              <a:t>відшкодування</a:t>
            </a:r>
            <a:r>
              <a:rPr lang="ru-RU" dirty="0"/>
              <a:t> </a:t>
            </a:r>
            <a:r>
              <a:rPr lang="ru-RU" dirty="0" err="1"/>
              <a:t>збитків</a:t>
            </a:r>
            <a:r>
              <a:rPr lang="ru-RU" dirty="0"/>
              <a:t>, </a:t>
            </a:r>
            <a:r>
              <a:rPr lang="ru-RU" dirty="0" err="1"/>
              <a:t>шкоди</a:t>
            </a:r>
            <a:r>
              <a:rPr lang="ru-RU" dirty="0"/>
              <a:t> в </a:t>
            </a:r>
            <a:r>
              <a:rPr lang="ru-RU" dirty="0" err="1"/>
              <a:t>установленому</a:t>
            </a:r>
            <a:r>
              <a:rPr lang="ru-RU" dirty="0"/>
              <a:t> законом порядку.</a:t>
            </a:r>
          </a:p>
          <a:p>
            <a:pPr marL="36830" indent="0">
              <a:buNone/>
            </a:pPr>
            <a:r>
              <a:rPr lang="ru-RU" dirty="0"/>
              <a:t>2. </a:t>
            </a:r>
            <a:r>
              <a:rPr lang="ru-RU" dirty="0" err="1"/>
              <a:t>Збитки</a:t>
            </a:r>
            <a:r>
              <a:rPr lang="ru-RU" dirty="0"/>
              <a:t>, шкода, </a:t>
            </a:r>
            <a:r>
              <a:rPr lang="ru-RU" dirty="0" err="1"/>
              <a:t>завдані</a:t>
            </a:r>
            <a:r>
              <a:rPr lang="ru-RU" dirty="0"/>
              <a:t> </a:t>
            </a:r>
            <a:r>
              <a:rPr lang="ru-RU" dirty="0" err="1"/>
              <a:t>фізичній</a:t>
            </a:r>
            <a:r>
              <a:rPr lang="ru-RU" dirty="0"/>
              <a:t> </a:t>
            </a:r>
            <a:r>
              <a:rPr lang="ru-RU" dirty="0" err="1"/>
              <a:t>або</a:t>
            </a:r>
            <a:r>
              <a:rPr lang="ru-RU" dirty="0"/>
              <a:t> </a:t>
            </a:r>
            <a:r>
              <a:rPr lang="ru-RU" dirty="0" err="1"/>
              <a:t>юридичній</a:t>
            </a:r>
            <a:r>
              <a:rPr lang="ru-RU" dirty="0"/>
              <a:t> </a:t>
            </a:r>
            <a:r>
              <a:rPr lang="ru-RU" dirty="0" err="1"/>
              <a:t>особі</a:t>
            </a:r>
            <a:r>
              <a:rPr lang="ru-RU" dirty="0"/>
              <a:t> </a:t>
            </a:r>
            <a:r>
              <a:rPr lang="ru-RU" dirty="0" err="1"/>
              <a:t>внаслідок</a:t>
            </a:r>
            <a:r>
              <a:rPr lang="ru-RU" dirty="0"/>
              <a:t> </a:t>
            </a:r>
            <a:r>
              <a:rPr lang="ru-RU" dirty="0" err="1"/>
              <a:t>незаконних</a:t>
            </a:r>
            <a:r>
              <a:rPr lang="ru-RU" dirty="0"/>
              <a:t> </a:t>
            </a:r>
            <a:r>
              <a:rPr lang="ru-RU" dirty="0" err="1"/>
              <a:t>рішень</a:t>
            </a:r>
            <a:r>
              <a:rPr lang="ru-RU" dirty="0"/>
              <a:t>, </a:t>
            </a:r>
            <a:r>
              <a:rPr lang="ru-RU" dirty="0" err="1"/>
              <a:t>дій</a:t>
            </a:r>
            <a:r>
              <a:rPr lang="ru-RU" dirty="0"/>
              <a:t> </a:t>
            </a:r>
            <a:r>
              <a:rPr lang="ru-RU" dirty="0" err="1"/>
              <a:t>або</a:t>
            </a:r>
            <a:r>
              <a:rPr lang="ru-RU" dirty="0"/>
              <a:t> </a:t>
            </a:r>
            <a:r>
              <a:rPr lang="ru-RU" dirty="0" err="1"/>
              <a:t>бездіяльності</a:t>
            </a:r>
            <a:r>
              <a:rPr lang="ru-RU" dirty="0"/>
              <a:t> </a:t>
            </a:r>
            <a:r>
              <a:rPr lang="ru-RU" dirty="0" err="1"/>
              <a:t>суб’єкта</a:t>
            </a:r>
            <a:r>
              <a:rPr lang="ru-RU" dirty="0"/>
              <a:t>, </a:t>
            </a:r>
            <a:r>
              <a:rPr lang="ru-RU" dirty="0" err="1"/>
              <a:t>який</a:t>
            </a:r>
            <a:r>
              <a:rPr lang="ru-RU" dirty="0"/>
              <a:t> </a:t>
            </a:r>
            <a:r>
              <a:rPr lang="ru-RU" dirty="0" err="1"/>
              <a:t>здійснює</a:t>
            </a:r>
            <a:r>
              <a:rPr lang="ru-RU" dirty="0"/>
              <a:t> заходи </a:t>
            </a:r>
            <a:r>
              <a:rPr lang="ru-RU" dirty="0" err="1"/>
              <a:t>щодо</a:t>
            </a:r>
            <a:r>
              <a:rPr lang="ru-RU" dirty="0"/>
              <a:t> </a:t>
            </a:r>
            <a:r>
              <a:rPr lang="ru-RU" dirty="0" err="1"/>
              <a:t>запобігання</a:t>
            </a:r>
            <a:r>
              <a:rPr lang="ru-RU" dirty="0"/>
              <a:t> і </a:t>
            </a:r>
            <a:r>
              <a:rPr lang="ru-RU" dirty="0" err="1"/>
              <a:t>протидії</a:t>
            </a:r>
            <a:r>
              <a:rPr lang="ru-RU" dirty="0"/>
              <a:t> </a:t>
            </a:r>
            <a:r>
              <a:rPr lang="ru-RU" dirty="0" err="1"/>
              <a:t>корупції</a:t>
            </a:r>
            <a:r>
              <a:rPr lang="ru-RU" dirty="0"/>
              <a:t>, </a:t>
            </a:r>
            <a:r>
              <a:rPr lang="ru-RU" dirty="0" err="1"/>
              <a:t>відшкодовуються</a:t>
            </a:r>
            <a:r>
              <a:rPr lang="ru-RU" dirty="0"/>
              <a:t> з Державного бюджету </a:t>
            </a:r>
            <a:r>
              <a:rPr lang="ru-RU" dirty="0" err="1"/>
              <a:t>України</a:t>
            </a:r>
            <a:r>
              <a:rPr lang="ru-RU" dirty="0"/>
              <a:t> в </a:t>
            </a:r>
            <a:r>
              <a:rPr lang="ru-RU" dirty="0" err="1"/>
              <a:t>установленому</a:t>
            </a:r>
            <a:r>
              <a:rPr lang="ru-RU" dirty="0"/>
              <a:t> законом порядку. Держава, Автономна </a:t>
            </a:r>
            <a:r>
              <a:rPr lang="ru-RU" dirty="0" err="1"/>
              <a:t>Республіка</a:t>
            </a:r>
            <a:r>
              <a:rPr lang="ru-RU" dirty="0"/>
              <a:t> </a:t>
            </a:r>
            <a:r>
              <a:rPr lang="ru-RU" dirty="0" err="1"/>
              <a:t>Крим</a:t>
            </a:r>
            <a:r>
              <a:rPr lang="ru-RU" dirty="0"/>
              <a:t>, орган </a:t>
            </a:r>
            <a:r>
              <a:rPr lang="ru-RU" dirty="0" err="1"/>
              <a:t>місцевого</a:t>
            </a:r>
            <a:r>
              <a:rPr lang="ru-RU" dirty="0"/>
              <a:t> </a:t>
            </a:r>
            <a:r>
              <a:rPr lang="ru-RU" dirty="0" err="1"/>
              <a:t>самоврядування</a:t>
            </a:r>
            <a:r>
              <a:rPr lang="ru-RU" dirty="0"/>
              <a:t>, </a:t>
            </a:r>
            <a:r>
              <a:rPr lang="ru-RU" dirty="0" err="1"/>
              <a:t>які</a:t>
            </a:r>
            <a:r>
              <a:rPr lang="ru-RU" dirty="0"/>
              <a:t> </a:t>
            </a:r>
            <a:r>
              <a:rPr lang="ru-RU" dirty="0" err="1"/>
              <a:t>відшкодували</a:t>
            </a:r>
            <a:r>
              <a:rPr lang="ru-RU" dirty="0"/>
              <a:t> </a:t>
            </a:r>
            <a:r>
              <a:rPr lang="ru-RU" dirty="0" err="1"/>
              <a:t>збитки</a:t>
            </a:r>
            <a:r>
              <a:rPr lang="ru-RU" dirty="0"/>
              <a:t>, шкоду, </a:t>
            </a:r>
            <a:r>
              <a:rPr lang="ru-RU" dirty="0" err="1"/>
              <a:t>завдану</a:t>
            </a:r>
            <a:r>
              <a:rPr lang="ru-RU" dirty="0"/>
              <a:t> </a:t>
            </a:r>
            <a:r>
              <a:rPr lang="ru-RU" dirty="0" err="1"/>
              <a:t>незаконним</a:t>
            </a:r>
            <a:r>
              <a:rPr lang="ru-RU" dirty="0"/>
              <a:t> </a:t>
            </a:r>
            <a:r>
              <a:rPr lang="ru-RU" dirty="0" err="1"/>
              <a:t>рішенням</a:t>
            </a:r>
            <a:r>
              <a:rPr lang="ru-RU" dirty="0"/>
              <a:t>, </a:t>
            </a:r>
            <a:r>
              <a:rPr lang="ru-RU" dirty="0" err="1"/>
              <a:t>діями</a:t>
            </a:r>
            <a:r>
              <a:rPr lang="ru-RU" dirty="0"/>
              <a:t> </a:t>
            </a:r>
            <a:r>
              <a:rPr lang="ru-RU" dirty="0" err="1"/>
              <a:t>або</a:t>
            </a:r>
            <a:r>
              <a:rPr lang="ru-RU" dirty="0"/>
              <a:t> </a:t>
            </a:r>
            <a:r>
              <a:rPr lang="ru-RU" dirty="0" err="1"/>
              <a:t>бездіяльністю</a:t>
            </a:r>
            <a:r>
              <a:rPr lang="ru-RU" dirty="0"/>
              <a:t> </a:t>
            </a:r>
            <a:r>
              <a:rPr lang="ru-RU" dirty="0" err="1"/>
              <a:t>суб’єкта</a:t>
            </a:r>
            <a:r>
              <a:rPr lang="ru-RU" dirty="0"/>
              <a:t>, </a:t>
            </a:r>
            <a:r>
              <a:rPr lang="ru-RU" dirty="0" err="1"/>
              <a:t>що</a:t>
            </a:r>
            <a:r>
              <a:rPr lang="ru-RU" dirty="0"/>
              <a:t> </a:t>
            </a:r>
            <a:r>
              <a:rPr lang="ru-RU" dirty="0" err="1"/>
              <a:t>здійснює</a:t>
            </a:r>
            <a:r>
              <a:rPr lang="ru-RU" dirty="0"/>
              <a:t> заходи </a:t>
            </a:r>
            <a:r>
              <a:rPr lang="ru-RU" dirty="0" err="1"/>
              <a:t>щодо</a:t>
            </a:r>
            <a:r>
              <a:rPr lang="ru-RU" dirty="0"/>
              <a:t> </a:t>
            </a:r>
            <a:r>
              <a:rPr lang="ru-RU" dirty="0" err="1"/>
              <a:t>запобігання</a:t>
            </a:r>
            <a:r>
              <a:rPr lang="ru-RU" dirty="0"/>
              <a:t> та </a:t>
            </a:r>
            <a:r>
              <a:rPr lang="ru-RU" dirty="0" err="1"/>
              <a:t>протидії</a:t>
            </a:r>
            <a:r>
              <a:rPr lang="ru-RU" dirty="0"/>
              <a:t> </a:t>
            </a:r>
            <a:r>
              <a:rPr lang="ru-RU" dirty="0" err="1"/>
              <a:t>корупції</a:t>
            </a:r>
            <a:r>
              <a:rPr lang="ru-RU" dirty="0"/>
              <a:t>, </a:t>
            </a:r>
            <a:r>
              <a:rPr lang="ru-RU" dirty="0" err="1"/>
              <a:t>мають</a:t>
            </a:r>
            <a:r>
              <a:rPr lang="ru-RU" dirty="0"/>
              <a:t> право </a:t>
            </a:r>
            <a:r>
              <a:rPr lang="ru-RU" dirty="0" err="1"/>
              <a:t>зворотної</a:t>
            </a:r>
            <a:r>
              <a:rPr lang="ru-RU" dirty="0"/>
              <a:t> </a:t>
            </a:r>
            <a:r>
              <a:rPr lang="ru-RU" dirty="0" err="1"/>
              <a:t>вимоги</a:t>
            </a:r>
            <a:r>
              <a:rPr lang="ru-RU" dirty="0"/>
              <a:t> (</a:t>
            </a:r>
            <a:r>
              <a:rPr lang="ru-RU" dirty="0" err="1"/>
              <a:t>регресу</a:t>
            </a:r>
            <a:r>
              <a:rPr lang="ru-RU" dirty="0"/>
              <a:t>) до особи, яка </a:t>
            </a:r>
            <a:r>
              <a:rPr lang="ru-RU" dirty="0" err="1"/>
              <a:t>завдала</a:t>
            </a:r>
            <a:r>
              <a:rPr lang="ru-RU" dirty="0"/>
              <a:t> </a:t>
            </a:r>
            <a:r>
              <a:rPr lang="ru-RU" dirty="0" err="1"/>
              <a:t>збитків</a:t>
            </a:r>
            <a:r>
              <a:rPr lang="ru-RU" dirty="0"/>
              <a:t>, </a:t>
            </a:r>
            <a:r>
              <a:rPr lang="ru-RU" dirty="0" err="1"/>
              <a:t>шкоди</a:t>
            </a:r>
            <a:r>
              <a:rPr lang="ru-RU" dirty="0"/>
              <a:t>, у </a:t>
            </a:r>
            <a:r>
              <a:rPr lang="ru-RU" dirty="0" err="1"/>
              <a:t>розмірі</a:t>
            </a:r>
            <a:r>
              <a:rPr lang="ru-RU" dirty="0"/>
              <a:t> </a:t>
            </a:r>
            <a:r>
              <a:rPr lang="ru-RU" dirty="0" err="1"/>
              <a:t>виплаченого</a:t>
            </a:r>
            <a:r>
              <a:rPr lang="ru-RU" dirty="0"/>
              <a:t> </a:t>
            </a:r>
            <a:r>
              <a:rPr lang="ru-RU" dirty="0" err="1"/>
              <a:t>відшкодування</a:t>
            </a:r>
            <a:r>
              <a:rPr lang="ru-RU" dirty="0"/>
              <a:t> (</a:t>
            </a:r>
            <a:r>
              <a:rPr lang="ru-RU" dirty="0" err="1"/>
              <a:t>крім</a:t>
            </a:r>
            <a:r>
              <a:rPr lang="ru-RU" dirty="0"/>
              <a:t> </a:t>
            </a:r>
            <a:r>
              <a:rPr lang="ru-RU" dirty="0" err="1"/>
              <a:t>відшкодування</a:t>
            </a:r>
            <a:r>
              <a:rPr lang="ru-RU" dirty="0"/>
              <a:t> </a:t>
            </a:r>
            <a:r>
              <a:rPr lang="ru-RU" dirty="0" err="1"/>
              <a:t>виплат</a:t>
            </a:r>
            <a:r>
              <a:rPr lang="ru-RU" dirty="0"/>
              <a:t>, </a:t>
            </a:r>
            <a:r>
              <a:rPr lang="ru-RU" dirty="0" err="1"/>
              <a:t>пов’язаних</a:t>
            </a:r>
            <a:r>
              <a:rPr lang="ru-RU" dirty="0"/>
              <a:t> </a:t>
            </a:r>
            <a:r>
              <a:rPr lang="ru-RU" dirty="0" err="1"/>
              <a:t>із</a:t>
            </a:r>
            <a:r>
              <a:rPr lang="ru-RU" dirty="0"/>
              <a:t> </a:t>
            </a:r>
            <a:r>
              <a:rPr lang="ru-RU" dirty="0" err="1"/>
              <a:t>трудовими</a:t>
            </a:r>
            <a:r>
              <a:rPr lang="ru-RU" dirty="0"/>
              <a:t> </a:t>
            </a:r>
            <a:r>
              <a:rPr lang="ru-RU" dirty="0" err="1"/>
              <a:t>відносинами</a:t>
            </a:r>
            <a:r>
              <a:rPr lang="ru-RU" dirty="0"/>
              <a:t>, </a:t>
            </a:r>
            <a:r>
              <a:rPr lang="ru-RU" dirty="0" err="1"/>
              <a:t>відшкодуванням</a:t>
            </a:r>
            <a:r>
              <a:rPr lang="ru-RU" dirty="0"/>
              <a:t> </a:t>
            </a:r>
            <a:r>
              <a:rPr lang="ru-RU" dirty="0" err="1"/>
              <a:t>моральної</a:t>
            </a:r>
            <a:r>
              <a:rPr lang="ru-RU" dirty="0"/>
              <a:t> </a:t>
            </a:r>
            <a:r>
              <a:rPr lang="ru-RU" dirty="0" err="1"/>
              <a:t>шкоди</a:t>
            </a:r>
            <a:r>
              <a:rPr lang="ru-RU" dirty="0"/>
              <a:t>).</a:t>
            </a:r>
          </a:p>
          <a:p>
            <a:pPr marL="36830" indent="0">
              <a:buNone/>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80194" y="332656"/>
            <a:ext cx="7632848" cy="6186309"/>
          </a:xfrm>
          <a:prstGeom prst="rect">
            <a:avLst/>
          </a:prstGeom>
          <a:noFill/>
        </p:spPr>
        <p:txBody>
          <a:bodyPr wrap="square" rtlCol="0">
            <a:spAutoFit/>
          </a:bodyPr>
          <a:lstStyle/>
          <a:p>
            <a:pPr marL="285750" indent="-285750">
              <a:buFont typeface="Arial" panose="020B0604020202020204" pitchFamily="34" charset="0"/>
              <a:buChar char="•"/>
            </a:pPr>
            <a:r>
              <a:rPr lang="uk-UA" u="sng" dirty="0"/>
              <a:t>ст. 1 Закону України «Про боротьбу з корупцією» 1995 р.</a:t>
            </a:r>
            <a:endParaRPr lang="ru-RU" u="sng" dirty="0"/>
          </a:p>
          <a:p>
            <a:endParaRPr lang="ru-RU" u="sng" dirty="0"/>
          </a:p>
          <a:p>
            <a:r>
              <a:rPr lang="ru-RU" u="sng" dirty="0" err="1"/>
              <a:t>Корупційними</a:t>
            </a:r>
            <a:r>
              <a:rPr lang="ru-RU" u="sng" dirty="0"/>
              <a:t> </a:t>
            </a:r>
            <a:r>
              <a:rPr lang="ru-RU" u="sng" dirty="0" err="1"/>
              <a:t>діяннями</a:t>
            </a:r>
            <a:r>
              <a:rPr lang="ru-RU" u="sng" dirty="0"/>
              <a:t> є:</a:t>
            </a:r>
          </a:p>
          <a:p>
            <a:r>
              <a:rPr lang="uk-UA" dirty="0"/>
              <a:t>а) незаконне  одержання  особою,  уповноваженою  на виконання </a:t>
            </a:r>
          </a:p>
          <a:p>
            <a:r>
              <a:rPr lang="uk-UA" dirty="0"/>
              <a:t>функцій держави, у зв'язку з виконанням таких функцій матеріальних </a:t>
            </a:r>
          </a:p>
          <a:p>
            <a:r>
              <a:rPr lang="uk-UA" dirty="0"/>
              <a:t>благ,  послуг,  пільг або інших переваг, у тому числі прийняття чи </a:t>
            </a:r>
          </a:p>
          <a:p>
            <a:r>
              <a:rPr lang="uk-UA" dirty="0"/>
              <a:t>одержання  предметів  (послуг)  шляхом  їх  придбання   за   ціною </a:t>
            </a:r>
          </a:p>
          <a:p>
            <a:r>
              <a:rPr lang="uk-UA" dirty="0"/>
              <a:t>(тарифом),  яка  є  істотно  нижчою  від  їх  фактичної  (дійсної) </a:t>
            </a:r>
          </a:p>
          <a:p>
            <a:r>
              <a:rPr lang="uk-UA" dirty="0"/>
              <a:t>вартості;</a:t>
            </a:r>
          </a:p>
          <a:p>
            <a:r>
              <a:rPr lang="uk-UA" dirty="0"/>
              <a:t>б) одержання   особою,  уповноваженою  на  виконання  функцій </a:t>
            </a:r>
          </a:p>
          <a:p>
            <a:r>
              <a:rPr lang="uk-UA" dirty="0"/>
              <a:t>держави,  кредитів  або   позичок,   придбання   цінних   паперів, </a:t>
            </a:r>
          </a:p>
          <a:p>
            <a:r>
              <a:rPr lang="uk-UA" dirty="0"/>
              <a:t>нерухомості  або  іншого  майна з використанням при цьому пільг чи </a:t>
            </a:r>
          </a:p>
          <a:p>
            <a:r>
              <a:rPr lang="uk-UA" dirty="0"/>
              <a:t>переваг, не передбачених чинним законодавством.</a:t>
            </a:r>
          </a:p>
          <a:p>
            <a:endParaRPr lang="uk-UA" dirty="0"/>
          </a:p>
          <a:p>
            <a:pPr marL="285750" indent="-285750">
              <a:buFont typeface="Arial" panose="020B0604020202020204" pitchFamily="34" charset="0"/>
              <a:buChar char="•"/>
            </a:pPr>
            <a:r>
              <a:rPr lang="uk-UA" u="sng" dirty="0"/>
              <a:t>ст. 1 Закону України «Про засади запобігання і протидії корупції» 2011 р.</a:t>
            </a:r>
          </a:p>
          <a:p>
            <a:pPr marL="285750" indent="-285750">
              <a:buFont typeface="Arial" panose="020B0604020202020204" pitchFamily="34" charset="0"/>
              <a:buChar char="•"/>
            </a:pPr>
            <a:endParaRPr lang="uk-UA" u="sng" dirty="0"/>
          </a:p>
          <a:p>
            <a:r>
              <a:rPr lang="uk-UA" u="sng" dirty="0"/>
              <a:t>Корупційне правопорушення </a:t>
            </a:r>
            <a:r>
              <a:rPr lang="uk-UA" dirty="0"/>
              <a:t>- умисне діяння, що містить ознаки корупції, вчинене особою, зазначеною у частині першій статті 4 цього Закону, за яке законом установлено кримінальну, адміністративну, цивільно-правову та дисциплінарну відповідальність.</a:t>
            </a:r>
          </a:p>
          <a:p>
            <a:pPr marL="285750" indent="-285750">
              <a:buFont typeface="Arial" panose="020B0604020202020204" pitchFamily="34" charset="0"/>
              <a:buChar char="•"/>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5576" y="1052736"/>
            <a:ext cx="7632848" cy="4493538"/>
          </a:xfrm>
          <a:prstGeom prst="rect">
            <a:avLst/>
          </a:prstGeom>
          <a:noFill/>
        </p:spPr>
        <p:txBody>
          <a:bodyPr wrap="square" rtlCol="0">
            <a:spAutoFit/>
          </a:bodyPr>
          <a:lstStyle/>
          <a:p>
            <a:pPr marL="285750" indent="-285750">
              <a:buFont typeface="Arial" panose="020B0604020202020204" pitchFamily="34" charset="0"/>
              <a:buChar char="•"/>
            </a:pPr>
            <a:r>
              <a:rPr lang="uk-UA" sz="2200" u="sng" dirty="0"/>
              <a:t>Корупція</a:t>
            </a:r>
            <a:r>
              <a:rPr lang="uk-UA" sz="2200" dirty="0"/>
              <a:t> - використання особою, зазначеною у частині першій статті 3 цього Закону, наданих їй службових повноважень чи пов’язаних з ними можливостей з метою одержання неправомірної вигоди або прийняття такої вигоди чи прийняття обіцянки/пропозиції такої вигоди для себе чи інших осіб або відповідно обіцянка/пропозиція чи надання неправомірної вигоди особі, зазначеній у частині першій статті 3 цього Закону, або на її вимогу іншим фізичним чи юридичним особам з метою схилити цю особу до протиправного використання наданих їй службових повноважень чи пов’язаних з ними можливостей.</a:t>
            </a:r>
            <a:endParaRPr lang="ru-RU" sz="2200" dirty="0"/>
          </a:p>
        </p:txBody>
      </p:sp>
    </p:spTree>
  </p:cSld>
  <p:clrMapOvr>
    <a:masterClrMapping/>
  </p:clrMapOvr>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Technic</Template>
  <TotalTime>794</TotalTime>
  <Words>6187</Words>
  <Application>Microsoft Office PowerPoint</Application>
  <PresentationFormat>Экран (4:3)</PresentationFormat>
  <Paragraphs>435</Paragraphs>
  <Slides>77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77</vt:i4>
      </vt:variant>
    </vt:vector>
  </HeadingPairs>
  <TitlesOfParts>
    <vt:vector size="81" baseType="lpstr">
      <vt:lpstr>Arial</vt:lpstr>
      <vt:lpstr>Franklin Gothic Book</vt:lpstr>
      <vt:lpstr>Wingdings 2</vt:lpstr>
      <vt:lpstr>Техническая</vt:lpstr>
      <vt:lpstr>«ЮРИДИЧНА ВІДПОВІДАЛЬНІСТЬ ЗА КОРУПЦІЙНІ ТА ПОВ’ЯЗАНІ З КОРУПЦІЄЮ ПРАВОПОРУШЕННЯ» </vt:lpstr>
      <vt:lpstr>План лекції:</vt:lpstr>
      <vt:lpstr>Презентация PowerPoint</vt:lpstr>
      <vt:lpstr>Презентация PowerPoint</vt:lpstr>
      <vt:lpstr>Презентация PowerPoint</vt:lpstr>
      <vt:lpstr>КОРУПЦІЯ</vt:lpstr>
      <vt:lpstr>Презентация PowerPoint</vt:lpstr>
      <vt:lpstr>Презентация PowerPoint</vt:lpstr>
      <vt:lpstr>Презентация PowerPoint</vt:lpstr>
      <vt:lpstr>Ознаки корупції:</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 «Насильство в сім’ї та його запобігання»</dc:title>
  <dc:creator>user</dc:creator>
  <cp:lastModifiedBy>Novikov Oleg</cp:lastModifiedBy>
  <cp:revision>69</cp:revision>
  <dcterms:created xsi:type="dcterms:W3CDTF">2017-12-01T04:07:00Z</dcterms:created>
  <dcterms:modified xsi:type="dcterms:W3CDTF">2021-11-29T07:39:43Z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1033-11.2.0.8888</vt:lpwstr>
  </property>
</Properties>
</file>