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63" r:id="rId3"/>
    <p:sldId id="272" r:id="rId4"/>
    <p:sldId id="271" r:id="rId5"/>
    <p:sldId id="265" r:id="rId6"/>
    <p:sldId id="273" r:id="rId7"/>
    <p:sldId id="274" r:id="rId8"/>
    <p:sldId id="266" r:id="rId9"/>
    <p:sldId id="278" r:id="rId10"/>
    <p:sldId id="276" r:id="rId11"/>
    <p:sldId id="275" r:id="rId12"/>
    <p:sldId id="279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3A1C593-65D0-4073-BCC9-577B9352EA97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244" y="1230284"/>
            <a:ext cx="10312400" cy="3672378"/>
          </a:xfrm>
        </p:spPr>
        <p:txBody>
          <a:bodyPr/>
          <a:lstStyle/>
          <a:p>
            <a:r>
              <a:rPr lang="ru-RU" sz="7000" b="1" dirty="0"/>
              <a:t>«</a:t>
            </a:r>
            <a:r>
              <a:rPr lang="ru-RU" sz="7000" b="1" dirty="0" err="1"/>
              <a:t>Запобігання</a:t>
            </a:r>
            <a:r>
              <a:rPr lang="ru-RU" sz="7000" b="1" dirty="0"/>
              <a:t> </a:t>
            </a:r>
            <a:r>
              <a:rPr lang="ru-RU" sz="7000" b="1" dirty="0" err="1"/>
              <a:t>злочинам</a:t>
            </a:r>
            <a:r>
              <a:rPr lang="ru-RU" sz="7000" b="1" dirty="0"/>
              <a:t> у </a:t>
            </a:r>
            <a:r>
              <a:rPr lang="ru-RU" sz="7000" b="1" dirty="0" err="1"/>
              <a:t>сфері</a:t>
            </a:r>
            <a:r>
              <a:rPr lang="ru-RU" sz="7000" b="1" dirty="0"/>
              <a:t> </a:t>
            </a:r>
            <a:r>
              <a:rPr lang="ru-RU" sz="7000" b="1" dirty="0" err="1"/>
              <a:t>економіки</a:t>
            </a:r>
            <a:r>
              <a:rPr lang="ru-RU" sz="7000" b="1" dirty="0"/>
              <a:t> </a:t>
            </a:r>
            <a:r>
              <a:rPr lang="uk-UA" sz="7000" b="1" dirty="0"/>
              <a:t>»</a:t>
            </a:r>
            <a:endParaRPr lang="en-US" sz="7000" b="1" dirty="0"/>
          </a:p>
        </p:txBody>
      </p:sp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520" y="847897"/>
            <a:ext cx="11744960" cy="4405745"/>
          </a:xfrm>
        </p:spPr>
        <p:txBody>
          <a:bodyPr/>
          <a:lstStyle/>
          <a:p>
            <a:pPr algn="l"/>
            <a:r>
              <a:rPr lang="uk-UA" sz="4000" dirty="0"/>
              <a:t>Запобігання злочинам у сфері економіки являє собою узгоджену систему заходів політичного, економічного, соціального, організаційно-правового характеру, спрямованих на обмеження дії та нейтралізацію причини та умов вчинення зазначеної категорії злочинів.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26597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520" y="199505"/>
            <a:ext cx="11744960" cy="125522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000" dirty="0"/>
              <a:t>До </a:t>
            </a:r>
            <a:r>
              <a:rPr lang="ru-RU" sz="3000" dirty="0" err="1"/>
              <a:t>загальносоціальних</a:t>
            </a:r>
            <a:r>
              <a:rPr lang="ru-RU" sz="3000" dirty="0"/>
              <a:t> </a:t>
            </a:r>
            <a:r>
              <a:rPr lang="ru-RU" sz="3000" dirty="0" err="1"/>
              <a:t>заходів</a:t>
            </a:r>
            <a:r>
              <a:rPr lang="ru-RU" sz="3000" dirty="0"/>
              <a:t> </a:t>
            </a:r>
            <a:r>
              <a:rPr lang="ru-RU" sz="3000" dirty="0" err="1"/>
              <a:t>запобігання</a:t>
            </a:r>
            <a:r>
              <a:rPr lang="ru-RU" sz="3000" dirty="0"/>
              <a:t> </a:t>
            </a:r>
            <a:r>
              <a:rPr lang="ru-RU" sz="3000" dirty="0" err="1"/>
              <a:t>злочинам</a:t>
            </a:r>
            <a:r>
              <a:rPr lang="ru-RU" sz="3000" dirty="0"/>
              <a:t> у </a:t>
            </a:r>
            <a:r>
              <a:rPr lang="ru-RU" sz="3000" dirty="0" err="1"/>
              <a:t>сфері</a:t>
            </a:r>
            <a:r>
              <a:rPr lang="ru-RU" sz="3000" dirty="0"/>
              <a:t> </a:t>
            </a:r>
            <a:r>
              <a:rPr lang="ru-RU" sz="3000" dirty="0" err="1"/>
              <a:t>економіки</a:t>
            </a:r>
            <a:r>
              <a:rPr lang="ru-RU" sz="3000" dirty="0"/>
              <a:t> належать (Б. М. </a:t>
            </a:r>
            <a:r>
              <a:rPr lang="ru-RU" sz="3000" dirty="0" err="1"/>
              <a:t>Головкін</a:t>
            </a:r>
            <a:r>
              <a:rPr lang="ru-RU" sz="3000" dirty="0"/>
              <a:t>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21" y="1642863"/>
            <a:ext cx="10972800" cy="5082133"/>
          </a:xfrm>
        </p:spPr>
        <p:txBody>
          <a:bodyPr>
            <a:noAutofit/>
          </a:bodyPr>
          <a:lstStyle/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забезпечення захисту економічної конкуренції та рівних можливостей для суб’єктів великого, середнього і малого бізнесу;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зменшення податкового навантаження на підприємців; 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сприяння доступному кредитуванню малого й середнього бізнесу;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залучення інвестицій у перспективні сектори економіки і створення нових робо-</a:t>
            </a:r>
          </a:p>
          <a:p>
            <a:r>
              <a:rPr lang="uk-UA" sz="2000" dirty="0" err="1">
                <a:solidFill>
                  <a:schemeClr val="tx1"/>
                </a:solidFill>
                <a:latin typeface="+mn-lt"/>
              </a:rPr>
              <a:t>чих</a:t>
            </a:r>
            <a:r>
              <a:rPr lang="uk-UA" sz="2000" dirty="0">
                <a:solidFill>
                  <a:schemeClr val="tx1"/>
                </a:solidFill>
                <a:latin typeface="+mn-lt"/>
              </a:rPr>
              <a:t> місць;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підвищення рівня оплати праці;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спрощення бюрократичних процедур; 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стимулювання підприємницької ініціативи;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проведення антикорупційної експертизи нормативних актів у сфері господарської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діяльності;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активізація інститутів громадянського суспільства в управлінні економіки;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розвиток державно-приватного партнерства у сфері великого, середнього та малого бізнесу.</a:t>
            </a:r>
          </a:p>
        </p:txBody>
      </p:sp>
    </p:spTree>
    <p:extLst>
      <p:ext uri="{BB962C8B-B14F-4D97-AF65-F5344CB8AC3E}">
        <p14:creationId xmlns:p14="http://schemas.microsoft.com/office/powerpoint/2010/main" val="3051403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520" y="199505"/>
            <a:ext cx="11744960" cy="125522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000" dirty="0"/>
              <a:t>До </a:t>
            </a:r>
            <a:r>
              <a:rPr lang="ru-RU" sz="3000" dirty="0" err="1"/>
              <a:t>спеціально-кримінологічних</a:t>
            </a:r>
            <a:r>
              <a:rPr lang="ru-RU" sz="3000" dirty="0"/>
              <a:t> </a:t>
            </a:r>
            <a:r>
              <a:rPr lang="ru-RU" sz="3000" dirty="0" err="1"/>
              <a:t>заходів</a:t>
            </a:r>
            <a:r>
              <a:rPr lang="ru-RU" sz="3000" dirty="0"/>
              <a:t> </a:t>
            </a:r>
            <a:r>
              <a:rPr lang="ru-RU" sz="3000" dirty="0" err="1"/>
              <a:t>із</a:t>
            </a:r>
            <a:r>
              <a:rPr lang="ru-RU" sz="3000" dirty="0"/>
              <a:t> </a:t>
            </a:r>
            <a:r>
              <a:rPr lang="ru-RU" sz="3000" dirty="0" err="1"/>
              <a:t>запобігання</a:t>
            </a:r>
            <a:r>
              <a:rPr lang="ru-RU" sz="3000" dirty="0"/>
              <a:t> </a:t>
            </a:r>
            <a:r>
              <a:rPr lang="ru-RU" sz="3000" dirty="0" err="1"/>
              <a:t>злочинам</a:t>
            </a:r>
            <a:br>
              <a:rPr lang="ru-RU" sz="3000" dirty="0"/>
            </a:br>
            <a:r>
              <a:rPr lang="ru-RU" sz="3000" dirty="0"/>
              <a:t>у </a:t>
            </a:r>
            <a:r>
              <a:rPr lang="ru-RU" sz="3000" dirty="0" err="1"/>
              <a:t>сфері</a:t>
            </a:r>
            <a:r>
              <a:rPr lang="ru-RU" sz="3000" dirty="0"/>
              <a:t> </a:t>
            </a:r>
            <a:r>
              <a:rPr lang="ru-RU" sz="3000" dirty="0" err="1"/>
              <a:t>економіки</a:t>
            </a:r>
            <a:r>
              <a:rPr lang="ru-RU" sz="3000" dirty="0"/>
              <a:t> належать </a:t>
            </a:r>
            <a:r>
              <a:rPr lang="ru-RU" sz="3000" dirty="0" err="1"/>
              <a:t>такі</a:t>
            </a:r>
            <a:r>
              <a:rPr lang="ru-RU" sz="3000" dirty="0"/>
              <a:t> (Б. М. </a:t>
            </a:r>
            <a:r>
              <a:rPr lang="ru-RU" sz="3000" dirty="0" err="1"/>
              <a:t>Головкін</a:t>
            </a:r>
            <a:r>
              <a:rPr lang="ru-RU" sz="3000" dirty="0"/>
              <a:t>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20" y="1454727"/>
            <a:ext cx="11541759" cy="52702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dirty="0">
                <a:solidFill>
                  <a:schemeClr val="tx1"/>
                </a:solidFill>
                <a:latin typeface="+mn-lt"/>
              </a:rPr>
              <a:t>1. Заходи профілактики: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– повний перехід на безготівкові форми розрахунків з використанням системи електронних платежів, платіжних терміналів, платіжних карток;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– зменшення </a:t>
            </a:r>
            <a:r>
              <a:rPr lang="uk-UA" sz="1800" dirty="0" err="1">
                <a:solidFill>
                  <a:schemeClr val="tx1"/>
                </a:solidFill>
                <a:latin typeface="+mn-lt"/>
              </a:rPr>
              <a:t>перел</a:t>
            </a:r>
            <a:r>
              <a:rPr lang="pl-PL" sz="1800" dirty="0">
                <a:solidFill>
                  <a:schemeClr val="tx1"/>
                </a:solidFill>
                <a:latin typeface="+mn-lt"/>
              </a:rPr>
              <a:t>i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ку вид</a:t>
            </a:r>
            <a:r>
              <a:rPr lang="pl-PL" sz="1800" dirty="0">
                <a:solidFill>
                  <a:schemeClr val="tx1"/>
                </a:solidFill>
                <a:latin typeface="+mn-lt"/>
              </a:rPr>
              <a:t>i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в п</a:t>
            </a:r>
            <a:r>
              <a:rPr lang="pl-PL" sz="1800" dirty="0">
                <a:solidFill>
                  <a:schemeClr val="tx1"/>
                </a:solidFill>
                <a:latin typeface="+mn-lt"/>
              </a:rPr>
              <a:t>i</a:t>
            </a:r>
            <a:r>
              <a:rPr lang="uk-UA" sz="1800" dirty="0" err="1">
                <a:solidFill>
                  <a:schemeClr val="tx1"/>
                </a:solidFill>
                <a:latin typeface="+mn-lt"/>
              </a:rPr>
              <a:t>дприємницької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 д</a:t>
            </a:r>
            <a:r>
              <a:rPr lang="pl-PL" sz="1800" dirty="0">
                <a:solidFill>
                  <a:schemeClr val="tx1"/>
                </a:solidFill>
                <a:latin typeface="+mn-lt"/>
              </a:rPr>
              <a:t>i</a:t>
            </a:r>
            <a:r>
              <a:rPr lang="uk-UA" sz="1800" dirty="0" err="1">
                <a:solidFill>
                  <a:schemeClr val="tx1"/>
                </a:solidFill>
                <a:latin typeface="+mn-lt"/>
              </a:rPr>
              <a:t>яльност</a:t>
            </a:r>
            <a:r>
              <a:rPr lang="pl-PL" sz="1800" dirty="0">
                <a:solidFill>
                  <a:schemeClr val="tx1"/>
                </a:solidFill>
                <a:latin typeface="+mn-lt"/>
              </a:rPr>
              <a:t>i, 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як</a:t>
            </a:r>
            <a:r>
              <a:rPr lang="pl-PL" sz="1800" dirty="0">
                <a:solidFill>
                  <a:schemeClr val="tx1"/>
                </a:solidFill>
                <a:latin typeface="+mn-lt"/>
              </a:rPr>
              <a:t>i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 л</a:t>
            </a:r>
            <a:r>
              <a:rPr lang="pl-PL" sz="1800" dirty="0">
                <a:solidFill>
                  <a:schemeClr val="tx1"/>
                </a:solidFill>
                <a:latin typeface="+mn-lt"/>
              </a:rPr>
              <a:t>i</a:t>
            </a:r>
            <a:r>
              <a:rPr lang="uk-UA" sz="1800" dirty="0" err="1">
                <a:solidFill>
                  <a:schemeClr val="tx1"/>
                </a:solidFill>
                <a:latin typeface="+mn-lt"/>
              </a:rPr>
              <a:t>цензуються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– реалізація механізму повної чи часткової </a:t>
            </a:r>
            <a:r>
              <a:rPr lang="uk-UA" sz="1800" dirty="0" err="1">
                <a:solidFill>
                  <a:schemeClr val="tx1"/>
                </a:solidFill>
                <a:latin typeface="+mn-lt"/>
              </a:rPr>
              <a:t>деприватизац</a:t>
            </a:r>
            <a:r>
              <a:rPr lang="pl-PL" sz="1800" dirty="0">
                <a:solidFill>
                  <a:schemeClr val="tx1"/>
                </a:solidFill>
                <a:latin typeface="+mn-lt"/>
              </a:rPr>
              <a:t>i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ї, якщо </a:t>
            </a:r>
            <a:r>
              <a:rPr lang="uk-UA" sz="1800" dirty="0" err="1">
                <a:solidFill>
                  <a:schemeClr val="tx1"/>
                </a:solidFill>
                <a:latin typeface="+mn-lt"/>
              </a:rPr>
              <a:t>приватизац</a:t>
            </a:r>
            <a:r>
              <a:rPr lang="pl-PL" sz="1800" dirty="0">
                <a:solidFill>
                  <a:schemeClr val="tx1"/>
                </a:solidFill>
                <a:latin typeface="+mn-lt"/>
              </a:rPr>
              <a:t>i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я </a:t>
            </a:r>
            <a:r>
              <a:rPr lang="uk-UA" sz="1800" dirty="0" err="1">
                <a:solidFill>
                  <a:schemeClr val="tx1"/>
                </a:solidFill>
                <a:latin typeface="+mn-lt"/>
              </a:rPr>
              <a:t>зд</a:t>
            </a:r>
            <a:r>
              <a:rPr lang="pl-PL" sz="1800" dirty="0">
                <a:solidFill>
                  <a:schemeClr val="tx1"/>
                </a:solidFill>
                <a:latin typeface="+mn-lt"/>
              </a:rPr>
              <a:t>i</a:t>
            </a:r>
            <a:r>
              <a:rPr lang="uk-UA" sz="1800" dirty="0" err="1">
                <a:solidFill>
                  <a:schemeClr val="tx1"/>
                </a:solidFill>
                <a:latin typeface="+mn-lt"/>
              </a:rPr>
              <a:t>йснена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 з порушенням передбачених законом умов та порядку її проведення;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– законодавче врегулювання інституту лобіювання інтересів бізнесу в нормотворчій діяльності та державному управлінні;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– удосконалення механізму здійснення публічних </a:t>
            </a:r>
            <a:r>
              <a:rPr lang="uk-UA" sz="1800" dirty="0" err="1">
                <a:solidFill>
                  <a:schemeClr val="tx1"/>
                </a:solidFill>
                <a:latin typeface="+mn-lt"/>
              </a:rPr>
              <a:t>закупівель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– диверсифікація джерел надходження в У країну енергоносіїв та стратегічних </a:t>
            </a:r>
            <a:r>
              <a:rPr lang="uk-UA" sz="1800" dirty="0" err="1">
                <a:solidFill>
                  <a:schemeClr val="tx1"/>
                </a:solidFill>
                <a:latin typeface="+mn-lt"/>
              </a:rPr>
              <a:t>промисловх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 матеріалів;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– забезпечення вільного доступу правоохоронних органів до баз даних контролюючих органів, а також реєстрів, у тому числі реєстру речових прав на нерухоме майно, реєстру діючих договорів </a:t>
            </a:r>
            <a:r>
              <a:rPr lang="uk-UA" sz="1800" dirty="0" err="1">
                <a:solidFill>
                  <a:schemeClr val="tx1"/>
                </a:solidFill>
                <a:latin typeface="+mn-lt"/>
              </a:rPr>
              <a:t>аренди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, єдиного реєстру об’єктів державної власності, </a:t>
            </a:r>
            <a:r>
              <a:rPr lang="uk-UA" sz="1800" dirty="0" err="1">
                <a:solidFill>
                  <a:schemeClr val="tx1"/>
                </a:solidFill>
                <a:latin typeface="+mn-lt"/>
              </a:rPr>
              <a:t>каталога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 об’єктів малої і великої приватизації, реєстру платників податків, реєстру організаторів аукціонів по відчуженню майна та ін.;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– співпраця із закордонними правоохоронними органами, які спеціалізуються на запобіганні злочинам у сфері економіки.</a:t>
            </a:r>
          </a:p>
        </p:txBody>
      </p:sp>
    </p:spTree>
    <p:extLst>
      <p:ext uri="{BB962C8B-B14F-4D97-AF65-F5344CB8AC3E}">
        <p14:creationId xmlns:p14="http://schemas.microsoft.com/office/powerpoint/2010/main" val="698750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520" y="199505"/>
            <a:ext cx="11744960" cy="125522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000" dirty="0"/>
              <a:t>До </a:t>
            </a:r>
            <a:r>
              <a:rPr lang="ru-RU" sz="3000" dirty="0" err="1"/>
              <a:t>спеціально-кримінологічних</a:t>
            </a:r>
            <a:r>
              <a:rPr lang="ru-RU" sz="3000" dirty="0"/>
              <a:t> </a:t>
            </a:r>
            <a:r>
              <a:rPr lang="ru-RU" sz="3000" dirty="0" err="1"/>
              <a:t>заходів</a:t>
            </a:r>
            <a:r>
              <a:rPr lang="ru-RU" sz="3000" dirty="0"/>
              <a:t> </a:t>
            </a:r>
            <a:r>
              <a:rPr lang="ru-RU" sz="3000" dirty="0" err="1"/>
              <a:t>із</a:t>
            </a:r>
            <a:r>
              <a:rPr lang="ru-RU" sz="3000" dirty="0"/>
              <a:t> </a:t>
            </a:r>
            <a:r>
              <a:rPr lang="ru-RU" sz="3000" dirty="0" err="1"/>
              <a:t>запобігання</a:t>
            </a:r>
            <a:r>
              <a:rPr lang="ru-RU" sz="3000" dirty="0"/>
              <a:t> </a:t>
            </a:r>
            <a:r>
              <a:rPr lang="ru-RU" sz="3000" dirty="0" err="1"/>
              <a:t>злочинам</a:t>
            </a:r>
            <a:br>
              <a:rPr lang="ru-RU" sz="3000" dirty="0"/>
            </a:br>
            <a:r>
              <a:rPr lang="ru-RU" sz="3000" dirty="0"/>
              <a:t>у </a:t>
            </a:r>
            <a:r>
              <a:rPr lang="ru-RU" sz="3000" dirty="0" err="1"/>
              <a:t>сфері</a:t>
            </a:r>
            <a:r>
              <a:rPr lang="ru-RU" sz="3000" dirty="0"/>
              <a:t> </a:t>
            </a:r>
            <a:r>
              <a:rPr lang="ru-RU" sz="3000" dirty="0" err="1"/>
              <a:t>економіки</a:t>
            </a:r>
            <a:r>
              <a:rPr lang="ru-RU" sz="3000" dirty="0"/>
              <a:t> належать </a:t>
            </a:r>
            <a:r>
              <a:rPr lang="ru-RU" sz="3000" dirty="0" err="1"/>
              <a:t>такі</a:t>
            </a:r>
            <a:r>
              <a:rPr lang="ru-RU" sz="3000" dirty="0"/>
              <a:t> (Б. М. </a:t>
            </a:r>
            <a:r>
              <a:rPr lang="ru-RU" sz="3000" dirty="0" err="1"/>
              <a:t>Головкін</a:t>
            </a:r>
            <a:r>
              <a:rPr lang="ru-RU" sz="3000" dirty="0"/>
              <a:t>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20" y="1454727"/>
            <a:ext cx="11541759" cy="54032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>
                <a:solidFill>
                  <a:schemeClr val="tx1"/>
                </a:solidFill>
                <a:latin typeface="+mn-lt"/>
              </a:rPr>
              <a:t>2. Заходи відвернення загрози вчинення злочинів: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– фінансовий моніторинг господарських операцій, що здійснюються підприємствами з ознаками фіктивності;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– запровадження автоматизованого арешту коштів у цивільному та господарському судочинстві;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– зупинення дії та анулювання ліцензій на здійснення окремих видів господарської діяльності;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– зупинення та скасування актів управління;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– дострокове припинення і скасування договорів </a:t>
            </a:r>
            <a:r>
              <a:rPr lang="uk-UA" sz="1800" dirty="0" err="1">
                <a:solidFill>
                  <a:schemeClr val="tx1"/>
                </a:solidFill>
                <a:latin typeface="+mn-lt"/>
              </a:rPr>
              <a:t>аренди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– скасування результатів електронних торгів із реалізації нерухомого майна та ін.</a:t>
            </a:r>
          </a:p>
          <a:p>
            <a:pPr marL="0" indent="0">
              <a:buNone/>
            </a:pPr>
            <a:endParaRPr lang="uk-UA" sz="18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n-lt"/>
              </a:rPr>
              <a:t>3. </a:t>
            </a:r>
            <a:r>
              <a:rPr lang="uk-UA" sz="1800" b="1" dirty="0">
                <a:solidFill>
                  <a:schemeClr val="tx1"/>
                </a:solidFill>
                <a:latin typeface="+mn-lt"/>
              </a:rPr>
              <a:t>Заходи з припинення злочинів у сфері економіки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 повинні здійснюватися в межах компетенції суб’єктів, уповноважених здійснювати державний контроль за фінансово-господарською діяльністю підприємств, установ та організацій, а також уповноважених виявляти та розслідувати економічні злочини. Це може бути зупинення фінансової операції із зарахування чи списання коштів, які містять ознаки вчинення злочину, передбаченого КК України; накладення штрафів за порушення податкового і митного законодавства; накладення арешту на майно в межах кримінальних проваджень; застосування заходів кримінально-правового характеру щодо юридичних осіб (штраф, конфіскація майна, ліквідація); притягнення до кримінальної відповідальності підозрюваних осіб у вчиненні господарських, службових злочинів та </a:t>
            </a:r>
            <a:r>
              <a:rPr lang="uk-UA" sz="1800" dirty="0" err="1">
                <a:solidFill>
                  <a:schemeClr val="tx1"/>
                </a:solidFill>
                <a:latin typeface="+mn-lt"/>
              </a:rPr>
              <a:t>кіберзлочинів</a:t>
            </a:r>
            <a:r>
              <a:rPr lang="uk-UA" sz="18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602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900557"/>
            <a:ext cx="10972800" cy="303720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800" b="1" dirty="0">
                <a:solidFill>
                  <a:schemeClr val="tx1"/>
                </a:solidFill>
                <a:latin typeface="+mn-lt"/>
              </a:rPr>
              <a:t>	</a:t>
            </a:r>
            <a:r>
              <a:rPr lang="uk-UA" sz="2800" b="1" u="sng" dirty="0">
                <a:solidFill>
                  <a:schemeClr val="tx1"/>
                </a:solidFill>
                <a:latin typeface="+mn-lt"/>
              </a:rPr>
              <a:t>Злочинність у сфері економіки</a:t>
            </a:r>
            <a:r>
              <a:rPr lang="uk-UA" sz="2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+mn-lt"/>
              </a:rPr>
              <a:t>– це корислива злочинна діяльність службових осіб та інших учасників економічних відносин, спрямована на заподіяння матеріальної шкоди підприємствам, установам, організаціям різних форм власності або суб’єктам господарювання (</a:t>
            </a:r>
            <a:r>
              <a:rPr lang="uk-UA" sz="2800" dirty="0" err="1">
                <a:solidFill>
                  <a:schemeClr val="tx1"/>
                </a:solidFill>
                <a:latin typeface="+mn-lt"/>
              </a:rPr>
              <a:t>Головкін</a:t>
            </a:r>
            <a:r>
              <a:rPr lang="uk-UA" sz="2800" dirty="0">
                <a:solidFill>
                  <a:schemeClr val="tx1"/>
                </a:solidFill>
                <a:latin typeface="+mn-lt"/>
              </a:rPr>
              <a:t> Б. М.)</a:t>
            </a:r>
          </a:p>
        </p:txBody>
      </p:sp>
    </p:spTree>
    <p:extLst>
      <p:ext uri="{BB962C8B-B14F-4D97-AF65-F5344CB8AC3E}">
        <p14:creationId xmlns:p14="http://schemas.microsoft.com/office/powerpoint/2010/main" val="353335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89" y="191193"/>
            <a:ext cx="12075622" cy="1255222"/>
          </a:xfrm>
        </p:spPr>
        <p:txBody>
          <a:bodyPr/>
          <a:lstStyle/>
          <a:p>
            <a:r>
              <a:rPr lang="ru-RU" sz="4000" dirty="0" err="1"/>
              <a:t>Характерні</a:t>
            </a:r>
            <a:r>
              <a:rPr lang="ru-RU" sz="4000" dirty="0"/>
              <a:t> </a:t>
            </a:r>
            <a:r>
              <a:rPr lang="ru-RU" sz="4000" dirty="0" err="1"/>
              <a:t>ознаки</a:t>
            </a:r>
            <a:r>
              <a:rPr lang="ru-RU" sz="4000" dirty="0"/>
              <a:t> </a:t>
            </a:r>
            <a:r>
              <a:rPr lang="ru-RU" sz="4000" dirty="0" err="1"/>
              <a:t>злочинності</a:t>
            </a:r>
            <a:r>
              <a:rPr lang="ru-RU" sz="4000" dirty="0"/>
              <a:t> у </a:t>
            </a:r>
            <a:r>
              <a:rPr lang="ru-RU" sz="4000" dirty="0" err="1"/>
              <a:t>сфері</a:t>
            </a:r>
            <a:r>
              <a:rPr lang="ru-RU" sz="4000" dirty="0"/>
              <a:t> </a:t>
            </a:r>
            <a:r>
              <a:rPr lang="ru-RU" sz="4000" dirty="0" err="1"/>
              <a:t>економіки</a:t>
            </a:r>
            <a:r>
              <a:rPr lang="ru-RU" sz="4000" dirty="0"/>
              <a:t> (за Б. М. </a:t>
            </a:r>
            <a:r>
              <a:rPr lang="ru-RU" sz="4000" dirty="0" err="1"/>
              <a:t>Головкіним</a:t>
            </a:r>
            <a:r>
              <a:rPr lang="ru-RU" sz="4000" dirty="0"/>
              <a:t>)</a:t>
            </a:r>
            <a:r>
              <a:rPr lang="uk-UA" sz="4000" dirty="0"/>
              <a:t>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446415"/>
            <a:ext cx="10972800" cy="452654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а) спільний родовий об’єкт посягання – економічні відносини;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б) наявність спільної для всіх злочинів корисливої мотивації і загальної мети отримання економічної вигоди (майнового і немайнового характеру);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 в) детермінованість одними і тими ж соціальними чинниками, що входять у детермінуючий комплекс економічної злочинності;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г) суб’єктами вчинення злочинів цієї категорії найчастіше виступають: </a:t>
            </a:r>
          </a:p>
          <a:p>
            <a:pPr>
              <a:spcBef>
                <a:spcPts val="0"/>
              </a:spcBef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безпосередні учасники економічної діяльності; </a:t>
            </a:r>
          </a:p>
          <a:p>
            <a:pPr>
              <a:spcBef>
                <a:spcPts val="0"/>
              </a:spcBef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особи, які не приймають участі в економічній діяльності, однак посягають на економічні відносини; </a:t>
            </a:r>
          </a:p>
          <a:p>
            <a:pPr>
              <a:spcBef>
                <a:spcPts val="0"/>
              </a:spcBef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представники регулятивної сфери економічної діяльності, наділені дозвільними і контрольними повноваженнями;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д) суспільно небезпечними наслідками економічних злочинів є спричинення матеріальної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шкоди державі і суб’єктам господарювання, підрив їхньої ділової репутації, а також заподіяння шкоди інтересам споживачів.</a:t>
            </a:r>
          </a:p>
        </p:txBody>
      </p:sp>
    </p:spTree>
    <p:extLst>
      <p:ext uri="{BB962C8B-B14F-4D97-AF65-F5344CB8AC3E}">
        <p14:creationId xmlns:p14="http://schemas.microsoft.com/office/powerpoint/2010/main" val="2836396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3098" y="287888"/>
            <a:ext cx="10972800" cy="657011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000" b="1" dirty="0">
                <a:solidFill>
                  <a:schemeClr val="tx1"/>
                </a:solidFill>
                <a:latin typeface="+mn-lt"/>
              </a:rPr>
              <a:t>Матеріальною ознакою</a:t>
            </a:r>
            <a:r>
              <a:rPr lang="uk-UA" sz="2000" dirty="0">
                <a:solidFill>
                  <a:schemeClr val="tx1"/>
                </a:solidFill>
                <a:latin typeface="+mn-lt"/>
              </a:rPr>
              <a:t> злочинності у сфері економіки є незаконне збагачення шляхом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заподіяння матеріальної шкоди юридичним і фізичним особам, що займаються економічною діяльністю. Тому вказана злочинність відноситься до типу корисливої злочинності.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2000" b="1" dirty="0">
                <a:solidFill>
                  <a:schemeClr val="tx1"/>
                </a:solidFill>
                <a:latin typeface="+mn-lt"/>
              </a:rPr>
              <a:t>Формальною ознакою</a:t>
            </a:r>
            <a:r>
              <a:rPr lang="uk-UA" sz="2000" dirty="0">
                <a:solidFill>
                  <a:schemeClr val="tx1"/>
                </a:solidFill>
                <a:latin typeface="+mn-lt"/>
              </a:rPr>
              <a:t> злочинності у сфері економіки є суб’єкт спричинення матеріальної шкоди. Останній поділяється на загальний та спеціальний. До загального суб’єкту відносяться працівники підприємств, установ, організацій при виконанні своїх трудових обов’язків, а також інші особи, злочинними діями яких спричинено шкоду підприємствам, установам, організаціям або суб’єктам господарювання. До спеціального суб’єкту відносяться службові особи, які виконують організаційно-розпорядчі чи адміністративно-господарські функції на підприємствах, установах, організаціях різних форм власності, а також службові особи органів влади та місцевого самоврядування, які виконують управлінські й контрольні повноваження щодо економічної діяльності.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2000" b="1" dirty="0">
                <a:solidFill>
                  <a:schemeClr val="tx1"/>
                </a:solidFill>
                <a:latin typeface="+mn-lt"/>
              </a:rPr>
              <a:t>Родовою ознакою </a:t>
            </a:r>
            <a:r>
              <a:rPr lang="uk-UA" sz="2000" dirty="0">
                <a:solidFill>
                  <a:schemeClr val="tx1"/>
                </a:solidFill>
                <a:latin typeface="+mn-lt"/>
              </a:rPr>
              <a:t>даного різновиду злочинності є економічна спрямованість злочин-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них посягань, що передбачає певну сукупність різнорідних груп злочинів, об’єднаних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на основі сталих зв’язків між окремими елементами єдиного механізму організації та функціонування національної економіки, а також спільними кримінальними інтересами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контингенту злочинців щодо незаконного збагачення у процесі здійснення безпосередньої господарської діяльності або управління й контролю за нею.</a:t>
            </a:r>
          </a:p>
          <a:p>
            <a:pPr marL="0" indent="0">
              <a:spcBef>
                <a:spcPts val="0"/>
              </a:spcBef>
              <a:buNone/>
            </a:pPr>
            <a:endParaRPr lang="uk-UA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9133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665638"/>
            <a:ext cx="10972800" cy="552672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1600" b="1" dirty="0">
                <a:solidFill>
                  <a:schemeClr val="tx1"/>
                </a:solidFill>
                <a:latin typeface="+mn-lt"/>
              </a:rPr>
              <a:t>У 2019 р. рівень злочинності у сфері економіки склав 112 948 злочинів і 28 603 особи, які їх вчинили.</a:t>
            </a:r>
          </a:p>
          <a:p>
            <a:pPr marL="0" indent="0">
              <a:spcBef>
                <a:spcPts val="0"/>
              </a:spcBef>
              <a:buNone/>
            </a:pPr>
            <a:endParaRPr lang="uk-UA" sz="16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1600" b="1" dirty="0">
                <a:solidFill>
                  <a:schemeClr val="tx1"/>
                </a:solidFill>
                <a:latin typeface="+mn-lt"/>
              </a:rPr>
              <a:t>Найбільша кількість економічних злочинів вчиняється у таких сферах суспільного виробництва, як‑от: </a:t>
            </a:r>
          </a:p>
          <a:p>
            <a:pPr>
              <a:spcBef>
                <a:spcPts val="0"/>
              </a:spcBef>
            </a:pPr>
            <a:r>
              <a:rPr lang="uk-UA" sz="1600" b="1" dirty="0">
                <a:solidFill>
                  <a:schemeClr val="tx1"/>
                </a:solidFill>
                <a:latin typeface="+mn-lt"/>
              </a:rPr>
              <a:t>державне управління; </a:t>
            </a:r>
          </a:p>
          <a:p>
            <a:pPr>
              <a:spcBef>
                <a:spcPts val="0"/>
              </a:spcBef>
            </a:pPr>
            <a:r>
              <a:rPr lang="uk-UA" sz="1600" b="1" dirty="0">
                <a:solidFill>
                  <a:schemeClr val="tx1"/>
                </a:solidFill>
                <a:latin typeface="+mn-lt"/>
              </a:rPr>
              <a:t>оборона;</a:t>
            </a:r>
          </a:p>
          <a:p>
            <a:pPr>
              <a:spcBef>
                <a:spcPts val="0"/>
              </a:spcBef>
            </a:pPr>
            <a:r>
              <a:rPr lang="uk-UA" sz="1600" b="1" dirty="0">
                <a:solidFill>
                  <a:schemeClr val="tx1"/>
                </a:solidFill>
                <a:latin typeface="+mn-lt"/>
              </a:rPr>
              <a:t>обов’язкове соціальне страхування;</a:t>
            </a:r>
          </a:p>
          <a:p>
            <a:pPr>
              <a:spcBef>
                <a:spcPts val="0"/>
              </a:spcBef>
            </a:pPr>
            <a:r>
              <a:rPr lang="uk-UA" sz="1600" b="1" dirty="0">
                <a:solidFill>
                  <a:schemeClr val="tx1"/>
                </a:solidFill>
                <a:latin typeface="+mn-lt"/>
              </a:rPr>
              <a:t>оптова та роздрібна торгівля;</a:t>
            </a:r>
          </a:p>
          <a:p>
            <a:pPr>
              <a:spcBef>
                <a:spcPts val="0"/>
              </a:spcBef>
            </a:pPr>
            <a:r>
              <a:rPr lang="uk-UA" sz="1600" b="1" dirty="0">
                <a:solidFill>
                  <a:schemeClr val="tx1"/>
                </a:solidFill>
                <a:latin typeface="+mn-lt"/>
              </a:rPr>
              <a:t>інформація й телекомунікації;</a:t>
            </a:r>
          </a:p>
          <a:p>
            <a:pPr>
              <a:spcBef>
                <a:spcPts val="0"/>
              </a:spcBef>
            </a:pPr>
            <a:r>
              <a:rPr lang="uk-UA" sz="1600" b="1" dirty="0">
                <a:solidFill>
                  <a:schemeClr val="tx1"/>
                </a:solidFill>
                <a:latin typeface="+mn-lt"/>
              </a:rPr>
              <a:t>будівництво; фінансова і страхова діяльність. </a:t>
            </a:r>
          </a:p>
          <a:p>
            <a:pPr marL="0" indent="0">
              <a:spcBef>
                <a:spcPts val="0"/>
              </a:spcBef>
              <a:buNone/>
            </a:pPr>
            <a:endParaRPr lang="uk-UA" sz="16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1600" b="1" dirty="0">
                <a:solidFill>
                  <a:schemeClr val="tx1"/>
                </a:solidFill>
                <a:latin typeface="+mn-lt"/>
              </a:rPr>
              <a:t>Із числа виявлених економічні злочини порівняно частіше вчиняють керівники підприємств, установ, організацій; приватні підприємці, фермери; власники, співвласники підприємств; державні службовці всіх категорій. Слід ураховувати, що економічні злочини належать до </a:t>
            </a:r>
            <a:r>
              <a:rPr lang="uk-UA" sz="1600" b="1" dirty="0" err="1">
                <a:solidFill>
                  <a:schemeClr val="tx1"/>
                </a:solidFill>
                <a:latin typeface="+mn-lt"/>
              </a:rPr>
              <a:t>високолатентних</a:t>
            </a:r>
            <a:r>
              <a:rPr lang="uk-UA" sz="1600" b="1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uk-UA" sz="16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1600" b="1" dirty="0">
                <a:solidFill>
                  <a:schemeClr val="tx1"/>
                </a:solidFill>
                <a:latin typeface="+mn-lt"/>
              </a:rPr>
              <a:t>За період 2016–2019 рр. динаміка економічних злочинів у цілому демонструє щорічний приріст: 2016 р. – 92 033; 2017 р. – 102 115 (+ 10,9 %); 2018 р. – 113 752 (+11,4 %); 2019 р. – 112 948 (–0,7 %), що пов’язано з високою часткою тіньової економіки і недоліками господарської діяльності підприємств, установ, організацій державної, комунальної і приватної форм власності.</a:t>
            </a:r>
          </a:p>
          <a:p>
            <a:pPr marL="0" indent="0">
              <a:spcBef>
                <a:spcPts val="0"/>
              </a:spcBef>
              <a:buNone/>
            </a:pPr>
            <a:endParaRPr lang="uk-UA" sz="16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1600" b="1" dirty="0">
                <a:solidFill>
                  <a:schemeClr val="tx1"/>
                </a:solidFill>
                <a:latin typeface="+mn-lt"/>
              </a:rPr>
              <a:t>Розподіл економічних злочинів у розрізі регіонів демонструє переважання Дніпропетровської, Запорізької, Харківської, Одеської областей, а також м. Києва. Це пояснюється зосередженням промислового виробництва, торгівлі і сфери послуг на території зазначених регіонів.</a:t>
            </a:r>
          </a:p>
          <a:p>
            <a:pPr marL="0" indent="0">
              <a:buNone/>
            </a:pPr>
            <a:endParaRPr lang="uk-UA" sz="16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4389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0EC61AE0-3F66-47A4-ACB5-7CD2E3378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32" y="727365"/>
            <a:ext cx="109728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</a:rPr>
              <a:t>Структура </a:t>
            </a:r>
            <a:r>
              <a:rPr lang="ru-RU" b="1" dirty="0" err="1">
                <a:solidFill>
                  <a:schemeClr val="tx1"/>
                </a:solidFill>
              </a:rPr>
              <a:t>досліджуваних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злочинів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характеризується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наступним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розподілом</a:t>
            </a:r>
            <a:r>
              <a:rPr lang="ru-RU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</a:rPr>
              <a:t>(О. Г. Кулик):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err="1">
                <a:solidFill>
                  <a:schemeClr val="tx1"/>
                </a:solidFill>
              </a:rPr>
              <a:t>близько</a:t>
            </a:r>
            <a:r>
              <a:rPr lang="ru-RU" dirty="0">
                <a:solidFill>
                  <a:schemeClr val="tx1"/>
                </a:solidFill>
              </a:rPr>
              <a:t> 40 % </a:t>
            </a:r>
            <a:r>
              <a:rPr lang="ru-RU" dirty="0" err="1">
                <a:solidFill>
                  <a:schemeClr val="tx1"/>
                </a:solidFill>
              </a:rPr>
              <a:t>становлять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службові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злочини</a:t>
            </a:r>
            <a:r>
              <a:rPr lang="ru-RU" dirty="0">
                <a:solidFill>
                  <a:schemeClr val="tx1"/>
                </a:solidFill>
              </a:rPr>
              <a:t>, другу </a:t>
            </a:r>
            <a:r>
              <a:rPr lang="ru-RU" dirty="0" err="1">
                <a:solidFill>
                  <a:schemeClr val="tx1"/>
                </a:solidFill>
              </a:rPr>
              <a:t>позицію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посідають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злочини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власності</a:t>
            </a:r>
            <a:r>
              <a:rPr lang="ru-RU" dirty="0">
                <a:solidFill>
                  <a:schemeClr val="tx1"/>
                </a:solidFill>
              </a:rPr>
              <a:t> (36,7 %), </a:t>
            </a:r>
            <a:r>
              <a:rPr lang="ru-RU" dirty="0" err="1">
                <a:solidFill>
                  <a:schemeClr val="tx1"/>
                </a:solidFill>
              </a:rPr>
              <a:t>третю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злочини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сфері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господарської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 (19,8 %), </a:t>
            </a:r>
            <a:r>
              <a:rPr lang="ru-RU" dirty="0" err="1">
                <a:solidFill>
                  <a:schemeClr val="tx1"/>
                </a:solidFill>
              </a:rPr>
              <a:t>решта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інші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Серед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зареєстрованих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злочинів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сфері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службової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помітно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вирізнялися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службове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підроблення</a:t>
            </a:r>
            <a:r>
              <a:rPr lang="ru-RU" dirty="0">
                <a:solidFill>
                  <a:schemeClr val="tx1"/>
                </a:solidFill>
              </a:rPr>
              <a:t> (36,2 %), </a:t>
            </a:r>
            <a:r>
              <a:rPr lang="ru-RU" dirty="0" err="1">
                <a:solidFill>
                  <a:schemeClr val="tx1"/>
                </a:solidFill>
              </a:rPr>
              <a:t>зловживання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владою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службовим</a:t>
            </a:r>
            <a:r>
              <a:rPr lang="ru-RU" dirty="0">
                <a:solidFill>
                  <a:schemeClr val="tx1"/>
                </a:solidFill>
              </a:rPr>
              <a:t> становищем (32,9 %), а </a:t>
            </a:r>
            <a:r>
              <a:rPr lang="ru-RU" dirty="0" err="1">
                <a:solidFill>
                  <a:schemeClr val="tx1"/>
                </a:solidFill>
              </a:rPr>
              <a:t>також</a:t>
            </a:r>
            <a:r>
              <a:rPr lang="ru-RU" dirty="0">
                <a:solidFill>
                  <a:schemeClr val="tx1"/>
                </a:solidFill>
              </a:rPr>
              <a:t> ха </a:t>
            </a:r>
            <a:r>
              <a:rPr lang="ru-RU" dirty="0" err="1">
                <a:solidFill>
                  <a:schemeClr val="tx1"/>
                </a:solidFill>
              </a:rPr>
              <a:t>барництво</a:t>
            </a:r>
            <a:r>
              <a:rPr lang="ru-RU" dirty="0">
                <a:solidFill>
                  <a:schemeClr val="tx1"/>
                </a:solidFill>
              </a:rPr>
              <a:t> (16,6 %). У </a:t>
            </a:r>
            <a:r>
              <a:rPr lang="ru-RU" dirty="0" err="1">
                <a:solidFill>
                  <a:schemeClr val="tx1"/>
                </a:solidFill>
              </a:rPr>
              <a:t>групі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злочинів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власності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традиційно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переважають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привласнення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розтрата</a:t>
            </a:r>
            <a:r>
              <a:rPr lang="ru-RU" dirty="0">
                <a:solidFill>
                  <a:schemeClr val="tx1"/>
                </a:solidFill>
              </a:rPr>
              <a:t> майна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заволодіння</a:t>
            </a:r>
            <a:r>
              <a:rPr lang="ru-RU" dirty="0">
                <a:solidFill>
                  <a:schemeClr val="tx1"/>
                </a:solidFill>
              </a:rPr>
              <a:t> ним шляхом </a:t>
            </a:r>
            <a:r>
              <a:rPr lang="ru-RU" dirty="0" err="1">
                <a:solidFill>
                  <a:schemeClr val="tx1"/>
                </a:solidFill>
              </a:rPr>
              <a:t>зловживання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службовим</a:t>
            </a:r>
            <a:r>
              <a:rPr lang="ru-RU" dirty="0">
                <a:solidFill>
                  <a:schemeClr val="tx1"/>
                </a:solidFill>
              </a:rPr>
              <a:t> становищем (50,6 %), </a:t>
            </a:r>
            <a:r>
              <a:rPr lang="ru-RU" dirty="0" err="1">
                <a:solidFill>
                  <a:schemeClr val="tx1"/>
                </a:solidFill>
              </a:rPr>
              <a:t>викрадення</a:t>
            </a:r>
            <a:r>
              <a:rPr lang="ru-RU" dirty="0">
                <a:solidFill>
                  <a:schemeClr val="tx1"/>
                </a:solidFill>
              </a:rPr>
              <a:t> шляхом демонтажу та </a:t>
            </a:r>
            <a:r>
              <a:rPr lang="ru-RU" dirty="0" err="1">
                <a:solidFill>
                  <a:schemeClr val="tx1"/>
                </a:solidFill>
              </a:rPr>
              <a:t>іншим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засобом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електричних</a:t>
            </a:r>
            <a:r>
              <a:rPr lang="ru-RU" dirty="0">
                <a:solidFill>
                  <a:schemeClr val="tx1"/>
                </a:solidFill>
              </a:rPr>
              <a:t> мереж, </a:t>
            </a:r>
            <a:r>
              <a:rPr lang="ru-RU" dirty="0" err="1">
                <a:solidFill>
                  <a:schemeClr val="tx1"/>
                </a:solidFill>
              </a:rPr>
              <a:t>кабельних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ліній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зв’язку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обладнання</a:t>
            </a:r>
            <a:r>
              <a:rPr lang="ru-RU" dirty="0">
                <a:solidFill>
                  <a:schemeClr val="tx1"/>
                </a:solidFill>
              </a:rPr>
              <a:t> (13,6 %). </a:t>
            </a:r>
            <a:r>
              <a:rPr lang="ru-RU" dirty="0" err="1">
                <a:solidFill>
                  <a:schemeClr val="tx1"/>
                </a:solidFill>
              </a:rPr>
              <a:t>Типовими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злочинами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сфері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господарської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були</a:t>
            </a:r>
            <a:r>
              <a:rPr lang="ru-RU" dirty="0">
                <a:solidFill>
                  <a:schemeClr val="tx1"/>
                </a:solidFill>
              </a:rPr>
              <a:t>: </a:t>
            </a:r>
            <a:r>
              <a:rPr lang="ru-RU" dirty="0" err="1">
                <a:solidFill>
                  <a:schemeClr val="tx1"/>
                </a:solidFill>
              </a:rPr>
              <a:t>порушення</a:t>
            </a:r>
            <a:r>
              <a:rPr lang="ru-RU" dirty="0">
                <a:solidFill>
                  <a:schemeClr val="tx1"/>
                </a:solidFill>
              </a:rPr>
              <a:t> порядку </a:t>
            </a:r>
            <a:r>
              <a:rPr lang="ru-RU" dirty="0" err="1">
                <a:solidFill>
                  <a:schemeClr val="tx1"/>
                </a:solidFill>
              </a:rPr>
              <a:t>здійснення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операцій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металобрухтом</a:t>
            </a:r>
            <a:r>
              <a:rPr lang="ru-RU" dirty="0">
                <a:solidFill>
                  <a:schemeClr val="tx1"/>
                </a:solidFill>
              </a:rPr>
              <a:t> (22,4 %); </a:t>
            </a:r>
            <a:r>
              <a:rPr lang="ru-RU" dirty="0" err="1">
                <a:solidFill>
                  <a:schemeClr val="tx1"/>
                </a:solidFill>
              </a:rPr>
              <a:t>виготовлення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зберігання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придбання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перевезення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пересилання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ввезення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Україну</a:t>
            </a:r>
            <a:r>
              <a:rPr lang="ru-RU" dirty="0">
                <a:solidFill>
                  <a:schemeClr val="tx1"/>
                </a:solidFill>
              </a:rPr>
              <a:t> з метою </a:t>
            </a:r>
            <a:r>
              <a:rPr lang="ru-RU" dirty="0" err="1">
                <a:solidFill>
                  <a:schemeClr val="tx1"/>
                </a:solidFill>
              </a:rPr>
              <a:t>збуту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збут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підроблених</a:t>
            </a:r>
            <a:r>
              <a:rPr lang="ru-RU" dirty="0">
                <a:solidFill>
                  <a:schemeClr val="tx1"/>
                </a:solidFill>
              </a:rPr>
              <a:t> грошей, </a:t>
            </a:r>
            <a:r>
              <a:rPr lang="ru-RU" dirty="0" err="1">
                <a:solidFill>
                  <a:schemeClr val="tx1"/>
                </a:solidFill>
              </a:rPr>
              <a:t>державних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цінних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паперів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білетів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державної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лотереї</a:t>
            </a:r>
            <a:r>
              <a:rPr lang="ru-RU" dirty="0">
                <a:solidFill>
                  <a:schemeClr val="tx1"/>
                </a:solidFill>
              </a:rPr>
              <a:t> (18,8 %), </a:t>
            </a:r>
            <a:r>
              <a:rPr lang="ru-RU" dirty="0" err="1">
                <a:solidFill>
                  <a:schemeClr val="tx1"/>
                </a:solidFill>
              </a:rPr>
              <a:t>заняття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незаконними</a:t>
            </a:r>
            <a:r>
              <a:rPr lang="ru-RU" dirty="0">
                <a:solidFill>
                  <a:schemeClr val="tx1"/>
                </a:solidFill>
              </a:rPr>
              <a:t> видами </a:t>
            </a:r>
            <a:r>
              <a:rPr lang="ru-RU" dirty="0" err="1">
                <a:solidFill>
                  <a:schemeClr val="tx1"/>
                </a:solidFill>
              </a:rPr>
              <a:t>господарської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 (15,1 %) </a:t>
            </a:r>
            <a:r>
              <a:rPr lang="ru-RU" dirty="0" err="1">
                <a:solidFill>
                  <a:schemeClr val="tx1"/>
                </a:solidFill>
              </a:rPr>
              <a:t>незаконне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виготовлення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зберігання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збут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транспортування</a:t>
            </a:r>
            <a:r>
              <a:rPr lang="ru-RU" dirty="0">
                <a:solidFill>
                  <a:schemeClr val="tx1"/>
                </a:solidFill>
              </a:rPr>
              <a:t> з метою </a:t>
            </a:r>
            <a:r>
              <a:rPr lang="ru-RU" dirty="0" err="1">
                <a:solidFill>
                  <a:schemeClr val="tx1"/>
                </a:solidFill>
              </a:rPr>
              <a:t>збуту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підакцизних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товарів</a:t>
            </a:r>
            <a:r>
              <a:rPr lang="ru-RU" dirty="0">
                <a:solidFill>
                  <a:schemeClr val="tx1"/>
                </a:solidFill>
              </a:rPr>
              <a:t> (13,6 %).</a:t>
            </a:r>
            <a:endParaRPr lang="ru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187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411" y="847900"/>
            <a:ext cx="10972800" cy="396517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За даними кримінологічних досліджень серед контингенту злочинців у сфері економіки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переважають чоловіки (70 %), частка жінок становить близько 30 %. За віковою ознакою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вирізняються особи 30–50 років (55 %) та 18–29 років (18 %). Більшість із них мали серед-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ню – 66 %, професійно-технічну – 22 % та вищу 11 % освіту, однак на момент вчинення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майже третина не працювали і не навчалися.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Серед працюючих найчастіше фігурують матеріально-відповідальні особи, обліково-бухгалтерські працівники, керівники підприємств, підприємці, службові особи органів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влади та місцевого самоврядування. Приблизно кожен сьомий злочинець мав попередню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судимість, як правило, за вчинення корисливого злочину, однак був звільнений судом від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реального відбування покарання у виді позбавлення волі або відбував покарання не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пов’язане із позбавленням волі.</a:t>
            </a:r>
          </a:p>
        </p:txBody>
      </p:sp>
    </p:spTree>
    <p:extLst>
      <p:ext uri="{BB962C8B-B14F-4D97-AF65-F5344CB8AC3E}">
        <p14:creationId xmlns:p14="http://schemas.microsoft.com/office/powerpoint/2010/main" val="1431506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520" y="274319"/>
            <a:ext cx="11744960" cy="548641"/>
          </a:xfrm>
        </p:spPr>
        <p:txBody>
          <a:bodyPr/>
          <a:lstStyle/>
          <a:p>
            <a:r>
              <a:rPr lang="uk-UA" sz="3000" dirty="0"/>
              <a:t>Причини вчинення злочинів у сфері економіки (Б. М. </a:t>
            </a:r>
            <a:r>
              <a:rPr lang="uk-UA" sz="3000" dirty="0" err="1"/>
              <a:t>Головкін</a:t>
            </a:r>
            <a:r>
              <a:rPr lang="uk-UA" sz="3000" dirty="0"/>
              <a:t>):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989215"/>
            <a:ext cx="10972800" cy="5336770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+mn-lt"/>
              </a:rPr>
              <a:t>деформації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економічної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свідомості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населення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вигляді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антисуспільних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поглядів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традицій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цінностей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поведінкових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настановлень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 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прагнення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суб’єктів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господарювання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до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максимізації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доходів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мінімізації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витрат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корпоратизація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найбільш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прибуткових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секторів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економіки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монопольне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становище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фінансово-промислових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груп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зрощення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інтересів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бюрократичного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апарату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бізнесу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з метою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примноження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капіталу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одержання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максимальних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доходів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неринкові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механізми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розподілу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перерозподілу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матеріальних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ресурсів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фінансових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потоків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традиції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розкрадання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бюджетних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коштів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привласнення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державного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комунального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майна за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різними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злочинними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схемами;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прийнятне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ставлення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суб’єктів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господарювання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фізичних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осіб-підприємців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більшості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населення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до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несплати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податків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зборів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обов’язкових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платежів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різного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роду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шахрайства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фінансових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маніпуляцій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порушення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норм і правил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ведення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підприємницької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діяльності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високий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рівень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тіньової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господарської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діяльності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обтяжлива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несправедлива система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оподаткування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агресивне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адміністрування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податків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з боку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фіскальних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органів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штучне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створення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бюрократичних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перешкод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для малого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середнього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бізнесу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при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наданні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адміністративних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послуг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а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також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при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входженні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зовнішній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внутрішній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ринки;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обмежені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майнові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фінансові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ресурси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для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розвитку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бізнесу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Україні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.</a:t>
            </a:r>
            <a:endParaRPr lang="uk-UA" sz="16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4352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520" y="-423949"/>
            <a:ext cx="11744960" cy="16459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dirty="0"/>
              <a:t>Умови, що сприяють вчиненню злочинів</a:t>
            </a:r>
            <a:br>
              <a:rPr lang="uk-UA" sz="3000" dirty="0"/>
            </a:br>
            <a:r>
              <a:rPr lang="uk-UA" sz="3000" dirty="0"/>
              <a:t> у сфері економіки (Б. М. </a:t>
            </a:r>
            <a:r>
              <a:rPr lang="uk-UA" sz="3000" dirty="0" err="1"/>
              <a:t>Головкін</a:t>
            </a:r>
            <a:r>
              <a:rPr lang="uk-UA" sz="3000" dirty="0"/>
              <a:t>):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305099"/>
            <a:ext cx="10972800" cy="5760720"/>
          </a:xfrm>
        </p:spPr>
        <p:txBody>
          <a:bodyPr>
            <a:noAutofit/>
          </a:bodyPr>
          <a:lstStyle/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недоліки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прорахунки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державної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економічної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політики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надмірна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зарегульованість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підприємницької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діяльності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нормативно-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правовими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актами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різної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юридичної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сили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неефективне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державне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управління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суспільним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виробництвом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товарів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наданням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послуг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об’єктами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державної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й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комунальної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власності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неефективні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механізми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контролю за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використанням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бюджетних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коштів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безповоротної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фінансової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допомоги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коштів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одержаних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міжнародними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грантовими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програмами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кредитними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лініями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відсутність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загальнодержавної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стратегії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розвитку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підприємництва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умовах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макроекономічної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нестабільності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розвитку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ринкових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відносин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високий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рівень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корумпованості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контролюючих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правоохоронних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органів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 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неналежна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охорона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державного,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комунального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приватного майна;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низька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ефективність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діяльності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правоохоронних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органів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по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запобіганню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виявленню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розслідуванню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припиненню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злочинів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вчиняються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сфері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економіки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широкі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можливості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для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заволодіння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прибутковими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підприємствами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державної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комунальної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приватної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форм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власності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шляхом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штучнного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банкрутства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рейдерського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захоплення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відомча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підпорядкованість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закритість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для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громадського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контролю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фінансово-господарської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діяльності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великих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державних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комунальних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підприємств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неефективні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інституційні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механізми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захисту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прав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суб’єктів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підприємницької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діяльності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низький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рівень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оплати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праці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матеріально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відповідальних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посадових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осіб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підприємств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установ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організацій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державної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комунальної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 форм </a:t>
            </a:r>
            <a:r>
              <a:rPr lang="ru-RU" sz="1600" b="1" dirty="0" err="1">
                <a:solidFill>
                  <a:schemeClr val="tx1"/>
                </a:solidFill>
                <a:latin typeface="+mn-lt"/>
              </a:rPr>
              <a:t>власності</a:t>
            </a:r>
            <a:r>
              <a:rPr lang="ru-RU" sz="1600" b="1" dirty="0">
                <a:solidFill>
                  <a:schemeClr val="tx1"/>
                </a:solidFill>
                <a:latin typeface="+mn-lt"/>
              </a:rPr>
              <a:t>.</a:t>
            </a:r>
            <a:endParaRPr lang="uk-UA" sz="16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4231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247</TotalTime>
  <Words>1796</Words>
  <Application>Microsoft Office PowerPoint</Application>
  <PresentationFormat>Широкоэкранный</PresentationFormat>
  <Paragraphs>109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Courier New</vt:lpstr>
      <vt:lpstr>Palatino Linotype</vt:lpstr>
      <vt:lpstr>Исполнительная</vt:lpstr>
      <vt:lpstr>«Запобігання злочинам у сфері економіки »</vt:lpstr>
      <vt:lpstr>Презентация PowerPoint</vt:lpstr>
      <vt:lpstr>Характерні ознаки злочинності у сфері економіки (за Б. М. Головкіним):</vt:lpstr>
      <vt:lpstr>Презентация PowerPoint</vt:lpstr>
      <vt:lpstr>Презентация PowerPoint</vt:lpstr>
      <vt:lpstr>Презентация PowerPoint</vt:lpstr>
      <vt:lpstr>Презентация PowerPoint</vt:lpstr>
      <vt:lpstr>Причини вчинення злочинів у сфері економіки (Б. М. Головкін):</vt:lpstr>
      <vt:lpstr>Умови, що сприяють вчиненню злочинів  у сфері економіки (Б. М. Головкін):</vt:lpstr>
      <vt:lpstr>Запобігання злочинам у сфері економіки являє собою узгоджену систему заходів політичного, економічного, соціального, організаційно-правового характеру, спрямованих на обмеження дії та нейтралізацію причини та умов вчинення зазначеної категорії злочинів.</vt:lpstr>
      <vt:lpstr>До загальносоціальних заходів запобігання злочинам у сфері економіки належать (Б. М. Головкін):</vt:lpstr>
      <vt:lpstr>До спеціально-кримінологічних заходів із запобігання злочинам у сфері економіки належать такі (Б. М. Головкін):</vt:lpstr>
      <vt:lpstr>До спеціально-кримінологічних заходів із запобігання злочинам у сфері економіки належать такі (Б. М. Головкін):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Novikov</dc:creator>
  <cp:lastModifiedBy>Пользователь</cp:lastModifiedBy>
  <cp:revision>23</cp:revision>
  <dcterms:created xsi:type="dcterms:W3CDTF">2020-02-23T13:57:10Z</dcterms:created>
  <dcterms:modified xsi:type="dcterms:W3CDTF">2022-06-05T14:00:24Z</dcterms:modified>
</cp:coreProperties>
</file>