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17" r:id="rId4"/>
    <p:sldId id="258" r:id="rId5"/>
    <p:sldId id="318" r:id="rId6"/>
    <p:sldId id="260" r:id="rId7"/>
    <p:sldId id="262" r:id="rId8"/>
    <p:sldId id="264" r:id="rId9"/>
    <p:sldId id="333" r:id="rId10"/>
    <p:sldId id="265" r:id="rId11"/>
    <p:sldId id="326" r:id="rId12"/>
    <p:sldId id="266" r:id="rId13"/>
    <p:sldId id="270" r:id="rId14"/>
    <p:sldId id="257" r:id="rId15"/>
    <p:sldId id="330" r:id="rId16"/>
    <p:sldId id="261" r:id="rId17"/>
    <p:sldId id="294" r:id="rId18"/>
    <p:sldId id="272" r:id="rId19"/>
    <p:sldId id="274" r:id="rId20"/>
    <p:sldId id="279" r:id="rId21"/>
    <p:sldId id="281" r:id="rId22"/>
    <p:sldId id="282" r:id="rId23"/>
    <p:sldId id="259" r:id="rId24"/>
    <p:sldId id="268" r:id="rId25"/>
    <p:sldId id="286" r:id="rId26"/>
    <p:sldId id="288" r:id="rId27"/>
    <p:sldId id="332" r:id="rId28"/>
    <p:sldId id="290" r:id="rId29"/>
    <p:sldId id="292" r:id="rId30"/>
    <p:sldId id="295" r:id="rId31"/>
    <p:sldId id="297" r:id="rId32"/>
    <p:sldId id="321" r:id="rId33"/>
    <p:sldId id="299" r:id="rId34"/>
    <p:sldId id="269" r:id="rId35"/>
    <p:sldId id="301" r:id="rId36"/>
    <p:sldId id="324" r:id="rId37"/>
    <p:sldId id="303" r:id="rId38"/>
    <p:sldId id="305" r:id="rId39"/>
    <p:sldId id="322" r:id="rId40"/>
    <p:sldId id="308" r:id="rId41"/>
    <p:sldId id="310" r:id="rId42"/>
    <p:sldId id="312" r:id="rId43"/>
    <p:sldId id="314" r:id="rId44"/>
    <p:sldId id="316" r:id="rId4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5" d="100"/>
          <a:sy n="95" d="100"/>
        </p:scale>
        <p:origin x="1134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D6EF2-4FFD-45AF-8407-F7D627823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C12FA1D-2FD8-454C-B34E-C02945121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46A7AB-776E-48B4-B63A-A114346B7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8CD451-82B3-423E-884D-A471ADAEC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23BAF9-6D8E-491C-9F2F-8C6EDFE5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78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8DB2D-62E3-4909-A8EB-5E63AA4D5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797F9E-4E7E-4F59-9545-FA201C637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8ACDE9-C0D4-4AAC-B3D5-276BE1BF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0E8A73-9351-4B90-9BE9-2656EB11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1B5BA9-CE8C-4C4E-A7D1-57216EBBA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106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2EEA346-C312-4F35-BF3E-E97101039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F5B78D-66B6-4E28-A9C0-85BA33E9B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A25035-FB64-4CCD-8D09-839504CB7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314392-FD4F-4091-A5FC-D56C4E91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789DD0-58EC-439F-9CAF-2E6FE5BB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4018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2/10/2023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824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86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600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20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36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85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13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7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6464E-26B2-40A8-AC7E-4F976B637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228340-32AD-4CFF-A0E1-E962020F4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F63CDE-E4D5-4974-A94B-D497D72A5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CF907E-E192-46B6-BA5C-4AD0F4DDA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5F2999-4309-4983-8B95-85AEF1747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2734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3084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10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3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4A79DB-34AA-4DE2-A49E-D799545E0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ED69BF-FF04-42FB-B303-2145B5520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C0DB4B-1183-424B-A5C0-359967C55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A5DC29-9BDF-4600-9C97-579726BD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C6A80A-05A0-4C52-B883-BC298736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424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DBA645-E612-4DD3-9EC1-4255DACD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619897-7BC1-4857-97F0-4D94CE6CB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951C26-2CE7-4DA2-BA03-920008C88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D6A6E4-DBB5-4BE5-B678-DB0C4B120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EC79A1-FDFD-40FC-A358-37656388D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440B7C-92E3-456D-8704-AF25BBD4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516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41987-9C66-4576-A0B9-BC34FD7B9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BCA07E-0F48-4420-97CE-EA70449FA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7491EE-27C1-4483-B578-52918374C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04E14F-5C00-42FA-92F7-139018681C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AA782D4-51A9-4B8A-9F71-54456C2B0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15E78AE-5B07-4E71-AC56-3D96516C8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08D6B1-A796-4BF7-BD98-E239A981B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2274B50-10DE-4E13-B567-C036F684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126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AE741-A130-4295-855A-C849177E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BF53E9-884C-4E54-BE3C-03FB8DEBA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90ABF11-B10B-4C22-AA0E-A6A44CF6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5CA57F-4A57-4579-81F6-3E658581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699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DB5056-345F-4A01-B3D0-5541D53E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A8B9981-F504-4F78-8F7C-11FED05B2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F27D48E-45C8-4B64-8A38-A69B666BC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120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5EF710-7420-4347-8D3D-2976BB48A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A7648-CE89-4DAF-903D-BCE142B1E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44AB61-6E55-444C-83DC-9E8B9DCEB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04BED2-F8F1-45A1-8B00-32E45130F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39B673-955B-4119-B5CB-58E31BFEC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4C98CF-D8FB-4ABA-9787-38C8603A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137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9C6E1A-4966-4F47-B520-81F81126A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5FB5252-FA34-4758-83C3-C4C87A381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E1C708-3F22-469D-8038-95739B5AC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A18125-DE91-42DD-8DE0-475C28330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F6F894-32B8-4064-A0CB-56B8B36D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C270A7-E1C3-4385-B302-BDF8FC6F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794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7112C6-B9D8-43E3-B714-3B3683247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3300CF-DA59-43C5-B26C-9E7D5DFBA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4BC5A7-CF46-4EB6-A2F2-6B1DEE35F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6A9E9-F49D-4B38-B757-1C583CDE22F2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086F18-6737-415D-986C-7E2BD39E21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ACCD6B-E185-41D6-AB1B-7699D9EB9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B025-B0C9-4D63-9AF8-35AAEAC3DB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161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F29C0-5B4B-4111-9C81-D2B28D88B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787" y="1404539"/>
            <a:ext cx="6906936" cy="484554"/>
          </a:xfrm>
          <a:solidFill>
            <a:schemeClr val="tx2">
              <a:lumMod val="20000"/>
              <a:lumOff val="80000"/>
            </a:schemeClr>
          </a:solidFill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Консультація з організації консалтингової діяльності</a:t>
            </a:r>
            <a:b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проф. О. С. Марченко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33ACF0-F22C-1E52-532C-7442B48D1B9D}"/>
              </a:ext>
            </a:extLst>
          </p:cNvPr>
          <p:cNvSpPr txBox="1"/>
          <p:nvPr/>
        </p:nvSpPr>
        <p:spPr>
          <a:xfrm>
            <a:off x="2441751" y="2144453"/>
            <a:ext cx="6096000" cy="33239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450215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Марченко О. С. Бізнес-консалтинг. Навчальний посібник. Харків: Право, 2019. 204 с. Харків – 2023 рік</a:t>
            </a:r>
          </a:p>
          <a:p>
            <a:pPr marL="0" marR="0" lvl="0" indent="450215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Марченко О. С. Економіка та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 консалтингової діяльності: конспект лекцій для студентів другого (магістерського) рівня вищої освіти галузі знань 05 «Соціальні та поведінкові науки» спеціальності 051 «Економіка» спеціалізації «Бізнес-консалтинг» фінансово-правового факультету. Харків: </a:t>
            </a:r>
            <a:r>
              <a:rPr kumimoji="0" lang="uk-U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uk-U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ун-т ім. Ярослава Мудрого, 2019. 90 с.</a:t>
            </a:r>
          </a:p>
          <a:p>
            <a:pPr marL="0" marR="0" lvl="0" indent="450215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Марченко О. С. </a:t>
            </a:r>
            <a:r>
              <a:rPr kumimoji="0" lang="uk-UA" sz="14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Антикризовий консалтинг в системі економічної безпеки підприємства. Економічна теорія та право. 2022. № 2 (49). С. 93-111. </a:t>
            </a:r>
          </a:p>
          <a:p>
            <a:pPr marL="0" marR="0" lvl="0" indent="450215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14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Марченко О. С., Шевченко Л. С., Минко Н. А., Нестеренко І. В.  Фірма у правовому середовищі: актуальні питання ефективного функціонування. Економічна теорія та право. 2022. № 4 (51). С. 56-88</a:t>
            </a:r>
          </a:p>
          <a:p>
            <a:pPr marL="0" marR="0" lvl="0" indent="450215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14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Гриценко О. А., Нечипорук Л. В., </a:t>
            </a:r>
            <a:r>
              <a:rPr kumimoji="0" lang="uk-UA" sz="1400" b="0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Зеленська</a:t>
            </a:r>
            <a:r>
              <a:rPr kumimoji="0" lang="uk-UA" sz="14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К. С., Свириденков К. П. Новітні напрями бізнес-консалтингу. Економічна теорія та право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2022. № 4 (51). С. 24-57.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2EB345-C504-7D83-8555-C2BC0B73307C}"/>
              </a:ext>
            </a:extLst>
          </p:cNvPr>
          <p:cNvSpPr txBox="1"/>
          <p:nvPr/>
        </p:nvSpPr>
        <p:spPr>
          <a:xfrm>
            <a:off x="3999244" y="5508356"/>
            <a:ext cx="1567544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Харків – 2023 рік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5105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81B67B-895F-444B-809C-045E5C0E8CE1}"/>
              </a:ext>
            </a:extLst>
          </p:cNvPr>
          <p:cNvSpPr txBox="1"/>
          <p:nvPr/>
        </p:nvSpPr>
        <p:spPr>
          <a:xfrm>
            <a:off x="3048000" y="84791"/>
            <a:ext cx="60960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 класифікація видів консалтингової діяльності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A1F1702E-D641-4F86-85AF-FB945D78D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919750"/>
              </p:ext>
            </p:extLst>
          </p:nvPr>
        </p:nvGraphicFramePr>
        <p:xfrm>
          <a:off x="1708220" y="765812"/>
          <a:ext cx="9180690" cy="2586794"/>
        </p:xfrm>
        <a:graphic>
          <a:graphicData uri="http://schemas.openxmlformats.org/drawingml/2006/table">
            <a:tbl>
              <a:tblPr firstRow="1" firstCol="1" bandRow="1"/>
              <a:tblGrid>
                <a:gridCol w="1880346">
                  <a:extLst>
                    <a:ext uri="{9D8B030D-6E8A-4147-A177-3AD203B41FA5}">
                      <a16:colId xmlns:a16="http://schemas.microsoft.com/office/drawing/2014/main" val="1164884890"/>
                    </a:ext>
                  </a:extLst>
                </a:gridCol>
                <a:gridCol w="7300344">
                  <a:extLst>
                    <a:ext uri="{9D8B030D-6E8A-4147-A177-3AD203B41FA5}">
                      <a16:colId xmlns:a16="http://schemas.microsoft.com/office/drawing/2014/main" val="1914821961"/>
                    </a:ext>
                  </a:extLst>
                </a:gridCol>
              </a:tblGrid>
              <a:tr h="3889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 консалтингової діяльності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видів консалтингової діяльності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340511"/>
                  </a:ext>
                </a:extLst>
              </a:tr>
              <a:tr h="3889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Виробничий (операційний) консалтинг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Професійна допомога у вирішенні техніко-технологічних та організаційних проблем реалізації виробничої функції фірми клієнта.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887038"/>
                  </a:ext>
                </a:extLst>
              </a:tr>
              <a:tr h="5833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Фінансово-інвестиційний і бухгалтерський консалтинг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Професійна допомога у сфері облікової, фінансової та інвестиційної діяльності, управління інвестиційними проектами й фінансовими ресурсами фірми клієнта, підготовка та експертиза інвестиційних проектів, фандрайзинг.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022689"/>
                  </a:ext>
                </a:extLst>
              </a:tr>
              <a:tr h="6665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Маркетинговий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консалтинг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Професійна допомога, що спрямована на досягнення клієнтською організацією ринкових цілей через побудову її ефективної взаємодії з ринком.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332385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DEF60731-42F8-42FF-B142-F3E1EA0F3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325936"/>
              </p:ext>
            </p:extLst>
          </p:nvPr>
        </p:nvGraphicFramePr>
        <p:xfrm>
          <a:off x="1708220" y="2925886"/>
          <a:ext cx="9197468" cy="1575363"/>
        </p:xfrm>
        <a:graphic>
          <a:graphicData uri="http://schemas.openxmlformats.org/drawingml/2006/table">
            <a:tbl>
              <a:tblPr firstRow="1" firstCol="1" bandRow="1"/>
              <a:tblGrid>
                <a:gridCol w="1895702">
                  <a:extLst>
                    <a:ext uri="{9D8B030D-6E8A-4147-A177-3AD203B41FA5}">
                      <a16:colId xmlns:a16="http://schemas.microsoft.com/office/drawing/2014/main" val="2882015138"/>
                    </a:ext>
                  </a:extLst>
                </a:gridCol>
                <a:gridCol w="7301766">
                  <a:extLst>
                    <a:ext uri="{9D8B030D-6E8A-4147-A177-3AD203B41FA5}">
                      <a16:colId xmlns:a16="http://schemas.microsoft.com/office/drawing/2014/main" val="866346567"/>
                    </a:ext>
                  </a:extLst>
                </a:gridCol>
              </a:tblGrid>
              <a:tr h="6899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Організаційний консалтинг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Професійна допомога з розв’язання проблем клієнтської організації та мотивації діяльності її персоналу, культури й організаційного розвитку, спрямована на підвищення якості менеджменту, а також, конфлікт-консалтинг, консалтинг у сфері безпеки бізнесу.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114022"/>
                  </a:ext>
                </a:extLst>
              </a:tr>
              <a:tr h="8853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Інноваційний консалтинг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Навчальний консалтинг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Професійна допомога у сфері інноваційної діяльності підприємства.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Проведення конференцій, семінарів, тренінгів для персоналу клієнта (клієнтів) у процесі здійснення консультаційного проєкту або як надання окремої послуги 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341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966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06165050-5BB5-41B9-9320-1B3367A756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09101"/>
              </p:ext>
            </p:extLst>
          </p:nvPr>
        </p:nvGraphicFramePr>
        <p:xfrm>
          <a:off x="251209" y="738231"/>
          <a:ext cx="10889370" cy="38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40803" imgH="2777140" progId="Word.Document.12">
                  <p:embed/>
                </p:oleObj>
              </mc:Choice>
              <mc:Fallback>
                <p:oleObj name="Document" r:id="rId2" imgW="5940803" imgH="2777140" progId="Word.Document.12">
                  <p:embed/>
                  <p:pic>
                    <p:nvPicPr>
                      <p:cNvPr id="11" name="Объект 10">
                        <a:extLst>
                          <a:ext uri="{FF2B5EF4-FFF2-40B4-BE49-F238E27FC236}">
                            <a16:creationId xmlns:a16="http://schemas.microsoft.com/office/drawing/2014/main" id="{9F9F03FD-65FE-4DD8-9E46-37F1E642EF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1209" y="738231"/>
                        <a:ext cx="10889370" cy="3876388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857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8D8349-AEFD-4784-8A5E-BF66EEC3A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517524" cy="48154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Ринок консалтингових послуг: головні характеристики та структура.</a:t>
            </a:r>
            <a:b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4D117A-A797-4432-A560-A983963DF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8264"/>
            <a:ext cx="7517524" cy="67733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uk-UA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Ринок послуг бізнес-консалтингу-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суспільно-економічний механізм передавання спеціальних знань та інформації, що є змістом консалтингових послуг, суб'єктам господарювання.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CB587F3-5137-4837-B37F-D8971C1A8C9D}"/>
              </a:ext>
            </a:extLst>
          </p:cNvPr>
          <p:cNvSpPr/>
          <p:nvPr/>
        </p:nvSpPr>
        <p:spPr>
          <a:xfrm>
            <a:off x="59270" y="1913464"/>
            <a:ext cx="2328333" cy="6773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Попит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8827F1B-DD0C-4004-8024-D9F9DD1C4930}"/>
              </a:ext>
            </a:extLst>
          </p:cNvPr>
          <p:cNvSpPr/>
          <p:nvPr/>
        </p:nvSpPr>
        <p:spPr>
          <a:xfrm>
            <a:off x="6143602" y="1989432"/>
            <a:ext cx="2328333" cy="6773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Пропозиція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FC353E0-4CE5-4069-8448-1823BCEDA1E7}"/>
              </a:ext>
            </a:extLst>
          </p:cNvPr>
          <p:cNvSpPr/>
          <p:nvPr/>
        </p:nvSpPr>
        <p:spPr>
          <a:xfrm>
            <a:off x="4999894" y="3064929"/>
            <a:ext cx="4643221" cy="28448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представництва та філії транснаціональних консалтингових компаній;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-підрозділи міжнародних мереж консалтингу;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 вітчизняні консалтингові фірми, які є учасниками мереж міжнародних консалтингових компаній та / або мають зарубіжні філії;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 національні консалтингові фірми, що належать до великого, середнього та малого бізнесу;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 незалежні консультанти-фізичні особи, які є суб'єктами підприємницької діяльності;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-асоціації консультантів;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-квазіконсалтинг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E15B0A0-ED48-4CD4-854F-BC3182314146}"/>
              </a:ext>
            </a:extLst>
          </p:cNvPr>
          <p:cNvSpPr/>
          <p:nvPr/>
        </p:nvSpPr>
        <p:spPr>
          <a:xfrm>
            <a:off x="1" y="3069045"/>
            <a:ext cx="4458720" cy="30297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кризовий попит, обумовлений погіршенням економічної ситуації на підприємстві;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реактивний попит, пов'язаний з виникненням нової для клієнтської організації ситуації у сфері її діяльності;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попереджуючий попит, що породжується очікуванням клієнтом певних змін у зовнішньому середовищі бізнесу;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формальний попит, обумовлений необхідністю виконання клієнтом бізнес-консалтингу певних вимог їх партнерів, банків та </a:t>
            </a:r>
            <a:r>
              <a:rPr kumimoji="0" lang="uk-U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квазіконсалтинговий попит;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прихований (або потенційний) попит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A738750-3D44-455F-98BC-C6CCE91C5184}"/>
              </a:ext>
            </a:extLst>
          </p:cNvPr>
          <p:cNvCxnSpPr>
            <a:cxnSpLocks/>
          </p:cNvCxnSpPr>
          <p:nvPr/>
        </p:nvCxnSpPr>
        <p:spPr>
          <a:xfrm flipH="1">
            <a:off x="7303546" y="2608045"/>
            <a:ext cx="4223" cy="4148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ED863A20-FAAD-4D01-B3E7-28206F5A70E8}"/>
              </a:ext>
            </a:extLst>
          </p:cNvPr>
          <p:cNvCxnSpPr/>
          <p:nvPr/>
        </p:nvCxnSpPr>
        <p:spPr>
          <a:xfrm flipH="1">
            <a:off x="1219214" y="2590800"/>
            <a:ext cx="4223" cy="4148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371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CCEC96-5713-46C6-85AC-5958D28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773873" cy="406662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бізнес-консалтингу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їх види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Консалтинговий цикл та його стадії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B591A7-5FBD-4C15-B371-42D8F8B0C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2983"/>
            <a:ext cx="9958431" cy="417430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 бізнес-консалтингу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засоби та чинники надання професійної допомоги з розв’язання проблем ведіння бізнесу.   </a:t>
            </a:r>
          </a:p>
          <a:p>
            <a:pPr marL="0" indent="0"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Ресурсний потенціал бізнес-консалтингу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сукупність ресурсів, виробничих можливостей, технологій консультування, що можуть бути використані для досягнення цілей суб’єкта консалтингової діяльності.</a:t>
            </a:r>
          </a:p>
          <a:p>
            <a:pPr marL="0" indent="0" algn="ctr"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ресурсів: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формою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матеріальні, нематеріальні, трудові, монетарні (фінансові), інтелектуальні;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цінністю для бізнес-консалтингу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загальні – ресурси, цінність яких не залежить від використання конкретною консалтинговою фірмою: всередині і поза нею вони оцінюються однаково; специфічні – ресурси, цінність яких усередині консалтингової фірми вища, ніж поза нею; інтерспецифічні – взаємодоповнюючі, взаємоунікальні ресурси, що забезпечують синергетичний ефект, максимальна цінність яких досягається тільки при використанні в даній консалтинговій фірмі. 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здатністю консалтингової фірми замінювати ресурси у короткостроковому періоді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постійні – ресурси, які консалтингова фірма неспроможна замінити у короткостроковому періоді, перемінні – ресурси, які консалтингова фірма має можливість замінити у короткостроковому періоді.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1258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BF819C-914E-4528-9161-E3EC5AF09F1C}"/>
              </a:ext>
            </a:extLst>
          </p:cNvPr>
          <p:cNvSpPr txBox="1"/>
          <p:nvPr/>
        </p:nvSpPr>
        <p:spPr>
          <a:xfrm>
            <a:off x="2073166" y="914403"/>
            <a:ext cx="5549462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400" dirty="0"/>
              <a:t> </a:t>
            </a: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Інтелектуальні ресурси консалтингу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спеціальні знання та інформація, що забезпечують діяльність суб’єктів бізнес-консалтингу з надання консалтингових послуг з метою розв’язання проблем бізнес-організацій та отримання прибутку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473CB5-8137-4714-BB09-BA0833E09D05}"/>
              </a:ext>
            </a:extLst>
          </p:cNvPr>
          <p:cNvSpPr txBox="1"/>
          <p:nvPr/>
        </p:nvSpPr>
        <p:spPr>
          <a:xfrm>
            <a:off x="1679026" y="2553221"/>
            <a:ext cx="6219498" cy="32932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інтелектуальних ресурсів бізнес-консалтингу залежно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та </a:t>
            </a: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носіїв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 та інформації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людські ресурси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сукупність знань, практичних навичок і творчих здібностей, досвіду персоналу консалтингової фірми;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 ресурси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організаційні знання як накопичені консалтингової фірмою об’єкти інтелектуальної власності, інфраструктурні  активи (технологічна інфраструктура, технічне та програмне забезпечення, інформаційні технології, системи, мережі, база даних компанії, зв'язки в ділових колах), корпоративна культура;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ринкові ресурси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забезпечують діяльність консалтингової фірми на ринку консалтингових послуг (знання та інформація щодо відносин консалтингової фірми з клієнтами,  її клієнтська мережа, маркетингові заходи тощо)</a:t>
            </a:r>
          </a:p>
        </p:txBody>
      </p:sp>
    </p:spTree>
    <p:extLst>
      <p:ext uri="{BB962C8B-B14F-4D97-AF65-F5344CB8AC3E}">
        <p14:creationId xmlns:p14="http://schemas.microsoft.com/office/powerpoint/2010/main" val="3789793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6F78DE-DEC0-469E-9D18-776CCF6D4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324" y="818945"/>
            <a:ext cx="6148552" cy="334199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Консалтинговий цикл -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 надання консультантами професійної допомоги клієнтам у розв’язанні проблем ведіння бізнесу.</a:t>
            </a:r>
          </a:p>
          <a:p>
            <a:pPr marL="0" indent="0" algn="ctr"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Стадії: </a:t>
            </a:r>
          </a:p>
          <a:p>
            <a:pPr marL="0" indent="-514350" algn="just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обміну (купівлі-продажу) консалтингових послу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Стадія обміну включає дві фази, здійснення яких може бути розділеним у часі: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фаза замовлення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клієнтом певної консалтингової послуги і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фаза оплати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клієнтом отриманої консалтингової послуги </a:t>
            </a:r>
          </a:p>
          <a:p>
            <a:pPr marL="0" indent="-514350" algn="just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створення (продукування) консультантом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інтелектуального продукту консалтингу як рішення проблеми клієнта у формі різних видів консультацій та консультаційних проєктів;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впровадження (використання) спеціальних знань та інформації у бізнес-практику.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цій стадії отримані в процесі консалтингового обслуговування рекомендації консультанта використовуються суб’єктами господарювання для досягнення певних цілей бізнесу та отримання реальних вигод. </a:t>
            </a:r>
          </a:p>
          <a:p>
            <a:endParaRPr lang="uk-UA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A8D4165-DC61-4BEC-9806-8581D1DEF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66152" cy="40666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Консалтинговий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 та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/>
            </a:br>
            <a:endParaRPr lang="uk-UA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A480543-4002-47F6-8D26-0156B8FDABCB}"/>
              </a:ext>
            </a:extLst>
          </p:cNvPr>
          <p:cNvSpPr txBox="1">
            <a:spLocks/>
          </p:cNvSpPr>
          <p:nvPr/>
        </p:nvSpPr>
        <p:spPr>
          <a:xfrm>
            <a:off x="2041631" y="4327635"/>
            <a:ext cx="7354615" cy="6779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консалтингового обслуговування: </a:t>
            </a:r>
          </a:p>
          <a:p>
            <a:pPr algn="ctr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повне ( всі стадії циклу); продукуюче (не включає стадію впровадження), впроваджувальне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стадію продукування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b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5600" dirty="0"/>
            </a:br>
            <a:endParaRPr lang="uk-UA" sz="5600" dirty="0"/>
          </a:p>
        </p:txBody>
      </p:sp>
    </p:spTree>
    <p:extLst>
      <p:ext uri="{BB962C8B-B14F-4D97-AF65-F5344CB8AC3E}">
        <p14:creationId xmlns:p14="http://schemas.microsoft.com/office/powerpoint/2010/main" val="24181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>
            <a:extLst>
              <a:ext uri="{FF2B5EF4-FFF2-40B4-BE49-F238E27FC236}">
                <a16:creationId xmlns:a16="http://schemas.microsoft.com/office/drawing/2014/main" id="{4217132F-0BE3-48F8-B903-3BA7AF380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9535" y="0"/>
            <a:ext cx="2873256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42">
            <a:extLst>
              <a:ext uri="{FF2B5EF4-FFF2-40B4-BE49-F238E27FC236}">
                <a16:creationId xmlns:a16="http://schemas.microsoft.com/office/drawing/2014/main" id="{37AE6764-F8F9-4E9E-8A7C-2A783E5C6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9535" y="6381750"/>
            <a:ext cx="287325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5" name="Полотно 45">
            <a:extLst>
              <a:ext uri="{FF2B5EF4-FFF2-40B4-BE49-F238E27FC236}">
                <a16:creationId xmlns:a16="http://schemas.microsoft.com/office/drawing/2014/main" id="{7D5C8564-C784-45BD-82FD-FF2C9E46FD58}"/>
              </a:ext>
            </a:extLst>
          </p:cNvPr>
          <p:cNvGrpSpPr/>
          <p:nvPr/>
        </p:nvGrpSpPr>
        <p:grpSpPr>
          <a:xfrm>
            <a:off x="764382" y="357802"/>
            <a:ext cx="8663395" cy="5263070"/>
            <a:chOff x="179901" y="255385"/>
            <a:chExt cx="4763523" cy="5496763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1F456613-4602-4DA5-B461-7AD9EEABF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5000" y="255385"/>
              <a:ext cx="2184484" cy="53894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Консалтинговий цикл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DE13A1E1-CA24-45D6-A797-271C5F6CD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9105" y="1427412"/>
              <a:ext cx="1400207" cy="43940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Фаза замовлення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66B9EB31-B768-43F9-9A6C-FD98FFB9F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0314" y="1427412"/>
              <a:ext cx="1410707" cy="43930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Фаза оплати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497641ED-D66C-4928-B167-EF9CCFACC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903" y="2199319"/>
              <a:ext cx="1858409" cy="40000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Стадія продукування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04CF4BA1-5C0D-4759-9FFF-86761C33C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01" y="5352045"/>
              <a:ext cx="4763523" cy="40010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Повне консалтингове обслуговування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id="{0EED3B36-F13A-45FA-88E8-DCB7FB9B4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5115" y="4314836"/>
              <a:ext cx="1609108" cy="762006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Впроваджувальне консалтингове обслуговування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Прямоугольник 41">
              <a:extLst>
                <a:ext uri="{FF2B5EF4-FFF2-40B4-BE49-F238E27FC236}">
                  <a16:creationId xmlns:a16="http://schemas.microsoft.com/office/drawing/2014/main" id="{46FFAE44-0C2F-4255-B4ED-0FA5B7F50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103" y="4313836"/>
              <a:ext cx="1609108" cy="762006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Продукуюче консалтингове обслуговування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id="{4907F2E8-4F82-41E0-83B6-4FE3AEC81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503" y="2913425"/>
              <a:ext cx="2039310" cy="1181910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Інтелектуальний 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консалтинговий продукт: спеціальні знання та інформація; потенційна вигода клієнта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D9527F27-A8CC-476D-AD02-07E6AF06B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014" y="2912525"/>
              <a:ext cx="1858009" cy="1183210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Інтелектуальний консалтинговий продукт: реальна вигода клієнта, кінцевий результат консалтингу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id="{DB7C87D3-C107-46D3-8888-93217AA5B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014" y="2218319"/>
              <a:ext cx="1858009" cy="40010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Стадія впровадження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Прямоугольник 45">
              <a:extLst>
                <a:ext uri="{FF2B5EF4-FFF2-40B4-BE49-F238E27FC236}">
                  <a16:creationId xmlns:a16="http://schemas.microsoft.com/office/drawing/2014/main" id="{D5609AB8-1C78-4D72-82C0-7B675D932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508" y="818107"/>
              <a:ext cx="1858009" cy="40010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Стадія обміну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7" name="Прямая со стрелкой 46">
              <a:extLst>
                <a:ext uri="{FF2B5EF4-FFF2-40B4-BE49-F238E27FC236}">
                  <a16:creationId xmlns:a16="http://schemas.microsoft.com/office/drawing/2014/main" id="{C1E2C118-60DC-4DF4-A688-002AD0327AC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419207" y="4095335"/>
              <a:ext cx="0" cy="218102"/>
            </a:xfrm>
            <a:prstGeom prst="straightConnector1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8" name="Прямая со стрелкой 47">
              <a:extLst>
                <a:ext uri="{FF2B5EF4-FFF2-40B4-BE49-F238E27FC236}">
                  <a16:creationId xmlns:a16="http://schemas.microsoft.com/office/drawing/2014/main" id="{48EF254A-B5E5-42AF-902B-93F3D7E10A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400107" y="5086343"/>
              <a:ext cx="0" cy="285202"/>
            </a:xfrm>
            <a:prstGeom prst="straightConnector1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9" name="Прямая со стрелкой 48">
              <a:extLst>
                <a:ext uri="{FF2B5EF4-FFF2-40B4-BE49-F238E27FC236}">
                  <a16:creationId xmlns:a16="http://schemas.microsoft.com/office/drawing/2014/main" id="{A6BB6C2C-4CF5-46BF-B847-BD8AE1EC20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95019" y="2618122"/>
              <a:ext cx="0" cy="294102"/>
            </a:xfrm>
            <a:prstGeom prst="straightConnector1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0" name="Прямая со стрелкой 49">
              <a:extLst>
                <a:ext uri="{FF2B5EF4-FFF2-40B4-BE49-F238E27FC236}">
                  <a16:creationId xmlns:a16="http://schemas.microsoft.com/office/drawing/2014/main" id="{FAA3E093-978D-4F3C-8340-92D6C93E482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76619" y="4114835"/>
              <a:ext cx="0" cy="180902"/>
            </a:xfrm>
            <a:prstGeom prst="straightConnector1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1" name="Прямая со стрелкой 50">
              <a:extLst>
                <a:ext uri="{FF2B5EF4-FFF2-40B4-BE49-F238E27FC236}">
                  <a16:creationId xmlns:a16="http://schemas.microsoft.com/office/drawing/2014/main" id="{BC422B60-47AD-4165-BA62-7E0C7CB47D3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86219" y="5076243"/>
              <a:ext cx="3400" cy="295302"/>
            </a:xfrm>
            <a:prstGeom prst="straightConnector1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2" name="Прямая со стрелкой 51">
              <a:extLst>
                <a:ext uri="{FF2B5EF4-FFF2-40B4-BE49-F238E27FC236}">
                  <a16:creationId xmlns:a16="http://schemas.microsoft.com/office/drawing/2014/main" id="{571F3C2E-ED9C-4737-BB0F-5FC98CE9640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105010" y="1223012"/>
              <a:ext cx="514303" cy="179602"/>
            </a:xfrm>
            <a:prstGeom prst="straightConnector1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3" name="Прямая со стрелкой 52">
              <a:extLst>
                <a:ext uri="{FF2B5EF4-FFF2-40B4-BE49-F238E27FC236}">
                  <a16:creationId xmlns:a16="http://schemas.microsoft.com/office/drawing/2014/main" id="{EF45E418-B4F0-40F7-AE09-EC152F71D23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42513" y="1218010"/>
              <a:ext cx="729304" cy="229802"/>
            </a:xfrm>
            <a:prstGeom prst="straightConnector1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4" name="Прямая со стрелкой 53">
              <a:extLst>
                <a:ext uri="{FF2B5EF4-FFF2-40B4-BE49-F238E27FC236}">
                  <a16:creationId xmlns:a16="http://schemas.microsoft.com/office/drawing/2014/main" id="{A05F3DA8-4A18-4C63-A93E-8220D852B4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76410" y="1866516"/>
              <a:ext cx="1409207" cy="332503"/>
            </a:xfrm>
            <a:prstGeom prst="straightConnector1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5" name="Прямая со стрелкой 54">
              <a:extLst>
                <a:ext uri="{FF2B5EF4-FFF2-40B4-BE49-F238E27FC236}">
                  <a16:creationId xmlns:a16="http://schemas.microsoft.com/office/drawing/2014/main" id="{12A3D95B-940D-4CF4-AF58-241A6F175CA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495617" y="1885716"/>
              <a:ext cx="476302" cy="332103"/>
            </a:xfrm>
            <a:prstGeom prst="straightConnector1">
              <a:avLst/>
            </a:prstGeom>
            <a:grpFill/>
            <a:ln w="635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</p:grp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433B5D09-273F-4A4B-8AD3-F6C7A13864D2}"/>
              </a:ext>
            </a:extLst>
          </p:cNvPr>
          <p:cNvCxnSpPr>
            <a:stCxn id="39" idx="2"/>
          </p:cNvCxnSpPr>
          <p:nvPr/>
        </p:nvCxnSpPr>
        <p:spPr>
          <a:xfrm flipH="1">
            <a:off x="2709915" y="2602087"/>
            <a:ext cx="402778" cy="2882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C9D85193-8E8E-40E7-B8D1-2FDDDA6E39AE}"/>
              </a:ext>
            </a:extLst>
          </p:cNvPr>
          <p:cNvCxnSpPr/>
          <p:nvPr/>
        </p:nvCxnSpPr>
        <p:spPr>
          <a:xfrm flipH="1">
            <a:off x="3420534" y="1937017"/>
            <a:ext cx="4852" cy="2882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7B595B71-E775-4B52-A641-82E771E6A8B4}"/>
              </a:ext>
            </a:extLst>
          </p:cNvPr>
          <p:cNvCxnSpPr>
            <a:stCxn id="43" idx="3"/>
            <a:endCxn id="44" idx="1"/>
          </p:cNvCxnSpPr>
          <p:nvPr/>
        </p:nvCxnSpPr>
        <p:spPr>
          <a:xfrm flipV="1">
            <a:off x="5183650" y="3468427"/>
            <a:ext cx="465952" cy="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214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F30D7C2-C516-4E86-B905-E26676C82181}"/>
              </a:ext>
            </a:extLst>
          </p:cNvPr>
          <p:cNvSpPr/>
          <p:nvPr/>
        </p:nvSpPr>
        <p:spPr>
          <a:xfrm>
            <a:off x="626378" y="241186"/>
            <a:ext cx="8596450" cy="10095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10.Капітал консалтингової фірми: сутність, види.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11.Основний та оборотний капітал бізнес-консалтингу.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12.Інтелектуальний капітал бізнес-консалтингу: структура, джерела та роль у консалтинговій діяльності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BA8B2D1-B5BD-4EF5-B8EC-4CE692C25B01}"/>
              </a:ext>
            </a:extLst>
          </p:cNvPr>
          <p:cNvSpPr/>
          <p:nvPr/>
        </p:nvSpPr>
        <p:spPr>
          <a:xfrm>
            <a:off x="711829" y="1629229"/>
            <a:ext cx="2369303" cy="30853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Капітал: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сума коштів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яка необхідна для започаткування та ведіння консалтингового бізнесу;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вартість ресурсів бізнес-консалтингу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використання яких у консалтинговому бізнесі забезпечує створення нової вартості та отримання  прибутку.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C9094C3-266B-4F9B-ACBF-43C8C667FE02}"/>
              </a:ext>
            </a:extLst>
          </p:cNvPr>
          <p:cNvSpPr/>
          <p:nvPr/>
        </p:nvSpPr>
        <p:spPr>
          <a:xfrm>
            <a:off x="3849757" y="1654397"/>
            <a:ext cx="5261113" cy="5068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Види капіталу за джерелами коштів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8AA7E8C-CAD5-4697-A90F-8333CECFCCEF}"/>
              </a:ext>
            </a:extLst>
          </p:cNvPr>
          <p:cNvSpPr/>
          <p:nvPr/>
        </p:nvSpPr>
        <p:spPr>
          <a:xfrm>
            <a:off x="4278281" y="2546028"/>
            <a:ext cx="2549902" cy="2938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Власний капітал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який формується за рахунок власних джерел фінансування суб’єктів консалтингу – це внески засновників (учасників) консалтингового бізнесу, прибуток, що інвестується у бізнес. Кошти, що інвестовані у власний капітал, не мають строку повернення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4C1C2F4-FA73-4C5E-8915-CDABDECE65AB}"/>
              </a:ext>
            </a:extLst>
          </p:cNvPr>
          <p:cNvSpPr/>
          <p:nvPr/>
        </p:nvSpPr>
        <p:spPr>
          <a:xfrm>
            <a:off x="7335078" y="2522400"/>
            <a:ext cx="2549902" cy="2938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Запозичений капітал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який формується за рахунок коштів, запозичених суб’єктами консалтингового бізнесу. Це сукупний обсяг фінансових зобов’язань консалтингової фірми (банківські кредити, кредиторська заборгованість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). 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92599FBC-817A-40F7-99EF-DA3670184563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2555300" y="1250781"/>
            <a:ext cx="2369303" cy="351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5719EC75-BEE8-4B83-81E2-CEE4E1F3DC97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480314" y="2161289"/>
            <a:ext cx="2445025" cy="351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08F00BAC-6D97-4C9E-ACAA-1DE368632670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506278" y="2161289"/>
            <a:ext cx="974036" cy="351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FF90E958-2DDB-4189-BBC8-9EF40DBBEB29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4924603" y="1250781"/>
            <a:ext cx="2799044" cy="351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938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C9094C3-266B-4F9B-ACBF-43C8C667FE02}"/>
              </a:ext>
            </a:extLst>
          </p:cNvPr>
          <p:cNvSpPr/>
          <p:nvPr/>
        </p:nvSpPr>
        <p:spPr>
          <a:xfrm>
            <a:off x="4012324" y="197140"/>
            <a:ext cx="4272456" cy="8735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Види капіталу бізнес-консалтингу за особливостями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натурально-речової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форми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функціональним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призначенням та 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оборотом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8AA7E8C-CAD5-4697-A90F-8333CECFCCEF}"/>
              </a:ext>
            </a:extLst>
          </p:cNvPr>
          <p:cNvSpPr/>
          <p:nvPr/>
        </p:nvSpPr>
        <p:spPr>
          <a:xfrm>
            <a:off x="1221829" y="1510017"/>
            <a:ext cx="4138448" cy="16274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Основний капітал:</a:t>
            </a:r>
            <a:endParaRPr kumimoji="0" lang="uk-U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-функціонує, не змінюючи натурально- речової форми, протягом багатьох консалтингових циклів,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-вартість основного капіталу переноситься на вартість консалтингових послуг, в міру його зношування. Натурально-речова форма -  будівлі, меблі, офісне обладнання, транспортні засоби тощо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411A7C0-A529-4694-AD4E-7954B74919CA}"/>
              </a:ext>
            </a:extLst>
          </p:cNvPr>
          <p:cNvSpPr/>
          <p:nvPr/>
        </p:nvSpPr>
        <p:spPr>
          <a:xfrm>
            <a:off x="7226656" y="1484854"/>
            <a:ext cx="3417120" cy="2968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Оборотний капітал: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оборотний капітал надання консалтингових послуг, який використовується та втрачає натурально-речову форму протягом одного консалтингового циклу, вартість якого повністю включається у вартість продукції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оборотний капітал сфери обігу, що використовується у процесі замовлення та реалізації консалтингової послуги, наприклад, гроші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7A6F70D-DE2E-459E-AD2A-11CC5B244969}"/>
              </a:ext>
            </a:extLst>
          </p:cNvPr>
          <p:cNvSpPr/>
          <p:nvPr/>
        </p:nvSpPr>
        <p:spPr>
          <a:xfrm>
            <a:off x="1221829" y="3338820"/>
            <a:ext cx="4453250" cy="31975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Види зношування основного капітала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залежно від його основних чинників: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uk-UA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фізичне</a:t>
            </a: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зменшення вартості (знецінення) основного капіталу внаслідок втрати (часткової або повної) функціональних характеристик у процесі використання чи зберігання;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uk-UA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моральне</a:t>
            </a: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передчасне, до закінчення строку корисного використання зменшення вартості (знецінення) об'єктів основного капіталу внаслідок: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а)</a:t>
            </a: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зростання  продуктивності праці  у галузях, що вироблюють аналогічні засоби праці, і обумовленого цим їх здешевлення, що потребує переоцінки основного капіталу відповідно до нових цін - </a:t>
            </a:r>
            <a:r>
              <a:rPr kumimoji="0" lang="uk-UA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моральне зношування 1 типу</a:t>
            </a: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б)</a:t>
            </a: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науково-технічного розвитку, який характеризується появою нових засобів праці з кращими функціональними властивостями, що призводить до втрати вартості об'єктів основного капіталу та  їх модернізації або заміни на більш ефективні - </a:t>
            </a:r>
            <a:r>
              <a:rPr kumimoji="0" lang="uk-UA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моральне зношування 2 типу</a:t>
            </a: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A4D8B0E-A230-4409-933D-7DF4115C707C}"/>
              </a:ext>
            </a:extLst>
          </p:cNvPr>
          <p:cNvSpPr/>
          <p:nvPr/>
        </p:nvSpPr>
        <p:spPr>
          <a:xfrm>
            <a:off x="5912644" y="4831154"/>
            <a:ext cx="3239236" cy="14435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Вартість зношування основного капіталу </a:t>
            </a: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амортизується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поступово переноситься на вартість консалтингової послуги. Амортизаційні відрахування є джерелом  коштів для відновлення (повного або часткового) основного капіталу. </a:t>
            </a: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20A3AF25-C698-4EB3-BF05-E7431B71729B}"/>
              </a:ext>
            </a:extLst>
          </p:cNvPr>
          <p:cNvCxnSpPr>
            <a:cxnSpLocks/>
          </p:cNvCxnSpPr>
          <p:nvPr/>
        </p:nvCxnSpPr>
        <p:spPr>
          <a:xfrm flipH="1">
            <a:off x="4420998" y="1070719"/>
            <a:ext cx="2502367" cy="405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68AB40AC-F7CC-4B83-9289-AB46BA91DF91}"/>
              </a:ext>
            </a:extLst>
          </p:cNvPr>
          <p:cNvCxnSpPr/>
          <p:nvPr/>
        </p:nvCxnSpPr>
        <p:spPr>
          <a:xfrm>
            <a:off x="6929306" y="1062330"/>
            <a:ext cx="2978092" cy="405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94F79D48-888E-4AAE-AD78-90E950724F77}"/>
              </a:ext>
            </a:extLst>
          </p:cNvPr>
          <p:cNvCxnSpPr>
            <a:cxnSpLocks/>
          </p:cNvCxnSpPr>
          <p:nvPr/>
        </p:nvCxnSpPr>
        <p:spPr>
          <a:xfrm>
            <a:off x="3389151" y="3078761"/>
            <a:ext cx="8390" cy="260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383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BE6D3A7-BB19-47BF-957C-297D15E1B73E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5301842" y="1996578"/>
            <a:ext cx="870358" cy="3346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2DB0E270-11CA-411B-B9CF-32BEDDB5DE37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172200" y="1996578"/>
            <a:ext cx="337657" cy="3346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4523400-6981-4C7C-A001-F0C056706B2D}"/>
              </a:ext>
            </a:extLst>
          </p:cNvPr>
          <p:cNvSpPr/>
          <p:nvPr/>
        </p:nvSpPr>
        <p:spPr>
          <a:xfrm>
            <a:off x="2490952" y="1152455"/>
            <a:ext cx="7362496" cy="8441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Інтелектуальний капітал консалтингової фірми: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капіталізовані знання, використання яких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у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підприємницькій діяльності забезпечує зростання вартості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та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отримання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прибутку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4DF9CDA-9930-4B0F-83FA-FB09DAE38E9C}"/>
              </a:ext>
            </a:extLst>
          </p:cNvPr>
          <p:cNvSpPr/>
          <p:nvPr/>
        </p:nvSpPr>
        <p:spPr>
          <a:xfrm>
            <a:off x="1324303" y="2357305"/>
            <a:ext cx="4287932" cy="2431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Людський капітал консалтингової фірми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знання, здібності, навички, досвід працівників.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Складові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біофізичний капітал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як життєві ресурси особи, що розглядаються у контексті здатності до створення вартості;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інтелектуальний капітал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сукупність невідчужуваних інтелектуальних ресурсів людини;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соціальний капітал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соціальні ресурси особи, потенціал соціальної взаємодії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B2F64B2-7C7F-449C-8017-4839D2FF91A4}"/>
              </a:ext>
            </a:extLst>
          </p:cNvPr>
          <p:cNvSpPr/>
          <p:nvPr/>
        </p:nvSpPr>
        <p:spPr>
          <a:xfrm>
            <a:off x="6535024" y="2383483"/>
            <a:ext cx="4106700" cy="23895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Структурний капітал консалтингової фірми: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неперсоніфіковані інтелектуальні ресурси фірми.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Складові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організаційний капітал -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нематеріальні інтелектуальні активи фірми;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мережевий капітал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накопичені і використовувані фірмою стійкі відносини з партнерами, клієнтами, громадськими організаціями та державними установами, його складовими є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клієнтський та партнерський капітали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BDD3F68-EDD4-4387-A256-F97350AEE26E}"/>
              </a:ext>
            </a:extLst>
          </p:cNvPr>
          <p:cNvSpPr/>
          <p:nvPr/>
        </p:nvSpPr>
        <p:spPr>
          <a:xfrm>
            <a:off x="1148134" y="5325884"/>
            <a:ext cx="4287932" cy="880819"/>
          </a:xfrm>
          <a:prstGeom prst="rect">
            <a:avLst/>
          </a:prstGeom>
          <a:solidFill>
            <a:schemeClr val="bg2">
              <a:lumMod val="9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Капітал процесів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інтелектуальні ресурси виробничої та інших видів господарської діяльності консалтингової фірми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D76DAD39-9EAD-4D56-890C-A5F012C70E94}"/>
              </a:ext>
            </a:extLst>
          </p:cNvPr>
          <p:cNvSpPr/>
          <p:nvPr/>
        </p:nvSpPr>
        <p:spPr>
          <a:xfrm>
            <a:off x="6448097" y="5321930"/>
            <a:ext cx="4193628" cy="817558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Капітал інновацій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 інтелектуальні ресурси інноваційної діяльності консалтингової фірми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146A1B87-55C0-4972-8205-B5517D482574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4412609" y="1996578"/>
            <a:ext cx="1759591" cy="360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232B723D-C330-4C5D-B700-2102330F26B0}"/>
              </a:ext>
            </a:extLst>
          </p:cNvPr>
          <p:cNvCxnSpPr>
            <a:cxnSpLocks/>
          </p:cNvCxnSpPr>
          <p:nvPr/>
        </p:nvCxnSpPr>
        <p:spPr>
          <a:xfrm>
            <a:off x="5918433" y="2006005"/>
            <a:ext cx="2336334" cy="360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57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BFD070-8ABC-4CB8-8E56-45372A515572}"/>
              </a:ext>
            </a:extLst>
          </p:cNvPr>
          <p:cNvSpPr txBox="1"/>
          <p:nvPr/>
        </p:nvSpPr>
        <p:spPr>
          <a:xfrm>
            <a:off x="3047301" y="194309"/>
            <a:ext cx="6094602" cy="62786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Бізнес-консалтинг: поняття та  характеристики.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Консультування та консалтинг: загальне та особливе.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Зовнішнє та внутрішнє консультування: зміст, порівняльні переваги та недоліки.	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Організаційні форми консалтингового бізнесу.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Консалтингова послуга: сутність та характеристики.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Типи та види послуг бізнес-консалтингу.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Ринок консалтингових послуг: головні характеристики та структура.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Ресурси бізнес-консалтингу та їх види.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Консалтинговий цикл та його стадії. 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 консалтингової фірми: сутність, види.  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Власний та запозичений капітал бізнес-консалтингу: джерела та структура.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Основний та оборотний капітал бізнес-консалтингу.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Інтелектуальний капітал бізнес-консалтингу: структура, джерела та роль у консалтинговій діяльності. 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Економічні витрати бізнес-консалтингу: зміст та види.   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Персонал консалтингової фірми та його структура. 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 та системи оплати праці консультантів.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Дохід та прибуток бізнес-консалтингу. Беззбитковість та рентабельність бізнес-консалтингу.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Ціноутворення на консалтингові послуги.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підходи до визначення ціни послуг бізнес-консалтингу.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 оплати консалтингових послуг.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 та напрями менеджменту бізнес-консалтингу.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Організаційні форми внутрішнього консультування. 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 консалтингової діяльності: державне, колективне, контрактне. 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 консалтингових послуг: цілі та напрями.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 маркетингу консалтингових послуг. 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 просування консалтингових послуг. 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Консультант-клієнтські відносини в сфері бізнес-консалтингу: сутність та види.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моделі консультаційного процесу.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Консультаційний процес, його стадії та результати.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 та технології початкової (передконтрактної), основної (контрактної) та заключної (післяконтрактної) стадій консультаційного процесу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45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7CC108-C638-42B8-A8A9-938138AAB48D}"/>
              </a:ext>
            </a:extLst>
          </p:cNvPr>
          <p:cNvSpPr txBox="1">
            <a:spLocks/>
          </p:cNvSpPr>
          <p:nvPr/>
        </p:nvSpPr>
        <p:spPr>
          <a:xfrm>
            <a:off x="3004457" y="448657"/>
            <a:ext cx="6129496" cy="608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0" marR="0" lvl="0" indent="45021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685800" algn="l"/>
                <a:tab pos="3543300" algn="l"/>
              </a:tabLst>
              <a:defRPr/>
            </a:pPr>
            <a:b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бізнес-консалтингу: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44A47E-A10B-4793-A68C-9FDA5136D3A0}"/>
              </a:ext>
            </a:extLst>
          </p:cNvPr>
          <p:cNvSpPr txBox="1">
            <a:spLocks/>
          </p:cNvSpPr>
          <p:nvPr/>
        </p:nvSpPr>
        <p:spPr>
          <a:xfrm>
            <a:off x="2002221" y="1476463"/>
            <a:ext cx="7236372" cy="384215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SzTx/>
              <a:buFont typeface="Garamond" pitchFamily="18" charset="0"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srgbClr val="1D21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Витрати бізнес-консалтингу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1D21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це грошова оцінка вартості ресурсів, використаних у консалтинговому циклі за певний період часу. Це плата суб’єктів консалтингового бізнесу постачальникам ресурсів, щоб дістати можливість використовувати ресурси у своїх цілях і не допустити їх альтернативного використання.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SzTx/>
              <a:buFont typeface="Garamond" pitchFamily="18" charset="0"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 від напряму господарської діяльності консалтингової фірми витрати розділяються на: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SzTx/>
              <a:buFont typeface="Garamond" pitchFamily="18" charset="0"/>
              <a:buAutoNum type="arabicParenR"/>
              <a:tabLst/>
              <a:defRPr/>
            </a:pP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операційні витрати -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витрати надання консалтингових послуг  як основної діяльності фірми;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SzTx/>
              <a:buFont typeface="Garamond" pitchFamily="18" charset="0"/>
              <a:buAutoNum type="arabicParenR"/>
              <a:tabLst/>
              <a:defRPr/>
            </a:pP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інвестиційні витрати,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пов’язані капітальними інвестиціями як довгостроковими капітальними вкладеннями фірми (капітальне будівництво) з метою придбання чи будівництва будинків, споруд, інших основних фондів, а також нематеріальних активів, які підлягають амортизації;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SzTx/>
              <a:buFont typeface="Garamond" pitchFamily="18" charset="0"/>
              <a:buAutoNum type="arabicParenR"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фінансові витрати -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витрати фірми, пов'язані з рухом фінансових ресурсів консалтингу (запозиченнями та фінансуванням господарської діяльності)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SzTx/>
              <a:buFont typeface="Garamond" pitchFamily="18" charset="0"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050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E116F1-9D1B-402A-9A27-49DE1EC63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491072"/>
            <a:ext cx="8260256" cy="591761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indent="0" algn="ctr">
              <a:buNone/>
            </a:pPr>
            <a:r>
              <a:rPr lang="uk-UA" sz="1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 операційних витрат консалтингової фірми: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5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15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 від власності на ресурси та каналу їх надходження: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 (явні, бухгалтерські) </a:t>
            </a:r>
            <a:r>
              <a:rPr lang="uk-UA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витрати на залучення ресурсів, що не належать фірмі, оцінюються, сплачуються, враховуються та відображаються у бухгалтерському обліку (платежі постачальникам, орендна плата, заробітна плата найманих працівників тощо)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uk-UA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внутрішні (неявні) </a:t>
            </a:r>
            <a:r>
              <a:rPr lang="uk-UA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витрати на використанні власних ресурсів підприємців у операційній діяльності консалтингової фірми, що не оплачуються та не відображаються у бухгалтерському обліку. Оцінка внутрішніх витрат здійснюється шляхом розрахунку їх альтернативної вартості як неотриманого доходу від найкращого варіанта альтернативного використання власних ресурсів підприємця. Складовою внутрішніх витрат є нормальний прибуток – витрати підприємницького ресурсу власника фірми</a:t>
            </a:r>
            <a:r>
              <a:rPr lang="uk-UA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власному бізнесі які оцінюються неотриманим окладом менеджера при його альтернативному використанні.</a:t>
            </a:r>
            <a:r>
              <a:rPr lang="uk-UA" sz="15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бізнес-консалтингу: 1) внутрішніми витратами є витрати використання консультуючими партнерами власних інтелектуальних ресурсів  у консультаційному процесі, що здійснює фірма; 2) їх оцінка здійснюється на основі визначення рівня неотриманої ними заробітної плати консультантів. </a:t>
            </a:r>
          </a:p>
          <a:p>
            <a:pPr marL="0" lvl="0" indent="450215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uk-UA" sz="15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Залежно від впливу на витрати зміни обсягів наданих  консалтингових послуг (короткостроковий період функціонування фірми):</a:t>
            </a:r>
          </a:p>
          <a:p>
            <a:pPr marL="0" lvl="0" indent="450215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uk-UA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постійні витрати, розмір яких не залежить від обсягів наданих послуг (амортизація основних фондів, орендна плата, страхові внески та ін.); </a:t>
            </a:r>
          </a:p>
          <a:p>
            <a:pPr marL="0" lvl="0" indent="450215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uk-UA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перемінні витрати, розмір яких залежить від обсягів наданих послуг  (витрати  на оплату праці консультантів за погодинною системою);  </a:t>
            </a:r>
          </a:p>
          <a:p>
            <a:pPr marL="0" lvl="0" indent="450215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uk-UA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постійно-перемінні витрати, якщо одна частина витрат змінюється при зміні обсягу наданих послуг, а інша частина є фіксованою (плата за послуги зв’язку).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3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4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8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8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8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4572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FAB6DD6-5290-47D1-8640-58E9FF57BA0B}"/>
              </a:ext>
            </a:extLst>
          </p:cNvPr>
          <p:cNvSpPr/>
          <p:nvPr/>
        </p:nvSpPr>
        <p:spPr>
          <a:xfrm>
            <a:off x="457200" y="410565"/>
            <a:ext cx="10045817" cy="46935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За способом віднесення</a:t>
            </a: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прямі витрати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 безпосередньо пов’язані з наданням певної консалтингової послуги; 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непрямі витрати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зумовлені наданням різних видів консалтингових послуг, які не можуть бути віднесені безпосередньо на собівартість певної послуги. До непрямих витрат належать накладні витрати.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напрямом витрат: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витрати на надання консалтингових послуг, адміністративні витрати, витрати на збут, інші операційні витрати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432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підходом до розрахунку витрат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валові витрати 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надання всього обсягу консалтингових послуг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середні витрати 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витрати на одну послугу.</a:t>
            </a:r>
          </a:p>
          <a:p>
            <a:pPr marL="0" marR="0" lvl="0" indent="432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1D21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За стадіями консалтингового циклу 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1D21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витрати продукування, обміну, впровадження консалтингових продуктів;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1D21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За стадіями консалтингового обслуговування 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1D21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витрати передконтрактної, контрактної та післяконтрактної стадій консалтингового процесу.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1D21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Трансакційні витрати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1D21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витрати використання ринкового механізму передавання прав власності на ресурси та послуги бізнес-консалтингу.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D3870B-C085-426A-8CE8-F311535AD427}"/>
              </a:ext>
            </a:extLst>
          </p:cNvPr>
          <p:cNvSpPr txBox="1"/>
          <p:nvPr/>
        </p:nvSpPr>
        <p:spPr>
          <a:xfrm>
            <a:off x="886565" y="4530799"/>
            <a:ext cx="982617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 консалтингової послуги: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поточні витрати консалтингової фірми на надання послуг, що виражені у вартісній формі.</a:t>
            </a:r>
          </a:p>
        </p:txBody>
      </p:sp>
    </p:spTree>
    <p:extLst>
      <p:ext uri="{BB962C8B-B14F-4D97-AF65-F5344CB8AC3E}">
        <p14:creationId xmlns:p14="http://schemas.microsoft.com/office/powerpoint/2010/main" val="66845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E9284-3820-470C-992A-C604E47DC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107"/>
            <a:ext cx="7735349" cy="51373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ru-RU" sz="20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 персонал </a:t>
            </a:r>
            <a:r>
              <a:rPr lang="uk-UA" sz="16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консалтингової фірми та його структура. </a:t>
            </a:r>
            <a:br>
              <a:rPr lang="uk-UA" sz="16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 форми та системи оплати праці консультантів</a:t>
            </a:r>
            <a:r>
              <a:rPr lang="ru-RU" sz="16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8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AC8C96-2F5B-4AE7-8D49-7E2DD515B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671118"/>
            <a:ext cx="9446003" cy="140935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432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Персонал консалтингової фірми </a:t>
            </a: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сукупність найманих працівників фірми та її власників, які працюють та отримують зарплату.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Штатні працівники </a:t>
            </a: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усі наймані працівники, які уклали письмово трудовий договір (контракт) і виконували постійну, тимчасову або сезонну роботу один день і більше, а також власники фірми, якщо, крім доходу, вони отримували заробітну плату. </a:t>
            </a:r>
            <a:endParaRPr lang="uk-UA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C4D83C-1055-4B9C-8B00-4C50DF04DD27}"/>
              </a:ext>
            </a:extLst>
          </p:cNvPr>
          <p:cNvSpPr txBox="1"/>
          <p:nvPr/>
        </p:nvSpPr>
        <p:spPr>
          <a:xfrm>
            <a:off x="249381" y="2095375"/>
            <a:ext cx="10329136" cy="39703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Категорії персоналу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</a:t>
            </a: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функціональними ознаками: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Керівники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працівники, які здійснюються управлінські функції відповідно до своїх повноважень, обов’язків та відповідальності. </a:t>
            </a: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обов’язками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керівники є: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лінійними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(директори, керівники департаментів), які приймають стратегічні та оперативні управлінські рішення, що стосуються консалтингової фірми у цілому / певних структурних одиниць;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функціональними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(начальники служб, відділів, секторів, бюро та ін.), які керують функціональними підрозділи.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ієрархією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є: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керівники вищого рівня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завданням яких є стратегічне управління підприємством (директори, генеральні директори, президенти компаній, голови рад директорів та їх заступники); 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керівники середнього рівня,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керують підрозділами підприємства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ерівники низового рівня,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здійснюють оперативне управління діяльністю безпосередніх виконавців певної роботи. </a:t>
            </a: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Керуючий партнер</a:t>
            </a:r>
            <a:r>
              <a:rPr kumimoji="0" lang="uk-UA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один із партнерів, який сполучає функції керівника та співвласника консалтингової фірми. Критерії: обирається зі складу партнерів (можлива почергова ротація партнерів); лідерство одного з партнерів; переважаюча частка в капіталі</a:t>
            </a: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Фахівці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частина персоналу, яка виконує роботи, що потребують високої кваліфікації, насамперед, це консультанти.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Консультуючий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партнер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партнер,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 сполучає функції консультанта та співвласника консалтингової фірми.</a:t>
            </a: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Допоміжні робітники 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помічник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консультантів т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управлінців. </a:t>
            </a: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Службовці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виконують суто технічну роботу, що не потребує високої кваліфікації, але передбачає наявність певних спеціальних знань та навичок.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Стажери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(учні) набувають практичних навичок з певної професії.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577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048528C-64D8-486D-9119-620A4DC2EA6D}"/>
              </a:ext>
            </a:extLst>
          </p:cNvPr>
          <p:cNvSpPr/>
          <p:nvPr/>
        </p:nvSpPr>
        <p:spPr>
          <a:xfrm>
            <a:off x="1479665" y="166256"/>
            <a:ext cx="8728364" cy="764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450215" algn="just" defTabSz="914400" rtl="0" eaLnBrk="1" fontAlgn="auto" latinLnBrk="0" hangingPunct="1"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Оплата праці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грошова винагорода, яку за трудовим договором підприємство виплачує працівникові за виконану ним роботу.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83C2AAF-A18B-47BA-93BF-6F9F72937C2E}"/>
              </a:ext>
            </a:extLst>
          </p:cNvPr>
          <p:cNvSpPr/>
          <p:nvPr/>
        </p:nvSpPr>
        <p:spPr>
          <a:xfrm>
            <a:off x="152398" y="1266308"/>
            <a:ext cx="5284125" cy="18759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Складові оплати праці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основна заробітна плата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винагорода за виконану роботу відповідно до встановлених норм; 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додаткова заробітна плата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винагорода за працю понад установленої норми (доплати, надбавки тощо; інші заохочувальні та компенсаційні виплати </a:t>
            </a:r>
          </a:p>
          <a:p>
            <a:pPr marL="0" marR="0" lvl="0" indent="450215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5B23E2F-817E-4C67-A589-764D4F2AD50E}"/>
              </a:ext>
            </a:extLst>
          </p:cNvPr>
          <p:cNvSpPr/>
          <p:nvPr/>
        </p:nvSpPr>
        <p:spPr>
          <a:xfrm>
            <a:off x="6096000" y="1252455"/>
            <a:ext cx="5594470" cy="1889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 оплати праці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погодинна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заробітна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плата,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 винагорода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виконану роботу залежить від тривалості відпрацьованого часу; 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відрядна заробітна плата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якщо винагорода за виконану роботу залежить від кількості виробленої працівником продукції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C082F76-A1B6-41BC-A3AC-6869C5350F0E}"/>
              </a:ext>
            </a:extLst>
          </p:cNvPr>
          <p:cNvSpPr/>
          <p:nvPr/>
        </p:nvSpPr>
        <p:spPr>
          <a:xfrm>
            <a:off x="155165" y="3413763"/>
            <a:ext cx="5284125" cy="764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 заробітної плати: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проста погодинна, погодинно-преміальна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82B2833-614D-4599-BAEB-F81295A6C17F}"/>
              </a:ext>
            </a:extLst>
          </p:cNvPr>
          <p:cNvSpPr/>
          <p:nvPr/>
        </p:nvSpPr>
        <p:spPr>
          <a:xfrm>
            <a:off x="6096000" y="3413763"/>
            <a:ext cx="5284125" cy="7758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 заробітної плати: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проста відрядна, відрядно-преміальна, відрядно-прогресивна, акордна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DBEBA94-71C0-4B8C-9ACF-1F23F8C3D1A3}"/>
              </a:ext>
            </a:extLst>
          </p:cNvPr>
          <p:cNvSpPr/>
          <p:nvPr/>
        </p:nvSpPr>
        <p:spPr>
          <a:xfrm>
            <a:off x="169027" y="4522124"/>
            <a:ext cx="11230496" cy="21031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 організації оплати праці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тарифна система оплати праці, що включає тарифно-кваліфікаційні довідники, тарифні сітки, тарифні ставки;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колективні безтарифні системи оплати праці, за якими всі працівники поділені на певні категорії; кожній категорії відповідає певний коефіцієнт, згідно якого розподіляється фонд заробітної плати; фонд заробітної плати формується відповідно до результатів господарської діяльності та продуктивності праці;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індивідуалізовані системи оплати праці, що здійснюється на основі оцінки заслуг працівника.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434AD357-243B-4E6D-B221-AD6150F376B1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2794461" y="931026"/>
            <a:ext cx="3049386" cy="3352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9FDCBCD6-4CAA-4CB0-A4DC-8861546B475C}"/>
              </a:ext>
            </a:extLst>
          </p:cNvPr>
          <p:cNvCxnSpPr>
            <a:stCxn id="4" idx="2"/>
            <a:endCxn id="8" idx="0"/>
          </p:cNvCxnSpPr>
          <p:nvPr/>
        </p:nvCxnSpPr>
        <p:spPr>
          <a:xfrm>
            <a:off x="5843847" y="931026"/>
            <a:ext cx="3049388" cy="3214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6685879-2047-4F41-90A7-03E4010E9C63}"/>
              </a:ext>
            </a:extLst>
          </p:cNvPr>
          <p:cNvCxnSpPr>
            <a:stCxn id="4" idx="2"/>
          </p:cNvCxnSpPr>
          <p:nvPr/>
        </p:nvCxnSpPr>
        <p:spPr>
          <a:xfrm>
            <a:off x="5843847" y="931026"/>
            <a:ext cx="0" cy="35301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8208C989-2F50-453D-842F-F6627B439FCF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2794461" y="3142212"/>
            <a:ext cx="2767" cy="2715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5FE2FF79-5602-4673-8801-D92FF3550E05}"/>
              </a:ext>
            </a:extLst>
          </p:cNvPr>
          <p:cNvCxnSpPr/>
          <p:nvPr/>
        </p:nvCxnSpPr>
        <p:spPr>
          <a:xfrm>
            <a:off x="8893235" y="3142212"/>
            <a:ext cx="0" cy="2576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8C617081-D101-4587-B0F5-8AA09B14F6C6}"/>
              </a:ext>
            </a:extLst>
          </p:cNvPr>
          <p:cNvCxnSpPr>
            <a:stCxn id="10" idx="2"/>
          </p:cNvCxnSpPr>
          <p:nvPr/>
        </p:nvCxnSpPr>
        <p:spPr>
          <a:xfrm flipH="1">
            <a:off x="2794461" y="4178533"/>
            <a:ext cx="2767" cy="2826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9734C390-BE80-492D-8C2D-53218FFDAA64}"/>
              </a:ext>
            </a:extLst>
          </p:cNvPr>
          <p:cNvCxnSpPr/>
          <p:nvPr/>
        </p:nvCxnSpPr>
        <p:spPr>
          <a:xfrm>
            <a:off x="8912635" y="4258886"/>
            <a:ext cx="0" cy="2576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41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E2B9472-7F40-4C6D-A861-FE9C0EA56424}"/>
              </a:ext>
            </a:extLst>
          </p:cNvPr>
          <p:cNvSpPr/>
          <p:nvPr/>
        </p:nvSpPr>
        <p:spPr>
          <a:xfrm>
            <a:off x="458210" y="1121912"/>
            <a:ext cx="10357452" cy="18774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Дохід –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грошові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 інші надходження, що формуються в результаті господарської діяльності консалтингової фірми у певний період. Дохід консалтингу – це гонорар.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Валовий гонорар консалтингу 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(виручка від реалізації консалтингових </a:t>
            </a: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послуг, валовий дохід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</a:t>
            </a: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дохід 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 консалтингової діяльності, який отримує консалтингова фірма у певний період часу як оплату клієнтами послуг бізнес-консалтингу.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Чистий гонорар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(чистий дохід) –  валовий дохід від консалтингової діяльності з відрахуванням податку на додану вартість.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28E887B-D79A-4B62-BFF4-197DD8E7099B}"/>
              </a:ext>
            </a:extLst>
          </p:cNvPr>
          <p:cNvSpPr/>
          <p:nvPr/>
        </p:nvSpPr>
        <p:spPr>
          <a:xfrm>
            <a:off x="439180" y="3669979"/>
            <a:ext cx="10357452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45021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Економічні форми прибутку консалтингової фірми: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бухгалтерський прибуток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чистий гонорар з вирахуванням зовнішніх витрат на продукування, обмін та впровадження консалтингової послуги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uk-UA" sz="1600" b="0" i="1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економічний прибуток </a:t>
            </a:r>
            <a:r>
              <a:rPr kumimoji="0" lang="uk-UA" sz="16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чистий</a:t>
            </a:r>
            <a:r>
              <a:rPr kumimoji="0" lang="uk-UA" sz="16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гонорар </a:t>
            </a:r>
            <a:r>
              <a:rPr kumimoji="0" lang="uk-UA" sz="16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 вирахуванням зовнішніх та внутрішніх витрат (з урахуванням нормального прибутку)</a:t>
            </a:r>
            <a:r>
              <a:rPr kumimoji="0" lang="ru-RU" sz="16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kumimoji="0" lang="uk-UA" sz="16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продукування, обмін та впровадження консалтингової послуги.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2ECB72-59BE-4CC2-B3F8-0D9514279BFC}"/>
              </a:ext>
            </a:extLst>
          </p:cNvPr>
          <p:cNvSpPr txBox="1"/>
          <p:nvPr/>
        </p:nvSpPr>
        <p:spPr>
          <a:xfrm>
            <a:off x="567267" y="427565"/>
            <a:ext cx="10229366" cy="6155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17. Дохід та прибуток бізнес-консалтингу. Беззбитковість та рентабельність бізнес-консалтингу.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CD6A78-C2E0-4792-AFF5-E145D949351B}"/>
              </a:ext>
            </a:extLst>
          </p:cNvPr>
          <p:cNvSpPr txBox="1"/>
          <p:nvPr/>
        </p:nvSpPr>
        <p:spPr>
          <a:xfrm>
            <a:off x="406401" y="5142866"/>
            <a:ext cx="10214062" cy="8697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Інтелектуальна рента або рента знань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надприбуток лідерів консалтингу, джерелом якого є їх інтелектуальні новації, закріплення високопрофесійних інтелектуальних ресурсів, монопольне становище на ринку бізнес-консалтингу, високий рівень репутації.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742BAB-12DF-44F7-9C40-7A72CA10DC84}"/>
              </a:ext>
            </a:extLst>
          </p:cNvPr>
          <p:cNvSpPr txBox="1"/>
          <p:nvPr/>
        </p:nvSpPr>
        <p:spPr>
          <a:xfrm>
            <a:off x="567266" y="3111884"/>
            <a:ext cx="10229365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 -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сума, на яку дохід фірми перевищує пов’язані з ним витрати.</a:t>
            </a:r>
          </a:p>
        </p:txBody>
      </p:sp>
    </p:spTree>
    <p:extLst>
      <p:ext uri="{BB962C8B-B14F-4D97-AF65-F5344CB8AC3E}">
        <p14:creationId xmlns:p14="http://schemas.microsoft.com/office/powerpoint/2010/main" val="2134636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796F442-8816-4345-8FDA-45E8E6631E84}"/>
              </a:ext>
            </a:extLst>
          </p:cNvPr>
          <p:cNvSpPr/>
          <p:nvPr/>
        </p:nvSpPr>
        <p:spPr>
          <a:xfrm>
            <a:off x="2827090" y="1904302"/>
            <a:ext cx="6090407" cy="4949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Валовий дохід (виручка від реалізації послуг)-ВД </a:t>
            </a:r>
            <a:endParaRPr lang="uk-UA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E5C7F1E-36EC-4D64-B255-31D48E64CAD2}"/>
              </a:ext>
            </a:extLst>
          </p:cNvPr>
          <p:cNvSpPr/>
          <p:nvPr/>
        </p:nvSpPr>
        <p:spPr>
          <a:xfrm>
            <a:off x="3734499" y="2660710"/>
            <a:ext cx="4285377" cy="4949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Чистий дохід (ЧД) = ВД – непрямі податки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8E843B6-5F00-47BC-BED9-DF3A2361DA42}"/>
              </a:ext>
            </a:extLst>
          </p:cNvPr>
          <p:cNvSpPr/>
          <p:nvPr/>
        </p:nvSpPr>
        <p:spPr>
          <a:xfrm>
            <a:off x="3727508" y="3501008"/>
            <a:ext cx="4285377" cy="7605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 (П)= ЧД – витрати на виробництво та реалізацію продукції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C1DEAEA-B00F-46A4-A29E-0D91892B8D66}"/>
              </a:ext>
            </a:extLst>
          </p:cNvPr>
          <p:cNvSpPr/>
          <p:nvPr/>
        </p:nvSpPr>
        <p:spPr>
          <a:xfrm>
            <a:off x="3693952" y="4583189"/>
            <a:ext cx="4285377" cy="4949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Чистий прибуток (ЧП) = П – податок на прибуток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C8F4513-B05C-4A33-82CA-E5C533DE5196}"/>
              </a:ext>
            </a:extLst>
          </p:cNvPr>
          <p:cNvSpPr/>
          <p:nvPr/>
        </p:nvSpPr>
        <p:spPr>
          <a:xfrm>
            <a:off x="1185641" y="5547924"/>
            <a:ext cx="4285377" cy="4949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Нерозподілений прибуток, що інвестується у бізнес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32D2F79-AB32-4865-AF01-394D3A25D5DD}"/>
              </a:ext>
            </a:extLst>
          </p:cNvPr>
          <p:cNvSpPr/>
          <p:nvPr/>
        </p:nvSpPr>
        <p:spPr>
          <a:xfrm>
            <a:off x="6069437" y="5557711"/>
            <a:ext cx="4285377" cy="4949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Розподілений прибуток, що є доходом власників фірми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1476E0C7-2EE2-4338-807B-B96693428D51}"/>
              </a:ext>
            </a:extLst>
          </p:cNvPr>
          <p:cNvCxnSpPr>
            <a:stCxn id="6" idx="2"/>
            <a:endCxn id="8" idx="0"/>
          </p:cNvCxnSpPr>
          <p:nvPr/>
        </p:nvCxnSpPr>
        <p:spPr>
          <a:xfrm>
            <a:off x="5872294" y="2399251"/>
            <a:ext cx="4894" cy="261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D3016F0B-EFB3-4670-BFD2-14BF3A7C152B}"/>
              </a:ext>
            </a:extLst>
          </p:cNvPr>
          <p:cNvCxnSpPr/>
          <p:nvPr/>
        </p:nvCxnSpPr>
        <p:spPr>
          <a:xfrm>
            <a:off x="5907248" y="3205993"/>
            <a:ext cx="4894" cy="261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4BD6D1FD-FDBE-4BA9-BF79-2FF82099721D}"/>
              </a:ext>
            </a:extLst>
          </p:cNvPr>
          <p:cNvCxnSpPr/>
          <p:nvPr/>
        </p:nvCxnSpPr>
        <p:spPr>
          <a:xfrm>
            <a:off x="5932415" y="4279785"/>
            <a:ext cx="4894" cy="261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EB8C72AE-FA22-4D07-90C5-48641F4F977C}"/>
              </a:ext>
            </a:extLst>
          </p:cNvPr>
          <p:cNvCxnSpPr>
            <a:stCxn id="12" idx="2"/>
          </p:cNvCxnSpPr>
          <p:nvPr/>
        </p:nvCxnSpPr>
        <p:spPr>
          <a:xfrm flipH="1">
            <a:off x="3959604" y="5078138"/>
            <a:ext cx="1877037" cy="469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04BDF81F-049E-4A89-96D4-02E55D6AD352}"/>
              </a:ext>
            </a:extLst>
          </p:cNvPr>
          <p:cNvCxnSpPr>
            <a:stCxn id="12" idx="2"/>
          </p:cNvCxnSpPr>
          <p:nvPr/>
        </p:nvCxnSpPr>
        <p:spPr>
          <a:xfrm>
            <a:off x="5836641" y="5078138"/>
            <a:ext cx="2183235" cy="469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F655CAC-E4D6-4A70-AD3C-F76FA142CA38}"/>
              </a:ext>
            </a:extLst>
          </p:cNvPr>
          <p:cNvSpPr txBox="1"/>
          <p:nvPr/>
        </p:nvSpPr>
        <p:spPr>
          <a:xfrm>
            <a:off x="3047301" y="830399"/>
            <a:ext cx="609460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доходу і прибутку консалтингової фірми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85533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B2B28F-98B2-4069-8BA8-9CA99928184B}"/>
              </a:ext>
            </a:extLst>
          </p:cNvPr>
          <p:cNvSpPr/>
          <p:nvPr/>
        </p:nvSpPr>
        <p:spPr>
          <a:xfrm>
            <a:off x="1100667" y="1510622"/>
            <a:ext cx="1009226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1600" b="1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Беззбитковість </a:t>
            </a:r>
            <a:r>
              <a:rPr lang="uk-UA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такі фінансові результати діяльності консалтингової фірми, за яких її дохід дорівнює витратам, тобто фірма не отримує прибутку, але і не має збитку. </a:t>
            </a:r>
          </a:p>
          <a:p>
            <a:r>
              <a:rPr lang="uk-UA" sz="16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Рівень прибутковості фірми відображають показники </a:t>
            </a:r>
            <a:r>
              <a:rPr lang="uk-UA" sz="1600" b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рентабельності: 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>
                <a:extLst>
                  <a:ext uri="{FF2B5EF4-FFF2-40B4-BE49-F238E27FC236}">
                    <a16:creationId xmlns:a16="http://schemas.microsoft.com/office/drawing/2014/main" id="{465B027F-9753-4BB0-AE3B-1A15DF15749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779568" y="2480020"/>
              <a:ext cx="8446610" cy="4026854"/>
            </p:xfrm>
            <a:graphic>
              <a:graphicData uri="http://schemas.openxmlformats.org/drawingml/2006/table">
                <a:tbl>
                  <a:tblPr firstRow="1" firstCol="1" bandRow="1" bandCol="1">
                    <a:tableStyleId>{5C22544A-7EE6-4342-B048-85BDC9FD1C3A}</a:tableStyleId>
                  </a:tblPr>
                  <a:tblGrid>
                    <a:gridCol w="2856198">
                      <a:extLst>
                        <a:ext uri="{9D8B030D-6E8A-4147-A177-3AD203B41FA5}">
                          <a16:colId xmlns:a16="http://schemas.microsoft.com/office/drawing/2014/main" val="2861350317"/>
                        </a:ext>
                      </a:extLst>
                    </a:gridCol>
                    <a:gridCol w="5590412">
                      <a:extLst>
                        <a:ext uri="{9D8B030D-6E8A-4147-A177-3AD203B41FA5}">
                          <a16:colId xmlns:a16="http://schemas.microsoft.com/office/drawing/2014/main" val="1691179979"/>
                        </a:ext>
                      </a:extLst>
                    </a:gridCol>
                  </a:tblGrid>
                  <a:tr h="12674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Показники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Розрахунок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24863359"/>
                      </a:ext>
                    </a:extLst>
                  </a:tr>
                  <a:tr h="6637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Рентабельність консалтингових послуг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Прибуток від реалізації консалтингових послуг  </m:t>
                                    </m:r>
                                  </m:num>
                                  <m:den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Чистий гонорар </m:t>
                                    </m:r>
                                  </m:den>
                                </m:f>
                                <m:r>
                                  <a:rPr lang="uk-UA" sz="1600">
                                    <a:effectLst/>
                                    <a:latin typeface="Cambria Math" panose="02040503050406030204" pitchFamily="18" charset="0"/>
                                  </a:rPr>
                                  <m:t> х 100%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23341646"/>
                      </a:ext>
                    </a:extLst>
                  </a:tr>
                  <a:tr h="17855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13419016"/>
                      </a:ext>
                    </a:extLst>
                  </a:tr>
                  <a:tr h="7422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Рентабельність певного виду консалтингових послуг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Прибуток від реалізації консалтингових послуг </m:t>
                                    </m:r>
                                  </m:num>
                                  <m:den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Собівартість консалтингових послуг </m:t>
                                    </m:r>
                                  </m:den>
                                </m:f>
                                <m:r>
                                  <a:rPr lang="uk-UA" sz="1600">
                                    <a:effectLst/>
                                    <a:latin typeface="Cambria Math" panose="02040503050406030204" pitchFamily="18" charset="0"/>
                                  </a:rPr>
                                  <m:t> х 100%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06246904"/>
                      </a:ext>
                    </a:extLst>
                  </a:tr>
                  <a:tr h="66440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Рентабельність власного капіталу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Балансовий прибуток  </m:t>
                                    </m:r>
                                  </m:num>
                                  <m:den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Вартість власного капіталу </m:t>
                                    </m:r>
                                  </m:den>
                                </m:f>
                                <m:r>
                                  <a:rPr lang="uk-UA" sz="1600">
                                    <a:effectLst/>
                                    <a:latin typeface="Cambria Math" panose="02040503050406030204" pitchFamily="18" charset="0"/>
                                  </a:rPr>
                                  <m:t> х 100%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87609756"/>
                      </a:ext>
                    </a:extLst>
                  </a:tr>
                  <a:tr h="66440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Рентабельність сукупного капіталу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Балансовий прибуток </m:t>
                                    </m:r>
                                  </m:num>
                                  <m:den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Вартість сукупного капіталу </m:t>
                                    </m:r>
                                  </m:den>
                                </m:f>
                                <m:r>
                                  <a:rPr lang="uk-UA" sz="1600">
                                    <a:effectLst/>
                                    <a:latin typeface="Cambria Math" panose="02040503050406030204" pitchFamily="18" charset="0"/>
                                  </a:rPr>
                                  <m:t> х 100%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 dirty="0"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461848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>
                <a:extLst>
                  <a:ext uri="{FF2B5EF4-FFF2-40B4-BE49-F238E27FC236}">
                    <a16:creationId xmlns:a16="http://schemas.microsoft.com/office/drawing/2014/main" id="{465B027F-9753-4BB0-AE3B-1A15DF1574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5635043"/>
                  </p:ext>
                </p:extLst>
              </p:nvPr>
            </p:nvGraphicFramePr>
            <p:xfrm>
              <a:off x="1779568" y="2480020"/>
              <a:ext cx="8446610" cy="4026854"/>
            </p:xfrm>
            <a:graphic>
              <a:graphicData uri="http://schemas.openxmlformats.org/drawingml/2006/table">
                <a:tbl>
                  <a:tblPr firstRow="1" firstCol="1" bandRow="1" bandCol="1">
                    <a:tableStyleId>{5C22544A-7EE6-4342-B048-85BDC9FD1C3A}</a:tableStyleId>
                  </a:tblPr>
                  <a:tblGrid>
                    <a:gridCol w="2856198">
                      <a:extLst>
                        <a:ext uri="{9D8B030D-6E8A-4147-A177-3AD203B41FA5}">
                          <a16:colId xmlns:a16="http://schemas.microsoft.com/office/drawing/2014/main" val="2861350317"/>
                        </a:ext>
                      </a:extLst>
                    </a:gridCol>
                    <a:gridCol w="5590412">
                      <a:extLst>
                        <a:ext uri="{9D8B030D-6E8A-4147-A177-3AD203B41FA5}">
                          <a16:colId xmlns:a16="http://schemas.microsoft.com/office/drawing/2014/main" val="1691179979"/>
                        </a:ext>
                      </a:extLst>
                    </a:gridCol>
                  </a:tblGrid>
                  <a:tr h="2433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Показники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Розрахунок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24863359"/>
                      </a:ext>
                    </a:extLst>
                  </a:tr>
                  <a:tr h="8844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Рентабельність консалтингових послуг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1198" t="-34483" r="-436" b="-33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23341646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13419016"/>
                      </a:ext>
                    </a:extLst>
                  </a:tr>
                  <a:tr h="88525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Рентабельність певного виду консалтингових послуг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1198" t="-160959" r="-436" b="-2006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06246904"/>
                      </a:ext>
                    </a:extLst>
                  </a:tr>
                  <a:tr h="88525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Рентабельність власного капіталу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1198" t="-262759" r="-436" b="-1020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7609756"/>
                      </a:ext>
                    </a:extLst>
                  </a:tr>
                  <a:tr h="88525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Рентабельність сукупного капіталу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1198" t="-360274" r="-436" b="-13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618487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442097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AF04F2-0574-4BD9-A160-91A365F925CE}"/>
              </a:ext>
            </a:extLst>
          </p:cNvPr>
          <p:cNvSpPr/>
          <p:nvPr/>
        </p:nvSpPr>
        <p:spPr>
          <a:xfrm>
            <a:off x="626534" y="511578"/>
            <a:ext cx="9339588" cy="11387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18. Ціноутворення на консалтингові послуги.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19. Основні підходи до визначення ціни послуг бізнес-консалтингу.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20.Форми оплати консалтингових послуг.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AC85A19-896E-4D3C-8BCA-635E3C3F5B4F}"/>
              </a:ext>
            </a:extLst>
          </p:cNvPr>
          <p:cNvSpPr/>
          <p:nvPr/>
        </p:nvSpPr>
        <p:spPr>
          <a:xfrm>
            <a:off x="626534" y="1391845"/>
            <a:ext cx="9868096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Ціноутворення -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 процес обґрунтування, затвердження та перегляду цін на консалтингові послуги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A57E7B-2162-47EF-8EAB-7B103DB90514}"/>
              </a:ext>
            </a:extLst>
          </p:cNvPr>
          <p:cNvSpPr txBox="1"/>
          <p:nvPr/>
        </p:nvSpPr>
        <p:spPr>
          <a:xfrm>
            <a:off x="595618" y="1924320"/>
            <a:ext cx="9118834" cy="30469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підходи до ціноутворення у сфері бізнес-консалтингу: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  <a:tabLst/>
              <a:defRPr/>
            </a:pP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витратний підхід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базується на глибокому аналізі витрат бізнес-консалтингу;  Структура ціни: собівартість консалтингової послуги + прибуток.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  <a:tabLst/>
              <a:defRPr/>
            </a:pP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інвестиційним підходом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витрати клієнта на її оплату є інвестицією у його інтелектуальні ресурси, використання яких у майбутньому дозволить отримати дохід та інші вигоди, отже при ціноутворення ураховується віддача інвестиції.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  <a:tabLst/>
              <a:defRPr/>
            </a:pP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ринковий підхід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передбачає урахування цін конкурентів у певному сегменті ринку консалтингових послуг;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  <a:tabLst/>
              <a:defRPr/>
            </a:pP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маркетинговий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ціна визначається рівнем, обсягом та еластичністю за ціною попиту на консалтингові послуги;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 ціннісний підхід, 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за яким складовою ціни є плата клієнта за надання  послуги, цінність якої у його сприйнятті вища, ніж у конкурентів, що діють у тому ж сегменті ринку бізнес-консалтингу </a:t>
            </a:r>
            <a:endParaRPr kumimoji="0" lang="uk-UA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026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3DFB666-83C3-4CB1-AD59-414D63916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64717"/>
              </p:ext>
            </p:extLst>
          </p:nvPr>
        </p:nvGraphicFramePr>
        <p:xfrm>
          <a:off x="2718034" y="366915"/>
          <a:ext cx="7231309" cy="464720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934310">
                  <a:extLst>
                    <a:ext uri="{9D8B030D-6E8A-4147-A177-3AD203B41FA5}">
                      <a16:colId xmlns:a16="http://schemas.microsoft.com/office/drawing/2014/main" val="823939615"/>
                    </a:ext>
                  </a:extLst>
                </a:gridCol>
                <a:gridCol w="4296999">
                  <a:extLst>
                    <a:ext uri="{9D8B030D-6E8A-4147-A177-3AD203B41FA5}">
                      <a16:colId xmlns:a16="http://schemas.microsoft.com/office/drawing/2014/main" val="3263110025"/>
                    </a:ext>
                  </a:extLst>
                </a:gridCol>
              </a:tblGrid>
              <a:tr h="2277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 ціноутворення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Зміст методу ціноутворення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66091"/>
                  </a:ext>
                </a:extLst>
              </a:tr>
              <a:tr h="227786">
                <a:tc gridSpan="2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Витратні методи ціноутворення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26869"/>
                  </a:ext>
                </a:extLst>
              </a:tr>
              <a:tr h="35493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 «витрати плюс прибуток»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Ціна = витрати + прибуток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991362"/>
                  </a:ext>
                </a:extLst>
              </a:tr>
              <a:tr h="71877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 «бажаного (цільового) прибутку»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Метою консалтингової фірми є отримання цільового прибутку, тому при ціноутворенні змінною частиною ціни визначаються витрати, а не прибуток.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117264"/>
                  </a:ext>
                </a:extLst>
              </a:tr>
              <a:tr h="71877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 «точки беззбитковості»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Базується на визначенні такої одиниці послуг, реалізація якої за встановленою ціною забезпечує досягнення рівності сукупного (валового) доходу і  сукупних (валових витрат).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474296"/>
                  </a:ext>
                </a:extLst>
              </a:tr>
              <a:tr h="173009"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Методи ціноутворення, орієнтовані на попит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118924"/>
                  </a:ext>
                </a:extLst>
              </a:tr>
              <a:tr h="71877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 визначення ціни послуги на основі її цінності, що відчувається клієнтом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Оцінка клієнтом цінності послуги є основою визначення її ціни. Зусилля консалтингової фірми спрямовані на формування високої оцінки клієнтом цінності послуги для нього.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979549"/>
                  </a:ext>
                </a:extLst>
              </a:tr>
              <a:tr h="173009"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Методи ціноутворення з орієнтацією на конкуренцію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70777"/>
                  </a:ext>
                </a:extLst>
              </a:tr>
              <a:tr h="536851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 лідера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Ціноутворення орієнтується на ціну послуг консалтингової фірми, яка є лідером на ринку бізнес-консалтингу.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49" marR="63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7539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A3DA53B-2EFD-4D38-AC68-8B74FDD0FE27}"/>
              </a:ext>
            </a:extLst>
          </p:cNvPr>
          <p:cNvSpPr txBox="1"/>
          <p:nvPr/>
        </p:nvSpPr>
        <p:spPr>
          <a:xfrm>
            <a:off x="2860647" y="5013757"/>
            <a:ext cx="6744748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форми оплати консалтингових послуг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погодинна (поденна);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фіксована;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оплата залежно від результату консалтингу (гонорар успіху);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комбінована оплата, що сполучає різні форми.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9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B62DECD-729A-4B2A-9A8A-4704D16AC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060"/>
            <a:ext cx="8876252" cy="639907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43200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1.Бізнес-консалтинг: </a:t>
            </a:r>
            <a:r>
              <a:rPr lang="uk-UA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поняття та характеристики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43200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Консультування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консалтинг: </a:t>
            </a:r>
            <a:r>
              <a:rPr lang="uk-UA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загальне та особливе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b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Бізнес-консалтинг – </a:t>
            </a:r>
            <a:r>
              <a:rPr lang="uk-UA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підприємницька діяльність фахівців з різних галузей знань та їх бізнес-організацій з надання професійної допомоги суб'єктам господарювання з метою підвищення їх ефективності і конкурентоспроможності та отримання прибутку</a:t>
            </a:r>
            <a:r>
              <a:rPr lang="uk-UA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Бізнес-консалтинг належить до </a:t>
            </a:r>
            <a:r>
              <a:rPr lang="uk-UA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ділових послуг 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діяльності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професійного обслуговування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єктів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бізнесу 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різних питань його функціонування та розвитку </a:t>
            </a: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Головне завдання (призначення) бізнес-консалтингу 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забезпечення ефективності та конкурентоспроможності суб’єктів господарювання шляхом впровадження досягнень науки і бізнес-практики, професійних знань й інформації у підприємницьку діяльність. </a:t>
            </a:r>
          </a:p>
          <a:p>
            <a:pPr marL="0" indent="43200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 бізнес-консалтингу як основні напрями реалізації його суспільного призначення: </a:t>
            </a:r>
          </a:p>
          <a:p>
            <a:pPr marL="0" indent="432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власні функції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професійної діяльності з забезпечення суб’єктів підприємництва спеціальними знаннями та інформацією, необхідними для їх ефективного функціонування: </a:t>
            </a:r>
            <a:r>
              <a:rPr lang="uk-UA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накопичувальна, ретрансляційна, трансакційна (інфраструктурного забезпечення бізнесу);</a:t>
            </a:r>
            <a:endParaRPr lang="ru-RU" sz="1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вмінені (поставлені) функції</a:t>
            </a:r>
            <a:r>
              <a:rPr lang="uk-UA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напрями реалізації призначення бізнес-консалтингу, зумовлені його роллю як постачальника бізнесу інтелектуальних ресурсів, чинника його ефективності та конкурентоспроможності: </a:t>
            </a:r>
            <a:r>
              <a:rPr lang="uk-UA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раціоналізуюча, інноваційна, регулююча.</a:t>
            </a:r>
            <a:endParaRPr lang="uk-UA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BC851E-A8FB-EB2C-AE40-DD18FD262F5B}"/>
              </a:ext>
            </a:extLst>
          </p:cNvPr>
          <p:cNvSpPr txBox="1"/>
          <p:nvPr/>
        </p:nvSpPr>
        <p:spPr>
          <a:xfrm>
            <a:off x="918443" y="1903598"/>
            <a:ext cx="8160243" cy="7386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1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Консультування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це надання консультантом клієнту професійної допомоги у розв’язанні проблем ведіння бізнесу у формі порад, рекомендацій, експертних висновків, консультаційних проєктів.</a:t>
            </a:r>
          </a:p>
          <a:p>
            <a:pPr algn="just"/>
            <a:r>
              <a:rPr lang="uk-UA" sz="1400" b="1" i="1" dirty="0">
                <a:solidFill>
                  <a:srgbClr val="333333"/>
                </a:solidFill>
                <a:latin typeface="Times New Roman" panose="02020603050405020304" pitchFamily="18" charset="0"/>
              </a:rPr>
              <a:t>Консалтинг</a:t>
            </a:r>
            <a:r>
              <a:rPr lang="uk-UA" sz="1400" dirty="0">
                <a:solidFill>
                  <a:srgbClr val="333333"/>
                </a:solidFill>
                <a:latin typeface="Times New Roman" panose="02020603050405020304" pitchFamily="18" charset="0"/>
              </a:rPr>
              <a:t> – підприємницька діяльність з консультування бізнес-організацій. 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486176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Овал 42">
            <a:extLst>
              <a:ext uri="{FF2B5EF4-FFF2-40B4-BE49-F238E27FC236}">
                <a16:creationId xmlns:a16="http://schemas.microsoft.com/office/drawing/2014/main" id="{7E99F3C0-6370-4E28-BE02-4CE5022D4A1E}"/>
              </a:ext>
            </a:extLst>
          </p:cNvPr>
          <p:cNvSpPr/>
          <p:nvPr/>
        </p:nvSpPr>
        <p:spPr>
          <a:xfrm>
            <a:off x="838200" y="3271706"/>
            <a:ext cx="1708557" cy="107379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Управління знаннями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0176-8537-4468-BB80-3C647CFE5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5285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21.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напрями менеджменту бізнес-консалтингу.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54F237-8F5B-4860-B4C6-CCE85554C8DB}"/>
              </a:ext>
            </a:extLst>
          </p:cNvPr>
          <p:cNvSpPr txBox="1"/>
          <p:nvPr/>
        </p:nvSpPr>
        <p:spPr>
          <a:xfrm>
            <a:off x="436228" y="819710"/>
            <a:ext cx="11333526" cy="6704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450215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Менеджмент в сфері бізнес-консалтингу –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 система управлінських заходів, методів та дій, спрямованих на досягнення цілей суб’єктів консалтингового бізнесу на основі якісного задоволення потреб клієнтів.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D57C1E7-8F18-43DC-931E-63B2942B8375}"/>
              </a:ext>
            </a:extLst>
          </p:cNvPr>
          <p:cNvSpPr/>
          <p:nvPr/>
        </p:nvSpPr>
        <p:spPr>
          <a:xfrm>
            <a:off x="4135773" y="1602297"/>
            <a:ext cx="3540154" cy="5788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Бізнес-консалтинг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AE5EDF9-B18A-4E46-B62B-740679B1881D}"/>
              </a:ext>
            </a:extLst>
          </p:cNvPr>
          <p:cNvSpPr/>
          <p:nvPr/>
        </p:nvSpPr>
        <p:spPr>
          <a:xfrm>
            <a:off x="647347" y="2409039"/>
            <a:ext cx="1986796" cy="8626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Інтелектуальна діяльність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60EB20F-43DB-4DD0-AD67-866ECAF74122}"/>
              </a:ext>
            </a:extLst>
          </p:cNvPr>
          <p:cNvSpPr/>
          <p:nvPr/>
        </p:nvSpPr>
        <p:spPr>
          <a:xfrm>
            <a:off x="3475838" y="2427215"/>
            <a:ext cx="1986796" cy="8626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Підприємницька діяльність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F5DE374-B6FF-476C-A0E4-E5E1DB3B9266}"/>
              </a:ext>
            </a:extLst>
          </p:cNvPr>
          <p:cNvSpPr/>
          <p:nvPr/>
        </p:nvSpPr>
        <p:spPr>
          <a:xfrm>
            <a:off x="6379830" y="2445391"/>
            <a:ext cx="1986796" cy="8626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Послугова діяльність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1F3FC4-FF43-495F-B768-69A41A3AD3E7}"/>
              </a:ext>
            </a:extLst>
          </p:cNvPr>
          <p:cNvSpPr/>
          <p:nvPr/>
        </p:nvSpPr>
        <p:spPr>
          <a:xfrm>
            <a:off x="8921697" y="2420224"/>
            <a:ext cx="1986796" cy="8626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Процес консультування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13DAD40-1237-44D2-AD95-577CD79C7B7D}"/>
              </a:ext>
            </a:extLst>
          </p:cNvPr>
          <p:cNvSpPr/>
          <p:nvPr/>
        </p:nvSpPr>
        <p:spPr>
          <a:xfrm>
            <a:off x="4195894" y="4372065"/>
            <a:ext cx="3540154" cy="5788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Менеджмент бізнес-консалтингу 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6ED91889-50DE-464E-AC8C-E426E2D855FE}"/>
              </a:ext>
            </a:extLst>
          </p:cNvPr>
          <p:cNvCxnSpPr>
            <a:stCxn id="18" idx="0"/>
          </p:cNvCxnSpPr>
          <p:nvPr/>
        </p:nvCxnSpPr>
        <p:spPr>
          <a:xfrm flipH="1" flipV="1">
            <a:off x="1468073" y="3266113"/>
            <a:ext cx="4497898" cy="1105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D9A44A72-A930-4CE4-A9F8-6B4D20633319}"/>
              </a:ext>
            </a:extLst>
          </p:cNvPr>
          <p:cNvCxnSpPr>
            <a:stCxn id="18" idx="0"/>
            <a:endCxn id="14" idx="2"/>
          </p:cNvCxnSpPr>
          <p:nvPr/>
        </p:nvCxnSpPr>
        <p:spPr>
          <a:xfrm flipV="1">
            <a:off x="5965971" y="3308058"/>
            <a:ext cx="1407257" cy="1064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162CF2B1-46E2-4277-B484-CF33157544E6}"/>
              </a:ext>
            </a:extLst>
          </p:cNvPr>
          <p:cNvCxnSpPr>
            <a:stCxn id="18" idx="0"/>
          </p:cNvCxnSpPr>
          <p:nvPr/>
        </p:nvCxnSpPr>
        <p:spPr>
          <a:xfrm flipV="1">
            <a:off x="5965971" y="3291280"/>
            <a:ext cx="3438088" cy="1080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C1B96F2D-6091-4E30-AEFF-5ABB1C8EF75D}"/>
              </a:ext>
            </a:extLst>
          </p:cNvPr>
          <p:cNvCxnSpPr/>
          <p:nvPr/>
        </p:nvCxnSpPr>
        <p:spPr>
          <a:xfrm flipH="1" flipV="1">
            <a:off x="4622334" y="3315049"/>
            <a:ext cx="1352026" cy="1030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F93ACAA8-D7FC-46A7-9B41-2FBF8E9D602F}"/>
              </a:ext>
            </a:extLst>
          </p:cNvPr>
          <p:cNvCxnSpPr>
            <a:stCxn id="6" idx="2"/>
          </p:cNvCxnSpPr>
          <p:nvPr/>
        </p:nvCxnSpPr>
        <p:spPr>
          <a:xfrm>
            <a:off x="5905850" y="2181138"/>
            <a:ext cx="68510" cy="21643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42ED81B9-B9DF-43A5-9D1F-5E1E9C794DB3}"/>
              </a:ext>
            </a:extLst>
          </p:cNvPr>
          <p:cNvCxnSpPr>
            <a:stCxn id="6" idx="2"/>
          </p:cNvCxnSpPr>
          <p:nvPr/>
        </p:nvCxnSpPr>
        <p:spPr>
          <a:xfrm flipH="1">
            <a:off x="2088859" y="2181138"/>
            <a:ext cx="3816991" cy="227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E65E247D-C474-4220-AE8A-11F435D5B09A}"/>
              </a:ext>
            </a:extLst>
          </p:cNvPr>
          <p:cNvCxnSpPr>
            <a:stCxn id="6" idx="2"/>
            <a:endCxn id="16" idx="0"/>
          </p:cNvCxnSpPr>
          <p:nvPr/>
        </p:nvCxnSpPr>
        <p:spPr>
          <a:xfrm>
            <a:off x="5905850" y="2181138"/>
            <a:ext cx="4009245" cy="239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72236DAB-2D43-498C-88F7-E02C885569F1}"/>
              </a:ext>
            </a:extLst>
          </p:cNvPr>
          <p:cNvCxnSpPr>
            <a:stCxn id="6" idx="2"/>
          </p:cNvCxnSpPr>
          <p:nvPr/>
        </p:nvCxnSpPr>
        <p:spPr>
          <a:xfrm flipH="1">
            <a:off x="4773336" y="2181138"/>
            <a:ext cx="1132514" cy="227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45C843F5-FA93-4535-87DD-A702FD6FCCFB}"/>
              </a:ext>
            </a:extLst>
          </p:cNvPr>
          <p:cNvCxnSpPr>
            <a:endCxn id="14" idx="0"/>
          </p:cNvCxnSpPr>
          <p:nvPr/>
        </p:nvCxnSpPr>
        <p:spPr>
          <a:xfrm>
            <a:off x="5905850" y="2181138"/>
            <a:ext cx="1467378" cy="264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92AB746E-F8C6-4F9D-8335-12BE347585F8}"/>
              </a:ext>
            </a:extLst>
          </p:cNvPr>
          <p:cNvSpPr/>
          <p:nvPr/>
        </p:nvSpPr>
        <p:spPr>
          <a:xfrm>
            <a:off x="226503" y="5329809"/>
            <a:ext cx="11190914" cy="9367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Мета менеджменту бізнес-консалтингу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досягнення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високого рівня конкурентоспроможності та ефективності консалтингового бізнесу на основі забезпечення оптимального сполучення його інтелектуального (професійного), сервісного, підприємницького й процесного векторів. </a:t>
            </a:r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id="{9F8186C0-C1AE-4CD7-8C95-297F41901D98}"/>
              </a:ext>
            </a:extLst>
          </p:cNvPr>
          <p:cNvSpPr/>
          <p:nvPr/>
        </p:nvSpPr>
        <p:spPr>
          <a:xfrm>
            <a:off x="3264015" y="3239548"/>
            <a:ext cx="1708558" cy="107379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Управління бізнесом</a:t>
            </a:r>
          </a:p>
        </p:txBody>
      </p:sp>
      <p:sp>
        <p:nvSpPr>
          <p:cNvPr id="47" name="Овал 46">
            <a:extLst>
              <a:ext uri="{FF2B5EF4-FFF2-40B4-BE49-F238E27FC236}">
                <a16:creationId xmlns:a16="http://schemas.microsoft.com/office/drawing/2014/main" id="{A67FC0B0-A9C0-4369-861B-B271F9F5944F}"/>
              </a:ext>
            </a:extLst>
          </p:cNvPr>
          <p:cNvSpPr/>
          <p:nvPr/>
        </p:nvSpPr>
        <p:spPr>
          <a:xfrm>
            <a:off x="6133058" y="3289882"/>
            <a:ext cx="2582408" cy="107379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Управління консалтинговим обслуговуванням клієнтів</a:t>
            </a:r>
          </a:p>
        </p:txBody>
      </p:sp>
      <p:sp>
        <p:nvSpPr>
          <p:cNvPr id="49" name="Овал 48">
            <a:extLst>
              <a:ext uri="{FF2B5EF4-FFF2-40B4-BE49-F238E27FC236}">
                <a16:creationId xmlns:a16="http://schemas.microsoft.com/office/drawing/2014/main" id="{E5AAD933-EEBA-427F-961D-85A83856BACC}"/>
              </a:ext>
            </a:extLst>
          </p:cNvPr>
          <p:cNvSpPr/>
          <p:nvPr/>
        </p:nvSpPr>
        <p:spPr>
          <a:xfrm>
            <a:off x="9035642" y="3239548"/>
            <a:ext cx="2734112" cy="107379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Управління консультаційним процесом</a:t>
            </a:r>
          </a:p>
        </p:txBody>
      </p: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7E85DFBB-9735-48F6-8384-3FF819FE5D10}"/>
              </a:ext>
            </a:extLst>
          </p:cNvPr>
          <p:cNvCxnSpPr>
            <a:stCxn id="18" idx="2"/>
          </p:cNvCxnSpPr>
          <p:nvPr/>
        </p:nvCxnSpPr>
        <p:spPr>
          <a:xfrm>
            <a:off x="5965971" y="4950906"/>
            <a:ext cx="0" cy="317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4637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D57C1E7-8F18-43DC-931E-63B2942B8375}"/>
              </a:ext>
            </a:extLst>
          </p:cNvPr>
          <p:cNvSpPr/>
          <p:nvPr/>
        </p:nvSpPr>
        <p:spPr>
          <a:xfrm>
            <a:off x="4135773" y="209723"/>
            <a:ext cx="3540154" cy="5788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менеджменту бізнес-консалтингу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AE5EDF9-B18A-4E46-B62B-740679B1881D}"/>
              </a:ext>
            </a:extLst>
          </p:cNvPr>
          <p:cNvSpPr/>
          <p:nvPr/>
        </p:nvSpPr>
        <p:spPr>
          <a:xfrm>
            <a:off x="458593" y="1043731"/>
            <a:ext cx="2519499" cy="5697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функції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60EB20F-43DB-4DD0-AD67-866ECAF74122}"/>
              </a:ext>
            </a:extLst>
          </p:cNvPr>
          <p:cNvSpPr/>
          <p:nvPr/>
        </p:nvSpPr>
        <p:spPr>
          <a:xfrm>
            <a:off x="4773335" y="1076586"/>
            <a:ext cx="6644081" cy="5452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 функції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13DAD40-1237-44D2-AD95-577CD79C7B7D}"/>
              </a:ext>
            </a:extLst>
          </p:cNvPr>
          <p:cNvSpPr/>
          <p:nvPr/>
        </p:nvSpPr>
        <p:spPr>
          <a:xfrm>
            <a:off x="458594" y="2013357"/>
            <a:ext cx="1630266" cy="10989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Планування, організація, мотивація, </a:t>
            </a: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42ED81B9-B9DF-43A5-9D1F-5E1E9C794DB3}"/>
              </a:ext>
            </a:extLst>
          </p:cNvPr>
          <p:cNvCxnSpPr>
            <a:stCxn id="6" idx="2"/>
          </p:cNvCxnSpPr>
          <p:nvPr/>
        </p:nvCxnSpPr>
        <p:spPr>
          <a:xfrm flipH="1">
            <a:off x="2088859" y="788564"/>
            <a:ext cx="3816991" cy="227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45C843F5-FA93-4535-87DD-A702FD6FCCFB}"/>
              </a:ext>
            </a:extLst>
          </p:cNvPr>
          <p:cNvCxnSpPr>
            <a:cxnSpLocks/>
          </p:cNvCxnSpPr>
          <p:nvPr/>
        </p:nvCxnSpPr>
        <p:spPr>
          <a:xfrm>
            <a:off x="5939406" y="788564"/>
            <a:ext cx="1467378" cy="264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33C2517-404E-4698-9C6C-71DD60D838A6}"/>
              </a:ext>
            </a:extLst>
          </p:cNvPr>
          <p:cNvSpPr/>
          <p:nvPr/>
        </p:nvSpPr>
        <p:spPr>
          <a:xfrm>
            <a:off x="5721292" y="2010564"/>
            <a:ext cx="2144764" cy="19224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 сервісною діяльністю: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аналіз потреб клієнтів та заходів їх задоволення, управління якістю послуг та послугової діяльності, управління клієнтоорієнтованістю та клієнтським досвідом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97C53E7-9589-4365-A8C8-9074CAF812A7}"/>
              </a:ext>
            </a:extLst>
          </p:cNvPr>
          <p:cNvSpPr/>
          <p:nvPr/>
        </p:nvSpPr>
        <p:spPr>
          <a:xfrm>
            <a:off x="10041622" y="2013357"/>
            <a:ext cx="1714150" cy="19378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Консультативний менеджмент: управління консультаційним процесом та  управління у формі консультування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4C1CECF2-315C-46E3-8D5A-72DA5ECAB5FB}"/>
              </a:ext>
            </a:extLst>
          </p:cNvPr>
          <p:cNvCxnSpPr/>
          <p:nvPr/>
        </p:nvCxnSpPr>
        <p:spPr>
          <a:xfrm>
            <a:off x="838899" y="1613484"/>
            <a:ext cx="0" cy="399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D0CD8FF0-F8DC-40B6-97D2-999264F53C45}"/>
              </a:ext>
            </a:extLst>
          </p:cNvPr>
          <p:cNvCxnSpPr>
            <a:stCxn id="12" idx="2"/>
          </p:cNvCxnSpPr>
          <p:nvPr/>
        </p:nvCxnSpPr>
        <p:spPr>
          <a:xfrm flipH="1">
            <a:off x="5939406" y="1621873"/>
            <a:ext cx="2155970" cy="391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A820A2A1-2C38-4CF6-8617-2BC1772FF4BF}"/>
              </a:ext>
            </a:extLst>
          </p:cNvPr>
          <p:cNvCxnSpPr/>
          <p:nvPr/>
        </p:nvCxnSpPr>
        <p:spPr>
          <a:xfrm>
            <a:off x="8162488" y="1621873"/>
            <a:ext cx="1946246" cy="391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E2F03F2-4AA1-49AD-B38A-8B13C21B026E}"/>
              </a:ext>
            </a:extLst>
          </p:cNvPr>
          <p:cNvSpPr txBox="1"/>
          <p:nvPr/>
        </p:nvSpPr>
        <p:spPr>
          <a:xfrm>
            <a:off x="3047301" y="4043386"/>
            <a:ext cx="6094602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принципи менеджменту бізнес-консалтингу</a:t>
            </a:r>
            <a:endParaRPr lang="uk-UA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9F4E44-BAE3-4BC6-AAA4-D358459490C2}"/>
              </a:ext>
            </a:extLst>
          </p:cNvPr>
          <p:cNvSpPr txBox="1"/>
          <p:nvPr/>
        </p:nvSpPr>
        <p:spPr>
          <a:xfrm>
            <a:off x="629175" y="4354600"/>
            <a:ext cx="8279934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</a:pP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мережевий принцип організації консалтингової діяльності на основі формування та використання внутрішніх та зовнішніх мереж бізнес-консалтингу; 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інтеграція спеціальних знань та інформації, необхідних для ефективного консалтингового циклу; 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формування ефективних відносин та забезпечення співпраці консультантів та клієнтів у консультаційному процесі; 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забезпечення інтелектуальної безпеки суб’єктів бізнес- консалтингу.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орієнтація на якісні критерії послугової діяльності консультанта, консалтингового продукту та лояльність клієнтів;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поєднання управлінської ієрархії та культури творчої інтелектуальної діяльності. 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CEEB34F-3DD4-41C2-9F0B-7B7979F31A92}"/>
              </a:ext>
            </a:extLst>
          </p:cNvPr>
          <p:cNvSpPr/>
          <p:nvPr/>
        </p:nvSpPr>
        <p:spPr>
          <a:xfrm>
            <a:off x="7980716" y="2027583"/>
            <a:ext cx="1851183" cy="178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 мережами бізнес-консалтингу: 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 та організація діяльності зовнішніх та внутрішніх мереж консалтингової фірми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1D224EA-6431-4849-A714-66DB4A899FDF}"/>
              </a:ext>
            </a:extLst>
          </p:cNvPr>
          <p:cNvSpPr/>
          <p:nvPr/>
        </p:nvSpPr>
        <p:spPr>
          <a:xfrm>
            <a:off x="2853652" y="2028739"/>
            <a:ext cx="2622968" cy="19224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 інтелектуальною організацією: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та організація використання бази знань консалтингової фірми, організація руху знань в організації, управління інтелектуальною діяльністю консультантів (менеджмент знань)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2DF5D0A9-FFC0-4CD9-B2DE-29AB8DAE8779}"/>
              </a:ext>
            </a:extLst>
          </p:cNvPr>
          <p:cNvCxnSpPr>
            <a:stCxn id="12" idx="2"/>
          </p:cNvCxnSpPr>
          <p:nvPr/>
        </p:nvCxnSpPr>
        <p:spPr>
          <a:xfrm>
            <a:off x="8095376" y="1621873"/>
            <a:ext cx="394283" cy="388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D98BB45E-FD33-49E9-B2A4-798CE2D03AB4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4165136" y="1621873"/>
            <a:ext cx="3815580" cy="406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2461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03A1EA-009B-4777-A1EF-5E776C90C3B9}"/>
              </a:ext>
            </a:extLst>
          </p:cNvPr>
          <p:cNvSpPr txBox="1"/>
          <p:nvPr/>
        </p:nvSpPr>
        <p:spPr>
          <a:xfrm>
            <a:off x="956345" y="108945"/>
            <a:ext cx="885877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22.Організаційні </a:t>
            </a:r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внутрішнього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консультування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6481D0-7F0A-4F2F-9C47-BAA7B89FD986}"/>
              </a:ext>
            </a:extLst>
          </p:cNvPr>
          <p:cNvSpPr txBox="1"/>
          <p:nvPr/>
        </p:nvSpPr>
        <p:spPr>
          <a:xfrm>
            <a:off x="3047301" y="937084"/>
            <a:ext cx="6094602" cy="3740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0" marR="0" lvl="0" indent="450215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Організаційні форми внутрішнього консультування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2D119BD9-D855-4405-87EA-B764B397CF38}"/>
              </a:ext>
            </a:extLst>
          </p:cNvPr>
          <p:cNvGraphicFramePr>
            <a:graphicFrameLocks noGrp="1"/>
          </p:cNvGraphicFramePr>
          <p:nvPr/>
        </p:nvGraphicFramePr>
        <p:xfrm>
          <a:off x="562062" y="1389396"/>
          <a:ext cx="10612073" cy="3776855"/>
        </p:xfrm>
        <a:graphic>
          <a:graphicData uri="http://schemas.openxmlformats.org/drawingml/2006/table">
            <a:tbl>
              <a:tblPr firstRow="1" firstCol="1" bandRow="1"/>
              <a:tblGrid>
                <a:gridCol w="2348918">
                  <a:extLst>
                    <a:ext uri="{9D8B030D-6E8A-4147-A177-3AD203B41FA5}">
                      <a16:colId xmlns:a16="http://schemas.microsoft.com/office/drawing/2014/main" val="1433689229"/>
                    </a:ext>
                  </a:extLst>
                </a:gridCol>
                <a:gridCol w="8263155">
                  <a:extLst>
                    <a:ext uri="{9D8B030D-6E8A-4147-A177-3AD203B41FA5}">
                      <a16:colId xmlns:a16="http://schemas.microsoft.com/office/drawing/2014/main" val="1570432158"/>
                    </a:ext>
                  </a:extLst>
                </a:gridCol>
              </a:tblGrid>
              <a:tr h="3596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Організаційні форми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0949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Консультування-функція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Консультування як один з напрямків діяльності фахівців та менеджменту фірми.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842237"/>
                  </a:ext>
                </a:extLst>
              </a:tr>
              <a:tr h="483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Консультування--професія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Включення до складу персоналу фірми працівників, для яких консультування є професійним обов'язком (наприклад, юрисконсульт).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85238"/>
                  </a:ext>
                </a:extLst>
              </a:tr>
              <a:tr h="218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Консультаційний відділ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Консультування як функціональне призначення відділу фірми.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739167"/>
                  </a:ext>
                </a:extLst>
              </a:tr>
              <a:tr h="11404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Консультаційний підрозділ – центр відповідальності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Організаційна форма внутрішнього консультування, яке здійснює підрозділ фірми як учасник внутрішньофірмового консультаційного ринку: центр витрат, який діє на основі кошторису витрат; центр прибутку, діяльність якого базується на внутрішніх цінах консультаційних послуг, що визначаються кошторисом витрат та включають розрахунковий прибуток; центр інвестицій, який здійснює певний консультаційний проект та відповідає за віддачу інвестицій.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2555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Консультаційна служба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Організаційна форма поєднання в одному функціональному підрозділі фірми різних видів внутрішнього консультування.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33957"/>
                  </a:ext>
                </a:extLst>
              </a:tr>
              <a:tr h="2262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Консультаційні групи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 спрямована на реалізацію консультаційних проектів інноваційно-стратегічного змісту.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43965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Консультаційне підприємство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Підрозділ корпорації, консультаційна діяльність якого сполучає внутрішнє консультування, яке є пріоритетним, та зовнішнє консультування.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644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28B3268-DBD7-4120-A767-1DFAA57DD496}"/>
              </a:ext>
            </a:extLst>
          </p:cNvPr>
          <p:cNvSpPr txBox="1"/>
          <p:nvPr/>
        </p:nvSpPr>
        <p:spPr>
          <a:xfrm>
            <a:off x="3047301" y="5351746"/>
            <a:ext cx="6094602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Сучасному підприємництву притаманне використання послуг як зовнішнього, так і внутрішнього консультування, які є 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взаємодоповнюючими каналами</a:t>
            </a: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професійної допомоги у розв’язанні поточних та стратегічно-інноваційних проблем ведіння бізнесу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56797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61BCF-7027-4597-AEA9-464539982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155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/>
            </a:b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79B86C-3161-4762-9AF5-993234E004B8}"/>
              </a:ext>
            </a:extLst>
          </p:cNvPr>
          <p:cNvSpPr txBox="1"/>
          <p:nvPr/>
        </p:nvSpPr>
        <p:spPr>
          <a:xfrm>
            <a:off x="1889619" y="1163064"/>
            <a:ext cx="7589939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7200" algn="ctr"/>
            <a:r>
              <a:rPr lang="uk-UA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види регулювання консалтингової діяльності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державно-нормативне регулювання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сукупність напрямів, заходів та методів впливу держави на економічну поведінку незалежних консультантів та консалтингових фірм як суб'єктів підприємницької діяльності. Об'єктом є підприємницька діяльність;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регулювання як самостійна діяльність професійних громадських об’єднань консультантів (саморегулівних організацій) з встановлення правил та норм, регламентуючих консультант-клієнтські відносини на всіх стадіях консалтингового процесу. Цей вид регулювання орієнтований на регламентацію бізнес-консалтингу як професійної діяльності на підставі кодексів етичних норм та стандартів консалтингового обслуговування. Він представлений діяльністю різних професійних об'єднань консультантів, які можуть бути регіональними, міжрегіональними, національними та міжнародними;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контракте регулювання консультант-клієнтських відносин, спрямовано на визначення прав, обов’язків та відповідальності консультантів та їх клієнтів у процесі консультування. Договір з надання консалтингових послуг є регулятором консультант-клієнтських відносин у процесі консалтингового обслуговування. З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договором, одна сторона (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виконавець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зобов'язується за завданням другої сторони (замовника) надати послугу, яка споживається в процесі вчинення певної дії або здійснення певної діяльності, а замовник зобов'язується оплатити виконавцеві зазначену послугу, якщо інше не встановлено договором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7553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D81CFF-C922-4315-B81C-708DC7F442D9}"/>
              </a:ext>
            </a:extLst>
          </p:cNvPr>
          <p:cNvSpPr txBox="1"/>
          <p:nvPr/>
        </p:nvSpPr>
        <p:spPr>
          <a:xfrm>
            <a:off x="755008" y="2043841"/>
            <a:ext cx="4496499" cy="4524315"/>
          </a:xfrm>
          <a:prstGeom prst="rect">
            <a:avLst/>
          </a:prstGeom>
          <a:solidFill>
            <a:srgbClr val="F8ECF7"/>
          </a:solidFill>
        </p:spPr>
        <p:txBody>
          <a:bodyPr wrap="square">
            <a:spAutoFit/>
          </a:bodyPr>
          <a:lstStyle/>
          <a:p>
            <a:pPr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Концептуальні основи маркетингової діяльності у сфері бізнес-консалтингу: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якість надання послуг, навички і знання персоналу є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ключовими факторами успіху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виявлення потреб клієнта та надання йому переконливих доказів якості 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</a:t>
            </a:r>
            <a:r>
              <a:rPr lang="uk-UA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 з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авданням маркетингу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задоволення потреб працівників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консалтингової фірми сприяє поліпшенню якості обслуговування клієнтів;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–створення та підтримання відповідного очікуванням клієнта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матеріального середовища обслуговування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взаємозв’язок та взаємозалежність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різних видів та напрямів маркетингу сервісної фірми</a:t>
            </a:r>
            <a:endParaRPr lang="uk-UA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7976294-9C5D-4E04-8A87-71EA1650DF6A}"/>
              </a:ext>
            </a:extLst>
          </p:cNvPr>
          <p:cNvSpPr txBox="1">
            <a:spLocks/>
          </p:cNvSpPr>
          <p:nvPr/>
        </p:nvSpPr>
        <p:spPr>
          <a:xfrm>
            <a:off x="838200" y="390293"/>
            <a:ext cx="10515600" cy="448606"/>
          </a:xfrm>
          <a:prstGeom prst="rect">
            <a:avLst/>
          </a:prstGeom>
          <a:solidFill>
            <a:srgbClr val="E0B2DB"/>
          </a:solidFill>
        </p:spPr>
        <p:txBody>
          <a:bodyPr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консалтингових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напрями.</a:t>
            </a:r>
          </a:p>
          <a:p>
            <a:pPr algn="ctr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26.Комплекс маркетингу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консалтингових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27.Методи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консалтингових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br>
              <a:rPr lang="ru-RU" sz="6000" dirty="0"/>
            </a:br>
            <a:endParaRPr lang="uk-UA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1829F-BD9B-424D-9ACF-04AD416677FD}"/>
              </a:ext>
            </a:extLst>
          </p:cNvPr>
          <p:cNvSpPr txBox="1"/>
          <p:nvPr/>
        </p:nvSpPr>
        <p:spPr>
          <a:xfrm>
            <a:off x="5545123" y="1865769"/>
            <a:ext cx="5891869" cy="5078313"/>
          </a:xfrm>
          <a:prstGeom prst="rect">
            <a:avLst/>
          </a:prstGeom>
          <a:solidFill>
            <a:srgbClr val="F8ECF7"/>
          </a:solidFill>
        </p:spPr>
        <p:txBody>
          <a:bodyPr wrap="square">
            <a:spAutoFit/>
          </a:bodyPr>
          <a:lstStyle/>
          <a:p>
            <a:pPr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Специфічні завдання маркетингу у сфері бізнес-консалтингу: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формування у клієнта розуміння вигоди від його звернення до послуг консультанта;</a:t>
            </a: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просування високого професійного рівня консультантів, консалтингової фірми, консалтингового обслуговування;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формування довіри та лояльності клієнта до консультантів і консалтингової фірми;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забезпечення впевненості клієнта у безпеці інформації, наданої консультанту;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сприяння розумінню клієнтом соціально-етичної спрямованості та соціальної відповідальності консалтингового бізнеса;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забезпечення візуалізації нематеріальних консалтингових послуг на основі застосування інструментів не тільки маркетингу послуг, а й маркетингу організацій, взаємовідносин, персон, ідей, репутаційного маркетингу.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203531-D438-4BDD-8652-0FDC9413069C}"/>
              </a:ext>
            </a:extLst>
          </p:cNvPr>
          <p:cNvSpPr txBox="1"/>
          <p:nvPr/>
        </p:nvSpPr>
        <p:spPr>
          <a:xfrm>
            <a:off x="838200" y="897187"/>
            <a:ext cx="10515600" cy="923330"/>
          </a:xfrm>
          <a:prstGeom prst="rect">
            <a:avLst/>
          </a:prstGeom>
          <a:solidFill>
            <a:srgbClr val="E0B2DB"/>
          </a:solidFill>
        </p:spPr>
        <p:txBody>
          <a:bodyPr wrap="square">
            <a:spAutoFit/>
          </a:bodyPr>
          <a:lstStyle/>
          <a:p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 консалтингових послуг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це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цілеспрямована діяльність з забезпечення консультантам та їх професійним діям високого конкурентного статусу на ринку консалтингових послуг шляхом задоволення потреб клієнтів у високоякісному консалтинговому обслуговуванні.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65786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D0D56943-67F4-4044-AF29-7305051DEA55}"/>
              </a:ext>
            </a:extLst>
          </p:cNvPr>
          <p:cNvCxnSpPr>
            <a:stCxn id="7" idx="2"/>
          </p:cNvCxnSpPr>
          <p:nvPr/>
        </p:nvCxnSpPr>
        <p:spPr>
          <a:xfrm>
            <a:off x="6086212" y="810569"/>
            <a:ext cx="851483" cy="4197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845AE81D-6F12-44A6-81D3-7157A9028F69}"/>
              </a:ext>
            </a:extLst>
          </p:cNvPr>
          <p:cNvCxnSpPr>
            <a:stCxn id="7" idx="2"/>
          </p:cNvCxnSpPr>
          <p:nvPr/>
        </p:nvCxnSpPr>
        <p:spPr>
          <a:xfrm flipH="1">
            <a:off x="2592198" y="810569"/>
            <a:ext cx="3494014" cy="4214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388966D-9D5C-4F72-8945-29CDA5BECC0A}"/>
              </a:ext>
            </a:extLst>
          </p:cNvPr>
          <p:cNvSpPr txBox="1"/>
          <p:nvPr/>
        </p:nvSpPr>
        <p:spPr>
          <a:xfrm>
            <a:off x="4538443" y="140129"/>
            <a:ext cx="3095538" cy="670440"/>
          </a:xfrm>
          <a:prstGeom prst="rect">
            <a:avLst/>
          </a:prstGeom>
          <a:solidFill>
            <a:srgbClr val="E0B2DB"/>
          </a:solidFill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 маркетингу консалтингових послуг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6B264A-FC68-4157-BB24-D77AB1F1E1B2}"/>
              </a:ext>
            </a:extLst>
          </p:cNvPr>
          <p:cNvSpPr txBox="1"/>
          <p:nvPr/>
        </p:nvSpPr>
        <p:spPr>
          <a:xfrm>
            <a:off x="781570" y="1156596"/>
            <a:ext cx="2204912" cy="3539430"/>
          </a:xfrm>
          <a:prstGeom prst="rect">
            <a:avLst/>
          </a:prstGeom>
          <a:solidFill>
            <a:srgbClr val="F8ECF7"/>
          </a:solidFill>
        </p:spPr>
        <p:txBody>
          <a:bodyPr wrap="square">
            <a:spAutoFit/>
          </a:bodyPr>
          <a:lstStyle/>
          <a:p>
            <a:pPr algn="just"/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Внутрішній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маркетинг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 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дій, спрямованих на залучення консультантів до ефективного просування клієнтам послуг консалтингової фірми, що передбачає навчання персоналу методам маркетингу, створення системи мотивації консультантів щодо ефективної маркетингової діяльності (програми лояльності персоналу)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78DA44-C1B3-4130-8A05-B884BB817FBB}"/>
              </a:ext>
            </a:extLst>
          </p:cNvPr>
          <p:cNvSpPr txBox="1"/>
          <p:nvPr/>
        </p:nvSpPr>
        <p:spPr>
          <a:xfrm>
            <a:off x="3508000" y="1149605"/>
            <a:ext cx="2908179" cy="4216539"/>
          </a:xfrm>
          <a:prstGeom prst="rect">
            <a:avLst/>
          </a:prstGeom>
          <a:solidFill>
            <a:srgbClr val="F8ECF7"/>
          </a:solidFill>
        </p:spPr>
        <p:txBody>
          <a:bodyPr wrap="square">
            <a:spAutoFit/>
          </a:bodyPr>
          <a:lstStyle/>
          <a:p>
            <a:pPr algn="just"/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Традиційний(зовнішній)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маркетинг</a:t>
            </a:r>
          </a:p>
          <a:p>
            <a:pPr algn="just"/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 консалтингової фірми з визначення, завоювання, формування, розвитку та збереження цільового ринку консалтингових послуг, що здійснюється, фахівцями з маркетингу та маркетинговими службами консалтингової фірми та спрямована на забезпечення її адаптації до зовнішнього середовища консалтингового бізнеса на основі стратегії і тактики ринкової діяльності, формування попиту, стимулювання збуту, визначення цінової політики тощо 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869CCC-45E0-4B0D-A714-2E33B67214AC}"/>
              </a:ext>
            </a:extLst>
          </p:cNvPr>
          <p:cNvSpPr txBox="1"/>
          <p:nvPr/>
        </p:nvSpPr>
        <p:spPr>
          <a:xfrm>
            <a:off x="6763626" y="1167781"/>
            <a:ext cx="2757877" cy="3108543"/>
          </a:xfrm>
          <a:prstGeom prst="rect">
            <a:avLst/>
          </a:prstGeom>
          <a:solidFill>
            <a:srgbClr val="F8ECF7"/>
          </a:solidFill>
        </p:spPr>
        <p:txBody>
          <a:bodyPr wrap="square">
            <a:spAutoFit/>
          </a:bodyPr>
          <a:lstStyle/>
          <a:p>
            <a:pPr algn="just"/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Інтерактивний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маркетинг (маркетинг 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взаємодії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 консультантів з формування, збереження та розвитку ефективних консультант-клієнтських відносин у процесі консультування з метою: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встановлення тривалих та конструктивних зв'язків із клієнтами, забезпечення їх довіри та лояльного ставлення до консультантів та консалтингової фірми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A5FEB4-4439-4F65-8C9E-916BEE471F6F}"/>
              </a:ext>
            </a:extLst>
          </p:cNvPr>
          <p:cNvSpPr txBox="1"/>
          <p:nvPr/>
        </p:nvSpPr>
        <p:spPr>
          <a:xfrm>
            <a:off x="16779" y="5025323"/>
            <a:ext cx="3405929" cy="1600438"/>
          </a:xfrm>
          <a:prstGeom prst="rect">
            <a:avLst/>
          </a:prstGeom>
          <a:solidFill>
            <a:srgbClr val="E0B2DB"/>
          </a:solidFill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Формальний маркетинг</a:t>
            </a:r>
          </a:p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Здійснюється маркетологами чи маркетинговими відділами консалтингової фірми на основі використання заходів та методів традиційного маркетингу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8F2F5A-2272-49C4-A6A2-1011CC57CDC8}"/>
              </a:ext>
            </a:extLst>
          </p:cNvPr>
          <p:cNvSpPr txBox="1"/>
          <p:nvPr/>
        </p:nvSpPr>
        <p:spPr>
          <a:xfrm>
            <a:off x="3758268" y="5008545"/>
            <a:ext cx="5125673" cy="1600438"/>
          </a:xfrm>
          <a:prstGeom prst="rect">
            <a:avLst/>
          </a:prstGeom>
          <a:solidFill>
            <a:srgbClr val="E0B2DB"/>
          </a:solidFill>
        </p:spPr>
        <p:txBody>
          <a:bodyPr wrap="square">
            <a:spAutoFit/>
          </a:bodyPr>
          <a:lstStyle/>
          <a:p>
            <a:pPr algn="ctr"/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Неформальний маркетинг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іяльність консультантів з просування консалтингової фірми та консалтингових послуг: проведення семінарів і презентацій навчального або ознайомлювального типу, публікації статей і монографій з тих чи інших актуальних для потенційних клієнтів тем, участь у різного роду бізнес-асоціаціях, благодійних акціях, на яких присутні майбутні клієнти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A1D11784-63E7-47BF-A5D4-FD0AB149E5E2}"/>
              </a:ext>
            </a:extLst>
          </p:cNvPr>
          <p:cNvCxnSpPr>
            <a:stCxn id="7" idx="2"/>
          </p:cNvCxnSpPr>
          <p:nvPr/>
        </p:nvCxnSpPr>
        <p:spPr>
          <a:xfrm flipH="1">
            <a:off x="1988191" y="810569"/>
            <a:ext cx="4098021" cy="339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53E7D49-38E0-4964-94F2-0F4CC326CD1B}"/>
              </a:ext>
            </a:extLst>
          </p:cNvPr>
          <p:cNvCxnSpPr>
            <a:stCxn id="7" idx="2"/>
          </p:cNvCxnSpPr>
          <p:nvPr/>
        </p:nvCxnSpPr>
        <p:spPr>
          <a:xfrm>
            <a:off x="6086212" y="810569"/>
            <a:ext cx="9788" cy="339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E3BFF258-285C-40BA-955D-FEAEC38B09DF}"/>
              </a:ext>
            </a:extLst>
          </p:cNvPr>
          <p:cNvCxnSpPr>
            <a:stCxn id="7" idx="2"/>
          </p:cNvCxnSpPr>
          <p:nvPr/>
        </p:nvCxnSpPr>
        <p:spPr>
          <a:xfrm>
            <a:off x="6086212" y="810569"/>
            <a:ext cx="2051109" cy="339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9505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F606EAC-892C-448D-AFC6-F5CB1E7E7248}"/>
              </a:ext>
            </a:extLst>
          </p:cNvPr>
          <p:cNvSpPr txBox="1"/>
          <p:nvPr/>
        </p:nvSpPr>
        <p:spPr>
          <a:xfrm>
            <a:off x="3047301" y="677025"/>
            <a:ext cx="6094602" cy="374077"/>
          </a:xfrm>
          <a:prstGeom prst="rect">
            <a:avLst/>
          </a:prstGeom>
          <a:solidFill>
            <a:srgbClr val="E0B2DB"/>
          </a:solidFill>
        </p:spPr>
        <p:txBody>
          <a:bodyPr wrap="square">
            <a:spAutoFit/>
          </a:bodyPr>
          <a:lstStyle/>
          <a:p>
            <a:pPr marL="22860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Маркетинг-мікс «8Р»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369334B-AA24-4388-8003-FF57E66181BB}"/>
              </a:ext>
            </a:extLst>
          </p:cNvPr>
          <p:cNvGraphicFramePr>
            <a:graphicFrameLocks noGrp="1"/>
          </p:cNvGraphicFramePr>
          <p:nvPr/>
        </p:nvGraphicFramePr>
        <p:xfrm>
          <a:off x="1837189" y="1263215"/>
          <a:ext cx="9185945" cy="3859276"/>
        </p:xfrm>
        <a:graphic>
          <a:graphicData uri="http://schemas.openxmlformats.org/drawingml/2006/table">
            <a:tbl>
              <a:tblPr firstRow="1" firstCol="1" bandRow="1"/>
              <a:tblGrid>
                <a:gridCol w="1997701">
                  <a:extLst>
                    <a:ext uri="{9D8B030D-6E8A-4147-A177-3AD203B41FA5}">
                      <a16:colId xmlns:a16="http://schemas.microsoft.com/office/drawing/2014/main" val="930437114"/>
                    </a:ext>
                  </a:extLst>
                </a:gridCol>
                <a:gridCol w="7188244">
                  <a:extLst>
                    <a:ext uri="{9D8B030D-6E8A-4147-A177-3AD203B41FA5}">
                      <a16:colId xmlns:a16="http://schemas.microsoft.com/office/drawing/2014/main" val="2198287885"/>
                    </a:ext>
                  </a:extLst>
                </a:gridCol>
              </a:tblGrid>
              <a:tr h="581093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Складові маркетингового комплексу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78" marR="500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78" marR="500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174883"/>
                  </a:ext>
                </a:extLst>
              </a:tr>
              <a:tr h="3707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1275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«1Р» (</a:t>
                      </a:r>
                      <a:r>
                        <a:rPr lang="uk-UA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Продукт. Product)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78" marR="500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Розробка концепції послуг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 продукту. 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Цінність консалтингової послуг.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Якість консалтингової послуги. Життєвий цикл консалтингових послуг. Формування пакету послуг, що складається із основної і допоміжних послуг. Брендинг.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78" marR="500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41126"/>
                  </a:ext>
                </a:extLst>
              </a:tr>
              <a:tr h="17645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«2Р» (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Ціна. </a:t>
                      </a:r>
                      <a:r>
                        <a:rPr lang="uk-UA" sz="14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Price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78" marR="500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i="1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Витратний підхід </a:t>
                      </a:r>
                      <a:r>
                        <a:rPr lang="uk-UA" sz="14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ціноутворення базується на аналізі витрат бізнес-консалтингу.  Структура ціни: собівартість консалтингової послуги + прибуток.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uk-UA" sz="1400" i="1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інвестиційним підходом </a:t>
                      </a:r>
                      <a:r>
                        <a:rPr lang="uk-UA" sz="14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визначення ціни консалтингової послуги. витрати клієнта на її оплату є інвестицією у його інтелектуальні ресурси, використання яких у майбутньому дозволить отримати дохід та інші вигоди.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i="1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Ринковий підхід </a:t>
                      </a:r>
                      <a:r>
                        <a:rPr lang="uk-UA" sz="14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ціноутворення у сфері бізнес-консалтингу передбачає урахування цін конкурентів у певному сегменті ринку консалтингових послуг.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i="1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Ціннісний підхід </a:t>
                      </a:r>
                      <a:r>
                        <a:rPr lang="uk-UA" sz="14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визначення ціни консалтингової послуги базується на оцінці вигоди, яку клієнт отримає у майбутньому від професійної допомоги. Економічним змістом ціннісної складової ціни є плата клієнта за надання  послуги, цінність якої у його сприйнятті вища, ніж у конкурентів, що діють у тому ж сегменті ринку консалтингу.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78" marR="500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236902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48063191-3408-4156-8A61-2707D5ADF103}"/>
              </a:ext>
            </a:extLst>
          </p:cNvPr>
          <p:cNvGraphicFramePr>
            <a:graphicFrameLocks noGrp="1"/>
          </p:cNvGraphicFramePr>
          <p:nvPr/>
        </p:nvGraphicFramePr>
        <p:xfrm>
          <a:off x="1828800" y="5130744"/>
          <a:ext cx="9193637" cy="1727256"/>
        </p:xfrm>
        <a:graphic>
          <a:graphicData uri="http://schemas.openxmlformats.org/drawingml/2006/table">
            <a:tbl>
              <a:tblPr firstRow="1" firstCol="1" bandRow="1"/>
              <a:tblGrid>
                <a:gridCol w="2021747">
                  <a:extLst>
                    <a:ext uri="{9D8B030D-6E8A-4147-A177-3AD203B41FA5}">
                      <a16:colId xmlns:a16="http://schemas.microsoft.com/office/drawing/2014/main" val="1030471772"/>
                    </a:ext>
                  </a:extLst>
                </a:gridCol>
                <a:gridCol w="7171890">
                  <a:extLst>
                    <a:ext uri="{9D8B030D-6E8A-4147-A177-3AD203B41FA5}">
                      <a16:colId xmlns:a16="http://schemas.microsoft.com/office/drawing/2014/main" val="4032565358"/>
                    </a:ext>
                  </a:extLst>
                </a:gridCol>
              </a:tblGrid>
              <a:tr h="17272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«3Р» (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 розподілу. Місце. </a:t>
                      </a:r>
                      <a:r>
                        <a:rPr lang="uk-UA" sz="14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Рlace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85" marR="2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 фірми щодо планування, реалізації та контролю руху інтелектуального продукту консалтингу від джерела (консультанта) до споживача (клієнта).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Розподіл здійснюється: 1) на передконтрактній стадії консалтингового обслуговування через канал нульового рівня: фірма-клієнт. Фірма визначає канали інформування клієнтів, засоби їх залучення у фірму з метою укладення контракту; 2) на контрактній стадії, оскільки консалтингова послуга невіддільна від консультанта та клієнта, через канал нульового рівня – консультант-клієнт. Надання консалтингової послуги характеризує високий рівень контакту консультантів з клієнтами.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85" marR="2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135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3294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09B2E23-1610-4C01-B0CF-4F662FA7D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084622"/>
              </p:ext>
            </p:extLst>
          </p:nvPr>
        </p:nvGraphicFramePr>
        <p:xfrm>
          <a:off x="1753299" y="436228"/>
          <a:ext cx="9244668" cy="975360"/>
        </p:xfrm>
        <a:graphic>
          <a:graphicData uri="http://schemas.openxmlformats.org/drawingml/2006/table">
            <a:tbl>
              <a:tblPr firstRow="1" firstCol="1" bandRow="1"/>
              <a:tblGrid>
                <a:gridCol w="1946578">
                  <a:extLst>
                    <a:ext uri="{9D8B030D-6E8A-4147-A177-3AD203B41FA5}">
                      <a16:colId xmlns:a16="http://schemas.microsoft.com/office/drawing/2014/main" val="394580736"/>
                    </a:ext>
                  </a:extLst>
                </a:gridCol>
                <a:gridCol w="7298090">
                  <a:extLst>
                    <a:ext uri="{9D8B030D-6E8A-4147-A177-3AD203B41FA5}">
                      <a16:colId xmlns:a16="http://schemas.microsoft.com/office/drawing/2014/main" val="2085985205"/>
                    </a:ext>
                  </a:extLst>
                </a:gridCol>
              </a:tblGrid>
              <a:tr h="8556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«4Р»(</a:t>
                      </a:r>
                      <a:r>
                        <a:rPr lang="uk-UA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 просування. Promotion)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85" marR="2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Споживачам потрібно показати і переконати купити щось абстрактне і невідчутне.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Маркетинговий підхід – максимальне урахування бажань клієнта у поєднанні з максимальним ступенем залученості персоналу в процес просування послуги.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85" marR="2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132415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1679D9F-6A55-4B81-80A3-2C94E3CEB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5213"/>
              </p:ext>
            </p:extLst>
          </p:nvPr>
        </p:nvGraphicFramePr>
        <p:xfrm>
          <a:off x="1761688" y="2162034"/>
          <a:ext cx="9236279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1921079">
                  <a:extLst>
                    <a:ext uri="{9D8B030D-6E8A-4147-A177-3AD203B41FA5}">
                      <a16:colId xmlns:a16="http://schemas.microsoft.com/office/drawing/2014/main" val="1399510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1453373998"/>
                    </a:ext>
                  </a:extLst>
                </a:gridCol>
              </a:tblGrid>
              <a:tr h="8286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«6Р» </a:t>
                      </a:r>
                      <a:r>
                        <a:rPr lang="uk-UA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Процес. Сервіс. </a:t>
                      </a:r>
                      <a:r>
                        <a:rPr lang="uk-UA" sz="16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uk-UA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 консультування являє собою послідовну серію дій, кроків, організаційних подій та заходів, які вживає консультант для вирішення проблем, досягнення позитивних змін всередині клієнтських організації та/або створення умов, при яких клієнт спроможний зробити це самостійно.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420088"/>
                  </a:ext>
                </a:extLst>
              </a:tr>
              <a:tr h="13902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«7Р» (</a:t>
                      </a:r>
                      <a:r>
                        <a:rPr lang="uk-UA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Підтвердження. Фізичні докази. </a:t>
                      </a:r>
                      <a:r>
                        <a:rPr lang="uk-UA" sz="16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Рhysical</a:t>
                      </a:r>
                      <a:r>
                        <a:rPr lang="uk-UA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evidence</a:t>
                      </a:r>
                      <a:r>
                        <a:rPr lang="uk-UA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Невідчутним діям консультантів та нематеріальним послугам бізнес- консалтингу потрібні  підтвердження – всі ті матеріально-речові об'єкти і візуальні образи, які дозволяють потенційному клієнту оцінити і спрогнозувати якість майбутньої послуги, зокрема: відгуки клієнтів, рекомендації, сертифікати. Застосування на практиці цього елемента дозволяє консалтинговим фірмам формувати власний стійкий і позитивний імідж в очах клієнтів.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471728"/>
                  </a:ext>
                </a:extLst>
              </a:tr>
              <a:tr h="8286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«8Р» (</a:t>
                      </a:r>
                      <a:r>
                        <a:rPr lang="uk-UA" sz="16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Продуктивність та якість.</a:t>
                      </a:r>
                      <a:r>
                        <a:rPr lang="uk-UA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Productivity and quality</a:t>
                      </a:r>
                      <a:r>
                        <a:rPr lang="en-US" sz="16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Орієнтація на якість професійної допомоги, задоволення потреб клієнтів та отримання ними певного корисного ефекту – результату консалтингу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10661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7D169CF-A939-4C27-9735-A64CC307C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576433"/>
              </p:ext>
            </p:extLst>
          </p:nvPr>
        </p:nvGraphicFramePr>
        <p:xfrm>
          <a:off x="1763086" y="1377195"/>
          <a:ext cx="9244668" cy="769874"/>
        </p:xfrm>
        <a:graphic>
          <a:graphicData uri="http://schemas.openxmlformats.org/drawingml/2006/table">
            <a:tbl>
              <a:tblPr firstRow="1" firstCol="1" bandRow="1"/>
              <a:tblGrid>
                <a:gridCol w="1946578">
                  <a:extLst>
                    <a:ext uri="{9D8B030D-6E8A-4147-A177-3AD203B41FA5}">
                      <a16:colId xmlns:a16="http://schemas.microsoft.com/office/drawing/2014/main" val="394580736"/>
                    </a:ext>
                  </a:extLst>
                </a:gridCol>
                <a:gridCol w="7298090">
                  <a:extLst>
                    <a:ext uri="{9D8B030D-6E8A-4147-A177-3AD203B41FA5}">
                      <a16:colId xmlns:a16="http://schemas.microsoft.com/office/drawing/2014/main" val="2085985205"/>
                    </a:ext>
                  </a:extLst>
                </a:gridCol>
              </a:tblGrid>
              <a:tr h="7200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Р»(Люди – персонал та клієнти - 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People</a:t>
                      </a:r>
                      <a:r>
                        <a:rPr lang="uk-UA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85" marR="2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Висококваліфікований персонал та клієнтоорієнтованість бізнес-консалтингу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85" marR="2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132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3228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02BB8E-FE28-4954-A15D-89640F7FE098}"/>
              </a:ext>
            </a:extLst>
          </p:cNvPr>
          <p:cNvSpPr txBox="1"/>
          <p:nvPr/>
        </p:nvSpPr>
        <p:spPr>
          <a:xfrm>
            <a:off x="2416030" y="184055"/>
            <a:ext cx="7239698" cy="57554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Специфічні принципи просування консалтингових послуг</a:t>
            </a: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створення сприятливого іміджу консультанта, фірми, оскільки можливості завоювання ринку консалтингу і одержання високих доходів безпосередньо залежать від їхньої ділової репутації. У цьому аспекті просування послуг фірми може здійснюватися як маркетинг її творців або співробітників;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–стимулювання збуту шляхом здійснення особистих продажів, оскільки в процесі контактів із клієнтом консультант безпосередньо впливає на його сприйняття їх якості;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–сполучення оперативного і стратегічного консалтингового обслуговування як основа формування клієнтської мережі. З одного боку, оперативне консультування, особливо його абонементна форма, виступає засобом просування клієнтові стратегічних послуг. З іншого боку, надаючи послуги стратегічного характеру, що вимагають тривалого співробітництва, консультант одержує можливість сформувати в клієнта уявлення про його високий професійний рівень, що може бути чинником укладення з ним угоди про абонементне обслуговування;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–виконання клієнтами пропагандистських функцій відносно послуг у формі рекомендацій і відгуків про діяльність консультантів;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–використання інструментів неформального маркетингу консалтингових послуг: проведення семінарів і презентацій, публікації статей, монографій по актуальним для потенційних клієнтів проблемам, ведення консультаційних рубрик у спеціальних виданнях, участь у різного роду бізнес-асоціаціях, благодійних акціях.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249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AC2758-2804-4209-9927-1505C04C5C54}"/>
              </a:ext>
            </a:extLst>
          </p:cNvPr>
          <p:cNvSpPr txBox="1"/>
          <p:nvPr/>
        </p:nvSpPr>
        <p:spPr>
          <a:xfrm>
            <a:off x="2320604" y="255672"/>
            <a:ext cx="7078211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27.</a:t>
            </a:r>
            <a:r>
              <a:rPr kumimoji="0" lang="uk-UA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Консультант-клієнтські відносини в сфері бізнес-консалтингу: сутність та види.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28. Головні моделі консультаційного процесу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8EE1FF-CFAA-488F-9378-0604EFE4AC01}"/>
              </a:ext>
            </a:extLst>
          </p:cNvPr>
          <p:cNvSpPr txBox="1"/>
          <p:nvPr/>
        </p:nvSpPr>
        <p:spPr>
          <a:xfrm>
            <a:off x="671119" y="1541525"/>
            <a:ext cx="10377182" cy="23255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marR="0" lvl="0" indent="450215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 консультант-клієнтських відносин: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професійні, спрямовані на розв’язання  проблем клієнта; </a:t>
            </a: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економічні, змістом яких є визначення витрат, доходу, ціни, форм та порядку оплати консалтингової послуги тощо;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правові консультант-клієнтські відносини, пов’язані з укладенням та виконанням контракту з надання консалтингових послуг, визначенням прав власності на інтелектуальний продукт консалтингу;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організаційно-управлінські консультант-клієнтські відносини, пов’язані з  менеджментом та маркетингом ефективного консультаційного процесу, розподілом функцій консультанта та клієнта у консультаційному процесі;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2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міжособистісні (психологічні) консультант-клієнтські відносини консультанта та клієнта.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8F6559-9302-41EE-87FD-B6256133D620}"/>
              </a:ext>
            </a:extLst>
          </p:cNvPr>
          <p:cNvSpPr txBox="1"/>
          <p:nvPr/>
        </p:nvSpPr>
        <p:spPr>
          <a:xfrm>
            <a:off x="1963024" y="3926533"/>
            <a:ext cx="8430936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45021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Поведінкові ролі консультанта у консультаційному процесі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пропагандист, експерт, діагност, координатор співпраці, викладач, помічник у вирішенні проблем, розробник альтернатив, пошукач фактів, дослідник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1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2B5BDD3-803A-42BF-A98C-7C2657CEA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847" y="2593428"/>
            <a:ext cx="7346731" cy="39452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6AB81E-A20A-439E-A7F3-D436DE0F1ABE}"/>
              </a:ext>
            </a:extLst>
          </p:cNvPr>
          <p:cNvSpPr txBox="1"/>
          <p:nvPr/>
        </p:nvSpPr>
        <p:spPr>
          <a:xfrm>
            <a:off x="1753299" y="1371733"/>
            <a:ext cx="8095375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Сутнісні характеристики консалтингу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професійність (інтелектуальні ресурси та продукти), підприємництво, сервісна діяльність (консультаційне обслуговування бізнесу), процес консультування, соціально-етичні норми.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4010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ADEBE5-6E72-4910-88A9-B4824E2361D7}"/>
              </a:ext>
            </a:extLst>
          </p:cNvPr>
          <p:cNvSpPr txBox="1"/>
          <p:nvPr/>
        </p:nvSpPr>
        <p:spPr>
          <a:xfrm>
            <a:off x="1191237" y="176505"/>
            <a:ext cx="10242958" cy="3427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indent="457200" algn="ctr">
              <a:lnSpc>
                <a:spcPct val="107000"/>
              </a:lnSpc>
              <a:spcAft>
                <a:spcPts val="800"/>
              </a:spcAf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Розподіл функцій консультанта і клієнта за моделями консультаційного процесу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F3BFE0B-1E1D-4719-8B34-F976E98285B7}"/>
              </a:ext>
            </a:extLst>
          </p:cNvPr>
          <p:cNvGraphicFramePr>
            <a:graphicFrameLocks noGrp="1"/>
          </p:cNvGraphicFramePr>
          <p:nvPr/>
        </p:nvGraphicFramePr>
        <p:xfrm>
          <a:off x="1182848" y="552395"/>
          <a:ext cx="10251346" cy="5977763"/>
        </p:xfrm>
        <a:graphic>
          <a:graphicData uri="http://schemas.openxmlformats.org/drawingml/2006/table">
            <a:tbl>
              <a:tblPr/>
              <a:tblGrid>
                <a:gridCol w="1027342">
                  <a:extLst>
                    <a:ext uri="{9D8B030D-6E8A-4147-A177-3AD203B41FA5}">
                      <a16:colId xmlns:a16="http://schemas.microsoft.com/office/drawing/2014/main" val="3011484065"/>
                    </a:ext>
                  </a:extLst>
                </a:gridCol>
                <a:gridCol w="856027">
                  <a:extLst>
                    <a:ext uri="{9D8B030D-6E8A-4147-A177-3AD203B41FA5}">
                      <a16:colId xmlns:a16="http://schemas.microsoft.com/office/drawing/2014/main" val="1639943242"/>
                    </a:ext>
                  </a:extLst>
                </a:gridCol>
                <a:gridCol w="2789103">
                  <a:extLst>
                    <a:ext uri="{9D8B030D-6E8A-4147-A177-3AD203B41FA5}">
                      <a16:colId xmlns:a16="http://schemas.microsoft.com/office/drawing/2014/main" val="1643184261"/>
                    </a:ext>
                  </a:extLst>
                </a:gridCol>
                <a:gridCol w="2789103">
                  <a:extLst>
                    <a:ext uri="{9D8B030D-6E8A-4147-A177-3AD203B41FA5}">
                      <a16:colId xmlns:a16="http://schemas.microsoft.com/office/drawing/2014/main" val="4056831319"/>
                    </a:ext>
                  </a:extLst>
                </a:gridCol>
                <a:gridCol w="2789771">
                  <a:extLst>
                    <a:ext uri="{9D8B030D-6E8A-4147-A177-3AD203B41FA5}">
                      <a16:colId xmlns:a16="http://schemas.microsoft.com/office/drawing/2014/main" val="394506003"/>
                    </a:ext>
                  </a:extLst>
                </a:gridCol>
              </a:tblGrid>
              <a:tr h="6218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Функції консультанта та клієнта за моделями консультаційного процесу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Стадії консалтингового циклу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520607"/>
                  </a:ext>
                </a:extLst>
              </a:tr>
              <a:tr h="14968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Продукування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Обмін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Впровадження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94081"/>
                  </a:ext>
                </a:extLst>
              </a:tr>
              <a:tr h="307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Експертна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Клієнт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Надання інформації, самостійне формулювання проблеми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Замовлення й одержання консалтингової послуги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Самостійне впровадження рекомендацій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187378"/>
                  </a:ext>
                </a:extLst>
              </a:tr>
              <a:tr h="3887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Консуль-тант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Рекомендації з розв’язання проблеми 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Передавання консалтингової послуги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бере участі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143203"/>
                  </a:ext>
                </a:extLst>
              </a:tr>
              <a:tr h="464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Проєктна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Клієнт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Надання інформації, участь у діагностиці й формулюванні проблеми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Замовлення й одержання консалтингової послуги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Самостійне впровадження рекомендацій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305287"/>
                  </a:ext>
                </a:extLst>
              </a:tr>
              <a:tr h="464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Консуль-тант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Діагностика проблеми, її формулювання та  рекомендації з її розв’язання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Передавання консалтингової послуги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бере участі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178591"/>
                  </a:ext>
                </a:extLst>
              </a:tr>
              <a:tr h="4656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Процесна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Клієнт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Участь на всіх етапах консультаційного процесу, створення команди, що працює з консультантом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Замовлення й одержання консалтингової послуги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Впровадження (використання) рекомендацій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856634"/>
                  </a:ext>
                </a:extLst>
              </a:tr>
              <a:tr h="12514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Консуль-тант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Організація та координація співпраці з клієнтом з діагностики, формулювання й обґрунтування варіантів розв’язання проблеми, вибору найоптимальнішого варіанту, розробки напрямків і засобів його практичної реалізації; навчання персоналу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Передавання консалтингової послуги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Професійна допомога клієнтові в його діяльності з впровадження рекомендацій.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4" marR="551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450810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989FC58C-D5DD-4835-99B9-0EDE7366345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40263" y="2390046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109582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9F2185-C24D-49C3-8D52-41D12E95E395}"/>
              </a:ext>
            </a:extLst>
          </p:cNvPr>
          <p:cNvSpPr txBox="1"/>
          <p:nvPr/>
        </p:nvSpPr>
        <p:spPr>
          <a:xfrm>
            <a:off x="939566" y="83778"/>
            <a:ext cx="9051722" cy="11079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29.Консультаційний процес, його стадії та результати.</a:t>
            </a:r>
          </a:p>
          <a:p>
            <a:pPr algn="ctr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30.Завдання та технології початкової (передконтрактної), основної (контрактної) та заключної (післяконтрактної) стадій консультаційного процесу. </a:t>
            </a: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04E48-D5B9-4241-A61E-CB5302CC537A}"/>
              </a:ext>
            </a:extLst>
          </p:cNvPr>
          <p:cNvSpPr txBox="1"/>
          <p:nvPr/>
        </p:nvSpPr>
        <p:spPr>
          <a:xfrm>
            <a:off x="939566" y="1429359"/>
            <a:ext cx="10544961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 algn="just"/>
            <a:r>
              <a:rPr lang="uk-UA" sz="1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Консультаційний процес – </a:t>
            </a:r>
            <a:r>
              <a:rPr lang="uk-UA" sz="1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послідовна серія дій, кроків, організаційних подій та заходів, які здійснює консультант для вирішення проблем, досягнення позитивних змін всередині клієнтських організації та/або створення умов, при яких клієнт спроможний зробити це самостійно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31E34A-E54F-41A1-A420-160B42D19E1B}"/>
              </a:ext>
            </a:extLst>
          </p:cNvPr>
          <p:cNvSpPr txBox="1"/>
          <p:nvPr/>
        </p:nvSpPr>
        <p:spPr>
          <a:xfrm>
            <a:off x="3047301" y="2251409"/>
            <a:ext cx="6094602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Стадії консультаційного процесу</a:t>
            </a: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критерієм консультант-клієнтських відносин:</a:t>
            </a:r>
          </a:p>
          <a:p>
            <a:pPr marL="342900" indent="-342900" algn="just">
              <a:buAutoNum type="arabicParenR"/>
            </a:pP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початкова (передконтрактна); </a:t>
            </a:r>
          </a:p>
          <a:p>
            <a:pPr marL="342900" indent="-342900" algn="just">
              <a:buAutoNum type="arabicParenR"/>
            </a:pP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 (контрактна);</a:t>
            </a:r>
          </a:p>
          <a:p>
            <a:pPr marL="342900" indent="-342900" algn="just">
              <a:buAutoNum type="arabicParenR"/>
            </a:pP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заключна (післяконтрактна).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E7F715-5EEF-46CD-8638-DB87AD98BF31}"/>
              </a:ext>
            </a:extLst>
          </p:cNvPr>
          <p:cNvSpPr txBox="1"/>
          <p:nvPr/>
        </p:nvSpPr>
        <p:spPr>
          <a:xfrm>
            <a:off x="2913077" y="3691048"/>
            <a:ext cx="723760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Початкова (передконтрактна) стадія консультаційного процесу</a:t>
            </a:r>
            <a:endParaRPr lang="uk-UA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10AA019-FAF4-4CD5-8DA5-2B01EF04052B}"/>
              </a:ext>
            </a:extLst>
          </p:cNvPr>
          <p:cNvSpPr/>
          <p:nvPr/>
        </p:nvSpPr>
        <p:spPr>
          <a:xfrm>
            <a:off x="142614" y="4345498"/>
            <a:ext cx="2634136" cy="19808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</a:p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єдність у розумінні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консультантом та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клієнтом предмету, змісту та майбутніх результатів консультування, встановлення взаємної довіри, </a:t>
            </a:r>
          </a:p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укладення контракту з надання  консалтингових послуг</a:t>
            </a: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4B4CDC6-A420-4260-934C-BD5F6C5ECB0E}"/>
              </a:ext>
            </a:extLst>
          </p:cNvPr>
          <p:cNvSpPr/>
          <p:nvPr/>
        </p:nvSpPr>
        <p:spPr>
          <a:xfrm>
            <a:off x="3113717" y="4330118"/>
            <a:ext cx="2330738" cy="19808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консультанта:</a:t>
            </a:r>
          </a:p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розглянути завдання клієнта та остаточно визначитися з вибором клієнта;</a:t>
            </a:r>
          </a:p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надати та пояснити йому консультаційну пропозицію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8B60C99-EF90-4F07-BFBA-DAFB2F08E161}"/>
              </a:ext>
            </a:extLst>
          </p:cNvPr>
          <p:cNvSpPr/>
          <p:nvPr/>
        </p:nvSpPr>
        <p:spPr>
          <a:xfrm>
            <a:off x="5858318" y="4314738"/>
            <a:ext cx="2330738" cy="19808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клієнта:</a:t>
            </a:r>
          </a:p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надати консультанту завдання та необхідну інформацію;</a:t>
            </a:r>
          </a:p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 консультаційну пропозицію консультанта;</a:t>
            </a:r>
          </a:p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остаточно  визначитися з вибором консультанта</a:t>
            </a: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FFC8AC4-C4AF-402F-AE9E-A66F5DF6F82B}"/>
              </a:ext>
            </a:extLst>
          </p:cNvPr>
          <p:cNvSpPr/>
          <p:nvPr/>
        </p:nvSpPr>
        <p:spPr>
          <a:xfrm>
            <a:off x="8602919" y="4272793"/>
            <a:ext cx="2986480" cy="236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Процедури:</a:t>
            </a:r>
          </a:p>
          <a:p>
            <a:pPr algn="just"/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консультант- клієнтських відносин; попередня діагностика проблеми;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формулювання чи уточнення  проблеми, обговорення завдання клієнта та консультаційної пропозиції консультанта, укладення  контракту з надання консалтингових послуг. 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4819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1ADB21-32B4-478D-9C22-2E481C844434}"/>
              </a:ext>
            </a:extLst>
          </p:cNvPr>
          <p:cNvSpPr txBox="1"/>
          <p:nvPr/>
        </p:nvSpPr>
        <p:spPr>
          <a:xfrm>
            <a:off x="1772173" y="134112"/>
            <a:ext cx="793388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Основна (контрактна) стадія консультаційного процесу, фаза діагностики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D707D88-3A08-488D-BE50-594835E1EE93}"/>
              </a:ext>
            </a:extLst>
          </p:cNvPr>
          <p:cNvSpPr/>
          <p:nvPr/>
        </p:nvSpPr>
        <p:spPr>
          <a:xfrm>
            <a:off x="134225" y="808136"/>
            <a:ext cx="2088858" cy="16162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Мета: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детальне та глибоке вивчення та остаточне формулювання проблеми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4036FDC-633D-495C-9529-055934F96C0D}"/>
              </a:ext>
            </a:extLst>
          </p:cNvPr>
          <p:cNvSpPr/>
          <p:nvPr/>
        </p:nvSpPr>
        <p:spPr>
          <a:xfrm>
            <a:off x="2550253" y="840293"/>
            <a:ext cx="2894202" cy="23894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 консультанта: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сформулювати проблему клієнта та власну позицію щодо її змісту та шляхів розв’язання; аналіз клієнта з метою визначення його здатності до співпраці, засвоєння та використання рекомендацій</a:t>
            </a: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072CC4E-BCE8-491F-9AA7-E59F6AEEF1AA}"/>
              </a:ext>
            </a:extLst>
          </p:cNvPr>
          <p:cNvSpPr/>
          <p:nvPr/>
        </p:nvSpPr>
        <p:spPr>
          <a:xfrm>
            <a:off x="5662569" y="850080"/>
            <a:ext cx="2592198" cy="23894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 клієнта: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надання повної і достовірної інформації, необхідної для діагностики та формулювання проблеми;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визначення співробітників фірми, які будуть співпрацювати  з консультантом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7B0CD3B-4B4B-4BBE-B1AB-021F5576B514}"/>
              </a:ext>
            </a:extLst>
          </p:cNvPr>
          <p:cNvSpPr/>
          <p:nvPr/>
        </p:nvSpPr>
        <p:spPr>
          <a:xfrm>
            <a:off x="8602919" y="858470"/>
            <a:ext cx="2986480" cy="236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Процедури: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збір та аналіз інформації;  встановлення зворотного зв’язку з клієнтом; діагноз проблеми; звіт з діагностики проблеми та обговорення результатів діагностики з клієнтом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661BA3-B786-4954-A3AB-CFCA1FE88758}"/>
              </a:ext>
            </a:extLst>
          </p:cNvPr>
          <p:cNvSpPr txBox="1"/>
          <p:nvPr/>
        </p:nvSpPr>
        <p:spPr>
          <a:xfrm>
            <a:off x="1048624" y="3633723"/>
            <a:ext cx="1080502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Основна (контрактна) стадія консультаційного процесу, фаза розробки консультаційного проєкту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FF9255A-FD19-4D07-B76E-4727173FB223}"/>
              </a:ext>
            </a:extLst>
          </p:cNvPr>
          <p:cNvSpPr/>
          <p:nvPr/>
        </p:nvSpPr>
        <p:spPr>
          <a:xfrm>
            <a:off x="286625" y="4290969"/>
            <a:ext cx="2088858" cy="16162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з’ясування шляхів та методів розв’язання проблеми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3603249-B2D9-4F33-8A94-9C8314D3FB2C}"/>
              </a:ext>
            </a:extLst>
          </p:cNvPr>
          <p:cNvSpPr/>
          <p:nvPr/>
        </p:nvSpPr>
        <p:spPr>
          <a:xfrm>
            <a:off x="2625754" y="4314738"/>
            <a:ext cx="2751589" cy="15925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 консультанта: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розробка консультаційного  проєкту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8C7EBF1-AD46-4F83-A0F9-A0EFD06AAFB8}"/>
              </a:ext>
            </a:extLst>
          </p:cNvPr>
          <p:cNvSpPr/>
          <p:nvPr/>
        </p:nvSpPr>
        <p:spPr>
          <a:xfrm>
            <a:off x="5753459" y="4316137"/>
            <a:ext cx="2367084" cy="16162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 клієнта: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аналіз, обговорення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 консультантом,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прийняття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чи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критика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рекомендацій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3328964-C6B7-4767-98C2-7B959D6C32AC}"/>
              </a:ext>
            </a:extLst>
          </p:cNvPr>
          <p:cNvSpPr/>
          <p:nvPr/>
        </p:nvSpPr>
        <p:spPr>
          <a:xfrm>
            <a:off x="8595928" y="4307746"/>
            <a:ext cx="2986480" cy="21433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Процедури: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розробка варіантів розв’язання проблеми;</a:t>
            </a: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оцінка варіантів розв’язання проблеми та вибір найкращого; презентація консультаційного проєкту клієнту, навчання клієнта та його персоналу з метою забезпечення їх ефективної участі у реалізації проєкту</a:t>
            </a:r>
          </a:p>
        </p:txBody>
      </p:sp>
    </p:spTree>
    <p:extLst>
      <p:ext uri="{BB962C8B-B14F-4D97-AF65-F5344CB8AC3E}">
        <p14:creationId xmlns:p14="http://schemas.microsoft.com/office/powerpoint/2010/main" val="65128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1ADB21-32B4-478D-9C22-2E481C844434}"/>
              </a:ext>
            </a:extLst>
          </p:cNvPr>
          <p:cNvSpPr txBox="1"/>
          <p:nvPr/>
        </p:nvSpPr>
        <p:spPr>
          <a:xfrm>
            <a:off x="1772173" y="134112"/>
            <a:ext cx="988852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Основна (контрактна) стадія консультаційного процесу, фаза впровадження рекомендацій 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D707D88-3A08-488D-BE50-594835E1EE93}"/>
              </a:ext>
            </a:extLst>
          </p:cNvPr>
          <p:cNvSpPr/>
          <p:nvPr/>
        </p:nvSpPr>
        <p:spPr>
          <a:xfrm>
            <a:off x="134225" y="808136"/>
            <a:ext cx="2088858" cy="16162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досягнення клієнтом реальних результатів та вигоди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4036FDC-633D-495C-9529-055934F96C0D}"/>
              </a:ext>
            </a:extLst>
          </p:cNvPr>
          <p:cNvSpPr/>
          <p:nvPr/>
        </p:nvSpPr>
        <p:spPr>
          <a:xfrm>
            <a:off x="2625754" y="808137"/>
            <a:ext cx="2894202" cy="16162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 консультанта: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супровід дій клієнта щодо впровадження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консультаційного проєкту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072CC4E-BCE8-491F-9AA7-E59F6AEEF1AA}"/>
              </a:ext>
            </a:extLst>
          </p:cNvPr>
          <p:cNvSpPr/>
          <p:nvPr/>
        </p:nvSpPr>
        <p:spPr>
          <a:xfrm>
            <a:off x="5662569" y="850081"/>
            <a:ext cx="2592198" cy="1574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 клієнта: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впровадження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консультаційного проекту та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досягнення цілей звернення до послуг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консультанта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7B0CD3B-4B4B-4BBE-B1AB-021F5576B514}"/>
              </a:ext>
            </a:extLst>
          </p:cNvPr>
          <p:cNvSpPr/>
          <p:nvPr/>
        </p:nvSpPr>
        <p:spPr>
          <a:xfrm>
            <a:off x="8674217" y="861377"/>
            <a:ext cx="2986480" cy="1574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Процедури: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здійснення дій щодо розв’язання проблеми; аналіз їх ефективності та необхідне корегування проєкту; навчання персоналу, функцією якого є впровадження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проекту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661BA3-B786-4954-A3AB-CFCA1FE88758}"/>
              </a:ext>
            </a:extLst>
          </p:cNvPr>
          <p:cNvSpPr txBox="1"/>
          <p:nvPr/>
        </p:nvSpPr>
        <p:spPr>
          <a:xfrm>
            <a:off x="746620" y="3197495"/>
            <a:ext cx="1080502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Заключна (післяконтрактна) стадія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FF9255A-FD19-4D07-B76E-4727173FB223}"/>
              </a:ext>
            </a:extLst>
          </p:cNvPr>
          <p:cNvSpPr/>
          <p:nvPr/>
        </p:nvSpPr>
        <p:spPr>
          <a:xfrm>
            <a:off x="286625" y="4135772"/>
            <a:ext cx="2088858" cy="17714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оцінка консультування та визначення можливості та форм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консультант-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клієнтських відносин надалі</a:t>
            </a: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3603249-B2D9-4F33-8A94-9C8314D3FB2C}"/>
              </a:ext>
            </a:extLst>
          </p:cNvPr>
          <p:cNvSpPr/>
          <p:nvPr/>
        </p:nvSpPr>
        <p:spPr>
          <a:xfrm>
            <a:off x="2625754" y="4135772"/>
            <a:ext cx="2751589" cy="1771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 консультанта: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оцінка ефективності проєкту, завершення консультант-клієнтських відносин та визначення їх майбутніх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перспектив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8C7EBF1-AD46-4F83-A0F9-A0EFD06AAFB8}"/>
              </a:ext>
            </a:extLst>
          </p:cNvPr>
          <p:cNvSpPr/>
          <p:nvPr/>
        </p:nvSpPr>
        <p:spPr>
          <a:xfrm>
            <a:off x="5753459" y="4135772"/>
            <a:ext cx="2367084" cy="17714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 клієнта: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оцінка ефективності проєкту, завершення консультант-клієнтських відносин та визначення їх майбутніх перспектив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3328964-C6B7-4767-98C2-7B959D6C32AC}"/>
              </a:ext>
            </a:extLst>
          </p:cNvPr>
          <p:cNvSpPr/>
          <p:nvPr/>
        </p:nvSpPr>
        <p:spPr>
          <a:xfrm>
            <a:off x="8595928" y="4135772"/>
            <a:ext cx="2986480" cy="17714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Процедури: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самостійне і сумісне виявлення консультантом і клієнтом та аналіз втрат і здобутків  консультування, прийняття рішення про співпрацю надалі</a:t>
            </a:r>
          </a:p>
        </p:txBody>
      </p:sp>
    </p:spTree>
    <p:extLst>
      <p:ext uri="{BB962C8B-B14F-4D97-AF65-F5344CB8AC3E}">
        <p14:creationId xmlns:p14="http://schemas.microsoft.com/office/powerpoint/2010/main" val="2983069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02934C4-48E9-4B64-98A6-AF9B1D928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206"/>
            <a:ext cx="7903866" cy="382698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432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Внутрішнє (внутрішньофірмове) консультування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– це сукупність різних видів консультаційної діяльності, що здійснюється фахівцями-найманими працівниками підприємств та їх спеціалізованими підрозділами.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Внутрішні консультанти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це наймані працівники підприємства або його консультаційні підрозділи, які виконують функції професійного консультування з питань господарської діяльності.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Зовнішнє консультування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– це консультаційна діяльність незалежних консультантів та консалтингових фірм як суб’єктів підприємницької діяльності, спрямована на  надання професійної допомоги у розв’язанні проблем бізнесу та отримання прибутку. Бізнес-консалтинг – ­ це зовнішнє консультування бізнесу.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Зовнішні консультанти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це суб’єкти підприємницької діяльності, які здійснюють консультаційне обслуговування бізнесу на комерційних засадах з метою досягнення замовником певних результатів та отримання прибутку.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320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Внутрішнє і зовнішнє консультування є взаємодоповнюючими каналами одержання суб'єктами підприємницької діяльності професійної допомоги у розв’язанні поточних і стратегічно-інноваційних проблем ведіння бізнесу. Найбільш ефективною є модель одержання суб'єктами підприємницької діяльності професійної  допомоги, що спирається на </a:t>
            </a:r>
            <a:r>
              <a:rPr lang="uk-UA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сполучення внутрішнього та зовнішнього консультування 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джерел спеціальних знань та інформації.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2844DF-0932-62E6-1024-7A3BAD1C29D5}"/>
              </a:ext>
            </a:extLst>
          </p:cNvPr>
          <p:cNvSpPr txBox="1"/>
          <p:nvPr/>
        </p:nvSpPr>
        <p:spPr>
          <a:xfrm>
            <a:off x="1188319" y="484227"/>
            <a:ext cx="565391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uk-U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Зовнішнє та внутрішнє консультування: зміст, порівняльні переваги та недоліки</a:t>
            </a: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697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A1779-0E92-492F-BB0E-86E637F6B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430"/>
            <a:ext cx="7888014" cy="68735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Організаційні форми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консалтингового бізнесу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ACBE1174-ABE5-4015-A06B-D440E7E0F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345806"/>
              </p:ext>
            </p:extLst>
          </p:nvPr>
        </p:nvGraphicFramePr>
        <p:xfrm>
          <a:off x="673240" y="1083745"/>
          <a:ext cx="9125029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7893">
                  <a:extLst>
                    <a:ext uri="{9D8B030D-6E8A-4147-A177-3AD203B41FA5}">
                      <a16:colId xmlns:a16="http://schemas.microsoft.com/office/drawing/2014/main" val="4117845973"/>
                    </a:ext>
                  </a:extLst>
                </a:gridCol>
                <a:gridCol w="2689958">
                  <a:extLst>
                    <a:ext uri="{9D8B030D-6E8A-4147-A177-3AD203B41FA5}">
                      <a16:colId xmlns:a16="http://schemas.microsoft.com/office/drawing/2014/main" val="1807018084"/>
                    </a:ext>
                  </a:extLst>
                </a:gridCol>
                <a:gridCol w="2857178">
                  <a:extLst>
                    <a:ext uri="{9D8B030D-6E8A-4147-A177-3AD203B41FA5}">
                      <a16:colId xmlns:a16="http://schemas.microsoft.com/office/drawing/2014/main" val="651540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Організаційні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Специфічні переваги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Специфічні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 та загрози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43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2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Одноосібне володіння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-організаційна форма бізнесу, власником та керівником якого є підприємець, котрий особисто його контролює, бере на себе підприємницький ризик, несе особисту майнову відповідальність, привласнює прибуток або зазнає збитків.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професійної самореалізації фахівця у консалтинговій діяльності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Значна обмеженість інтелектуальних ресурсів бізнес-консалтингу </a:t>
                      </a:r>
                      <a:endParaRPr lang="uk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62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2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Партнерство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-добровільне комерційне (з метою отримання прибутку) об’єднання майна та діяльності кількох підприємців, які спільно володіють майном партнерства, контролюють його діяльність, беруть на себе підприємницький ризик, несуть відповідальність і розподіляють прибутки та збитки згідно з укладеною між ними угодою.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об'єднання діяльності професіональних консультантів на договірних засадах з метою закріплення у консалтинговій фірмі  специфічних інтелектуальних людських ресурсів та інтелектуального капіталу бізнес-консалтингу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Вихід консультанта-партнера з партнерства призводить до втрати головної конкурентної переваги бізнес-консалтингу – висококваліфікованого консультанта, що є загрозою консалтинговому бізнесу у цілому або одному з його напрямів</a:t>
                      </a:r>
                      <a:endParaRPr lang="uk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636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2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Корпорація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-добровільне комерційне об’єднання власності значної кількості осіб на засадах акціонування та обмеженої відповідальності учасників (приватні та публічні акціонерні товариства). </a:t>
                      </a:r>
                    </a:p>
                    <a:p>
                      <a:endParaRPr lang="uk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Великі можливості залучення, закріплення та монополізації інтелектуальних ресурсів бізнес-консалтингу, що є джерелом інтелектуальної ренти консалтингу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розбіжності та суперечливості інтересів  консультантів як акціонерів консалтингового бізнесу та  професіоналів консалтингу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888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629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3AA5A79-B55A-47F0-8B05-24B6243CA28C}"/>
              </a:ext>
            </a:extLst>
          </p:cNvPr>
          <p:cNvSpPr/>
          <p:nvPr/>
        </p:nvSpPr>
        <p:spPr>
          <a:xfrm>
            <a:off x="384647" y="966671"/>
            <a:ext cx="8186597" cy="52432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Послуги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бізнес-консалтингу –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 професійні дії, що здійснюють фахівці з різних галузей знань з метою наданням допомоги з розв’язання проблем ведіння бізнесу, та їх корисний ефект, що отримується суб’єктами господарювання.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Основні характеристики консалтингових послуг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Нематеріальність (невідчутні дії з невідчутними активами)</a:t>
            </a:r>
            <a:r>
              <a:rPr kumimoji="0" lang="uk-UA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Невіддільність не тільки від консультанта, а й від клієнта, якому належить активна роль на всіх стадіях консультаційного процесу.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Співпраця консультанта та клієнта на всіх етапах консультаційного проєкту.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Залежність якості консультування не тільки від консультанта, а й від клієнта, його здатності до співпраці з консультантом, засвоєння рекомендацій та їх впровадження у бізнес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Унікальність як персоніфікованість послуги, пов’язана з особливостями бізнесу конкретного клієнта, неможливість її тиражування, необхідність адаптації консультаційного процесу до специфіки бізнесу кожного клієнта.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Можливість одержання спеціальних знань та інформації «у запас», до моменту виникнення проблеми.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Необхідність договірного встановлення правомочностей консультанта та клієнта щодо використання та поширення у майбутньому спеціальних знань та інформації, переданих консультантом клієнту, та інформації, отриманої від клієнта консультантом, у процесі консалтингового обслуговування.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Висока мобільність, що є наслідком нематеріальності послуги.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4810F0F-D906-4706-91DD-E5282001F16D}"/>
              </a:ext>
            </a:extLst>
          </p:cNvPr>
          <p:cNvSpPr/>
          <p:nvPr/>
        </p:nvSpPr>
        <p:spPr>
          <a:xfrm>
            <a:off x="394282" y="0"/>
            <a:ext cx="8176962" cy="7536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uk-UA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5. Консалтингова послуга: сутність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 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характеристики.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 Типи та види послуг бізнес-консалтингу.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717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021D4C-B30C-0000-5E3C-D58D020636E8}"/>
              </a:ext>
            </a:extLst>
          </p:cNvPr>
          <p:cNvSpPr txBox="1"/>
          <p:nvPr/>
        </p:nvSpPr>
        <p:spPr>
          <a:xfrm>
            <a:off x="1143000" y="1327581"/>
            <a:ext cx="6408684" cy="39703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Консалтингові послуги: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належать </a:t>
            </a:r>
            <a:r>
              <a:rPr lang="uk-UA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послуг інтелектуальних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їх змістом є спеціальні знання та інформація;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мають ознаки </a:t>
            </a:r>
            <a:r>
              <a:rPr lang="uk-UA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послуг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результатом яких є отримання суб’єктами господарювання корисної інформації; 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їм властиві характеристики </a:t>
            </a:r>
            <a:r>
              <a:rPr lang="uk-UA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 послуг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обумовлено навчальним ефектом бізнес-консалтингу;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можуть бути </a:t>
            </a:r>
            <a:r>
              <a:rPr lang="uk-UA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інноваційними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послугами, змістом яких є інтелектуальні продукти-новації консультантів; 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належать до </a:t>
            </a:r>
            <a:r>
              <a:rPr lang="uk-UA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 інфраструктурних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забезпечують ефективну адаптацію суб'єктів підприємницької діяльності до ринкового та інституціонального середовища бізнесу; 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</a:t>
            </a:r>
            <a:r>
              <a:rPr lang="uk-UA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 послуги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Знання, досвід, ноу-хау, що передаються клієнтам у процесі консалтингового обслуговування, є ресурсами бізнесу. Їх придбання суб'єктами господарської діяльності, особливо інноваційних консалтингових послуг, є </a:t>
            </a:r>
            <a:r>
              <a:rPr lang="uk-UA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інвестицією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управлінсько-організаційні активи бізнеса, використання яких забезпечує у майбутньому зростання вартості та отримання прибутку;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належать до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«В2В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бізнесу для бізнесу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Business-to-Business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26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0D6C29-198F-4322-95F3-D21BB3B337D4}"/>
              </a:ext>
            </a:extLst>
          </p:cNvPr>
          <p:cNvSpPr txBox="1"/>
          <p:nvPr/>
        </p:nvSpPr>
        <p:spPr>
          <a:xfrm>
            <a:off x="321734" y="945595"/>
            <a:ext cx="7970928" cy="37220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uk-UA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Типи послуг бізнес-консалтингу</a:t>
            </a: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консалтингові послуги консультативного типу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надання  суб’єктам господарювання професійної допомоги у формі порад, консультацій, рекомендацій, аналітичних та експертних висновків, консультаційних проектів, тощо;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консалтингові послуги-функції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виконання консультантами певних професіональних функцій та робіт фахівців з різних галузей знань за замовленням клієнтів.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їх складі: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uk-UA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послуги-функції як аутсорсинг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виконання консультантом певних функцій персоналу клієнта, наприклад, аудиторські фірми надають клієнтам послуги з ведення бухгалтерського обліку, підготовки фінансової звітності тощо;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uk-UA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 – функції як власні дії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 консультантом певних професійних дій, необхідних для розв’язання проблем бізнесу.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82033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vonVTI">
  <a:themeElements>
    <a:clrScheme name="AnalogousFromRegularSeedLeftStep">
      <a:dk1>
        <a:srgbClr val="000000"/>
      </a:dk1>
      <a:lt1>
        <a:srgbClr val="FFFFFF"/>
      </a:lt1>
      <a:dk2>
        <a:srgbClr val="412438"/>
      </a:dk2>
      <a:lt2>
        <a:srgbClr val="E2E8E6"/>
      </a:lt2>
      <a:accent1>
        <a:srgbClr val="E7295B"/>
      </a:accent1>
      <a:accent2>
        <a:srgbClr val="D51799"/>
      </a:accent2>
      <a:accent3>
        <a:srgbClr val="D429E7"/>
      </a:accent3>
      <a:accent4>
        <a:srgbClr val="7C25D7"/>
      </a:accent4>
      <a:accent5>
        <a:srgbClr val="493DE9"/>
      </a:accent5>
      <a:accent6>
        <a:srgbClr val="1759D5"/>
      </a:accent6>
      <a:hlink>
        <a:srgbClr val="319379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7233</Words>
  <Application>Microsoft Office PowerPoint</Application>
  <PresentationFormat>Широкоэкранный</PresentationFormat>
  <Paragraphs>546</Paragraphs>
  <Slides>43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54" baseType="lpstr">
      <vt:lpstr>Arial</vt:lpstr>
      <vt:lpstr>Calibri</vt:lpstr>
      <vt:lpstr>Calibri Light</vt:lpstr>
      <vt:lpstr>Cambria Math</vt:lpstr>
      <vt:lpstr>Century Gothic</vt:lpstr>
      <vt:lpstr>Garamond</vt:lpstr>
      <vt:lpstr>Gill Sans MT</vt:lpstr>
      <vt:lpstr>Times New Roman</vt:lpstr>
      <vt:lpstr>Тема Office</vt:lpstr>
      <vt:lpstr>SavonVTI</vt:lpstr>
      <vt:lpstr>Document</vt:lpstr>
      <vt:lpstr>Консультація з організації консалтингової діяльності проф. О. С. Марченко</vt:lpstr>
      <vt:lpstr>Презентация PowerPoint</vt:lpstr>
      <vt:lpstr>Презентация PowerPoint</vt:lpstr>
      <vt:lpstr>Презентация PowerPoint</vt:lpstr>
      <vt:lpstr>Презентация PowerPoint</vt:lpstr>
      <vt:lpstr>4. Організаційні форми консалтингового бізнесу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7. Ринок консалтингових послуг: головні характеристики та структура.   </vt:lpstr>
      <vt:lpstr> 8. Ресурси бізнес-консалтингу та їх види.  9. Консалтинговий цикл та його стадії .  </vt:lpstr>
      <vt:lpstr>Презентация PowerPoint</vt:lpstr>
      <vt:lpstr>    Консалтинговий цикл та його стадії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15. персонал консалтингової фірми та його структура.  16. форми та системи оплати праці консультантів. 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21. Принципи та напрями менеджменту бізнес-консалтингу.  </vt:lpstr>
      <vt:lpstr>Презентация PowerPoint</vt:lpstr>
      <vt:lpstr>Презентация PowerPoint</vt:lpstr>
      <vt:lpstr>  23. Регулювання консалтингової діяльності: державне, колективне, контрактне.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Державний іспит з ЕОКД</dc:title>
  <dc:creator>User</dc:creator>
  <cp:lastModifiedBy>User</cp:lastModifiedBy>
  <cp:revision>26</cp:revision>
  <dcterms:created xsi:type="dcterms:W3CDTF">2021-02-04T11:52:20Z</dcterms:created>
  <dcterms:modified xsi:type="dcterms:W3CDTF">2023-02-10T05:37:45Z</dcterms:modified>
</cp:coreProperties>
</file>