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8" r:id="rId2"/>
    <p:sldId id="272" r:id="rId3"/>
    <p:sldId id="279" r:id="rId4"/>
    <p:sldId id="257" r:id="rId5"/>
    <p:sldId id="258" r:id="rId6"/>
    <p:sldId id="271" r:id="rId7"/>
    <p:sldId id="261" r:id="rId8"/>
    <p:sldId id="262" r:id="rId9"/>
    <p:sldId id="276" r:id="rId10"/>
    <p:sldId id="277" r:id="rId11"/>
    <p:sldId id="278" r:id="rId12"/>
    <p:sldId id="280" r:id="rId13"/>
    <p:sldId id="284" r:id="rId14"/>
    <p:sldId id="263" r:id="rId15"/>
    <p:sldId id="264" r:id="rId16"/>
    <p:sldId id="265" r:id="rId17"/>
    <p:sldId id="281" r:id="rId18"/>
    <p:sldId id="285" r:id="rId19"/>
    <p:sldId id="266" r:id="rId20"/>
    <p:sldId id="275" r:id="rId21"/>
    <p:sldId id="273" r:id="rId22"/>
    <p:sldId id="274" r:id="rId23"/>
    <p:sldId id="282" r:id="rId24"/>
    <p:sldId id="283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29" autoAdjust="0"/>
  </p:normalViewPr>
  <p:slideViewPr>
    <p:cSldViewPr>
      <p:cViewPr>
        <p:scale>
          <a:sx n="94" d="100"/>
          <a:sy n="94" d="100"/>
        </p:scale>
        <p:origin x="-2004" y="-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96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72825B-90CC-467B-9CFD-DEE5AF78E07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54CBE95-29E8-48FB-8F5F-C5055E7B8437}">
      <dgm:prSet phldrT="[Текст]"/>
      <dgm:spPr/>
      <dgm:t>
        <a:bodyPr/>
        <a:lstStyle/>
        <a:p>
          <a:r>
            <a:rPr lang="ru-RU" dirty="0" smtClean="0"/>
            <a:t>ПАНУЮЧОЮ В НАУЦІ КРИМІНАЛЬНОГО ПРАВА Є ТОЧКА ЗОРУ, ЗГІДНО З ЯКОЮ ОБ’ЄКТОМ ЗЛОЧИНУ  БУДЬ-ЯКОГО ЗЛОЧИНУ Є ОХОРОНЮВАНІ ЗАКОНОМ ПРО КРИМІНАЛЬНУ ВІДПОВІДАЛЬНІСТЬ СУСПІЛЬНІ ВІДНОСИНИ</a:t>
          </a:r>
          <a:endParaRPr lang="ru-RU" dirty="0"/>
        </a:p>
      </dgm:t>
    </dgm:pt>
    <dgm:pt modelId="{15F38120-15C4-4351-BA26-FF9CEEEB405A}" type="parTrans" cxnId="{9E3C2478-C12F-4C88-AF92-50DB31ECD307}">
      <dgm:prSet/>
      <dgm:spPr/>
      <dgm:t>
        <a:bodyPr/>
        <a:lstStyle/>
        <a:p>
          <a:endParaRPr lang="ru-RU"/>
        </a:p>
      </dgm:t>
    </dgm:pt>
    <dgm:pt modelId="{F2A53ABF-27DE-439C-81EF-03BBCBD41148}" type="sibTrans" cxnId="{9E3C2478-C12F-4C88-AF92-50DB31ECD307}">
      <dgm:prSet/>
      <dgm:spPr/>
      <dgm:t>
        <a:bodyPr/>
        <a:lstStyle/>
        <a:p>
          <a:endParaRPr lang="ru-RU"/>
        </a:p>
      </dgm:t>
    </dgm:pt>
    <dgm:pt modelId="{DFB143EF-28D5-49A3-BF98-E14C5198BFE7}">
      <dgm:prSet phldrT="[Текст]"/>
      <dgm:spPr/>
      <dgm:t>
        <a:bodyPr/>
        <a:lstStyle/>
        <a:p>
          <a:r>
            <a:rPr lang="ru-RU" dirty="0" smtClean="0"/>
            <a:t>ОБ’ЄКТОМ БУДЬ-ЯКОГО ЗЛОЧИНУ Є ОБ’ЄКТИВНО ІСНУЮЧИ В СУСПІЛЬСТВІ ВІДНОСИНИ МІЖ ЛЮДЬМИ, ЯКІ ПОСТАВЛЕНІ ПІД ОХОРОНУ ЗАКОНУ ПРО КРИМІНАЛЬНУ ВІДПОВІДАЛЬНІСТЬ</a:t>
          </a:r>
          <a:endParaRPr lang="ru-RU" dirty="0"/>
        </a:p>
      </dgm:t>
    </dgm:pt>
    <dgm:pt modelId="{E1272F07-91CA-425C-80EB-C6D110D854B9}" type="parTrans" cxnId="{FD6FACD8-1C57-4D70-AC3A-F0E1A2C63160}">
      <dgm:prSet/>
      <dgm:spPr/>
      <dgm:t>
        <a:bodyPr/>
        <a:lstStyle/>
        <a:p>
          <a:endParaRPr lang="ru-RU"/>
        </a:p>
      </dgm:t>
    </dgm:pt>
    <dgm:pt modelId="{6677536D-9841-49CE-8516-E6FF4008D2F6}" type="sibTrans" cxnId="{FD6FACD8-1C57-4D70-AC3A-F0E1A2C63160}">
      <dgm:prSet/>
      <dgm:spPr/>
      <dgm:t>
        <a:bodyPr/>
        <a:lstStyle/>
        <a:p>
          <a:endParaRPr lang="ru-RU"/>
        </a:p>
      </dgm:t>
    </dgm:pt>
    <dgm:pt modelId="{C2B1068C-F6E8-436F-8119-3285510185FF}">
      <dgm:prSet phldrT="[Текст]"/>
      <dgm:spPr/>
      <dgm:t>
        <a:bodyPr/>
        <a:lstStyle/>
        <a:p>
          <a:r>
            <a:rPr lang="ru-RU" dirty="0" smtClean="0"/>
            <a:t>ОБ’ЄКТОМ ЗЛОЧИНУ Є ТІ СУСПІЛЬНІ ВІДНОСИНИ , НА ЯКІ ПОСЯГАЄ ЗЛОЧИН, ЗАВДАЮЧИ ЇМ ПЕВНОЇ ШКОДИ, І ЯКІ ПОСТАВЛЕНІ ПІД ОХОРОНУ ЗАКОНУ ПРО КРИМІНАЛЬНУ ВІДПОВІДАЛЬНІСТЬ  </a:t>
          </a:r>
          <a:endParaRPr lang="ru-RU" dirty="0"/>
        </a:p>
      </dgm:t>
    </dgm:pt>
    <dgm:pt modelId="{827F9C7C-DC05-4AAC-A824-94066342BF8A}" type="parTrans" cxnId="{6AF71D89-3635-4FC0-8607-D78D84520D59}">
      <dgm:prSet/>
      <dgm:spPr/>
      <dgm:t>
        <a:bodyPr/>
        <a:lstStyle/>
        <a:p>
          <a:endParaRPr lang="ru-RU"/>
        </a:p>
      </dgm:t>
    </dgm:pt>
    <dgm:pt modelId="{24100C3D-DB08-4F56-845E-AB8E35393D90}" type="sibTrans" cxnId="{6AF71D89-3635-4FC0-8607-D78D84520D59}">
      <dgm:prSet/>
      <dgm:spPr/>
      <dgm:t>
        <a:bodyPr/>
        <a:lstStyle/>
        <a:p>
          <a:endParaRPr lang="ru-RU"/>
        </a:p>
      </dgm:t>
    </dgm:pt>
    <dgm:pt modelId="{709C12CB-BE1A-45DE-9942-1922B2D84911}" type="pres">
      <dgm:prSet presAssocID="{5872825B-90CC-467B-9CFD-DEE5AF78E07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5FBFAD-F344-42B8-A2FE-A55FD071D35E}" type="pres">
      <dgm:prSet presAssocID="{F54CBE95-29E8-48FB-8F5F-C5055E7B843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6A149A-DA36-4AAB-A264-1FC21594B48B}" type="pres">
      <dgm:prSet presAssocID="{F2A53ABF-27DE-439C-81EF-03BBCBD41148}" presName="sibTrans" presStyleLbl="sibTrans2D1" presStyleIdx="0" presStyleCnt="2"/>
      <dgm:spPr/>
      <dgm:t>
        <a:bodyPr/>
        <a:lstStyle/>
        <a:p>
          <a:endParaRPr lang="ru-RU"/>
        </a:p>
      </dgm:t>
    </dgm:pt>
    <dgm:pt modelId="{FF87AB40-BC50-4881-B46C-C55088BC4B73}" type="pres">
      <dgm:prSet presAssocID="{F2A53ABF-27DE-439C-81EF-03BBCBD41148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04E562B0-0DE0-4A4A-A1E9-8C5E2DAB2F90}" type="pres">
      <dgm:prSet presAssocID="{DFB143EF-28D5-49A3-BF98-E14C5198BFE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F9258A-5B5B-47AF-9162-2B376E4A8350}" type="pres">
      <dgm:prSet presAssocID="{6677536D-9841-49CE-8516-E6FF4008D2F6}" presName="sibTrans" presStyleLbl="sibTrans2D1" presStyleIdx="1" presStyleCnt="2"/>
      <dgm:spPr/>
      <dgm:t>
        <a:bodyPr/>
        <a:lstStyle/>
        <a:p>
          <a:endParaRPr lang="ru-RU"/>
        </a:p>
      </dgm:t>
    </dgm:pt>
    <dgm:pt modelId="{B7830C32-F9D4-4265-857E-4ABEB0B411F6}" type="pres">
      <dgm:prSet presAssocID="{6677536D-9841-49CE-8516-E6FF4008D2F6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2DE0400F-494F-4067-B0F1-16CA8DE6ACCC}" type="pres">
      <dgm:prSet presAssocID="{C2B1068C-F6E8-436F-8119-3285510185F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1F1CF5-3162-4E3D-9C3C-38F93F39116D}" type="presOf" srcId="{6677536D-9841-49CE-8516-E6FF4008D2F6}" destId="{B7830C32-F9D4-4265-857E-4ABEB0B411F6}" srcOrd="1" destOrd="0" presId="urn:microsoft.com/office/officeart/2005/8/layout/process1"/>
    <dgm:cxn modelId="{FD6FACD8-1C57-4D70-AC3A-F0E1A2C63160}" srcId="{5872825B-90CC-467B-9CFD-DEE5AF78E073}" destId="{DFB143EF-28D5-49A3-BF98-E14C5198BFE7}" srcOrd="1" destOrd="0" parTransId="{E1272F07-91CA-425C-80EB-C6D110D854B9}" sibTransId="{6677536D-9841-49CE-8516-E6FF4008D2F6}"/>
    <dgm:cxn modelId="{5CA32E6A-AE0A-49A5-8CDB-B9BF5C94251A}" type="presOf" srcId="{6677536D-9841-49CE-8516-E6FF4008D2F6}" destId="{DFF9258A-5B5B-47AF-9162-2B376E4A8350}" srcOrd="0" destOrd="0" presId="urn:microsoft.com/office/officeart/2005/8/layout/process1"/>
    <dgm:cxn modelId="{C99C38D3-66BE-4873-8467-2A0836375173}" type="presOf" srcId="{DFB143EF-28D5-49A3-BF98-E14C5198BFE7}" destId="{04E562B0-0DE0-4A4A-A1E9-8C5E2DAB2F90}" srcOrd="0" destOrd="0" presId="urn:microsoft.com/office/officeart/2005/8/layout/process1"/>
    <dgm:cxn modelId="{52EE382B-EA01-4F2F-9183-D8C8D915477F}" type="presOf" srcId="{F54CBE95-29E8-48FB-8F5F-C5055E7B8437}" destId="{285FBFAD-F344-42B8-A2FE-A55FD071D35E}" srcOrd="0" destOrd="0" presId="urn:microsoft.com/office/officeart/2005/8/layout/process1"/>
    <dgm:cxn modelId="{8EE50E97-F2E6-4309-9683-5C7796071694}" type="presOf" srcId="{F2A53ABF-27DE-439C-81EF-03BBCBD41148}" destId="{FF87AB40-BC50-4881-B46C-C55088BC4B73}" srcOrd="1" destOrd="0" presId="urn:microsoft.com/office/officeart/2005/8/layout/process1"/>
    <dgm:cxn modelId="{6AF71D89-3635-4FC0-8607-D78D84520D59}" srcId="{5872825B-90CC-467B-9CFD-DEE5AF78E073}" destId="{C2B1068C-F6E8-436F-8119-3285510185FF}" srcOrd="2" destOrd="0" parTransId="{827F9C7C-DC05-4AAC-A824-94066342BF8A}" sibTransId="{24100C3D-DB08-4F56-845E-AB8E35393D90}"/>
    <dgm:cxn modelId="{9E3C2478-C12F-4C88-AF92-50DB31ECD307}" srcId="{5872825B-90CC-467B-9CFD-DEE5AF78E073}" destId="{F54CBE95-29E8-48FB-8F5F-C5055E7B8437}" srcOrd="0" destOrd="0" parTransId="{15F38120-15C4-4351-BA26-FF9CEEEB405A}" sibTransId="{F2A53ABF-27DE-439C-81EF-03BBCBD41148}"/>
    <dgm:cxn modelId="{D07D3CCE-C6A1-45A6-A592-050B9CB57939}" type="presOf" srcId="{C2B1068C-F6E8-436F-8119-3285510185FF}" destId="{2DE0400F-494F-4067-B0F1-16CA8DE6ACCC}" srcOrd="0" destOrd="0" presId="urn:microsoft.com/office/officeart/2005/8/layout/process1"/>
    <dgm:cxn modelId="{F2615B72-8C55-4FFD-9850-94A1F34383C9}" type="presOf" srcId="{F2A53ABF-27DE-439C-81EF-03BBCBD41148}" destId="{F26A149A-DA36-4AAB-A264-1FC21594B48B}" srcOrd="0" destOrd="0" presId="urn:microsoft.com/office/officeart/2005/8/layout/process1"/>
    <dgm:cxn modelId="{37A0287F-D31F-4BA0-B6E0-E6ABF349DFAF}" type="presOf" srcId="{5872825B-90CC-467B-9CFD-DEE5AF78E073}" destId="{709C12CB-BE1A-45DE-9942-1922B2D84911}" srcOrd="0" destOrd="0" presId="urn:microsoft.com/office/officeart/2005/8/layout/process1"/>
    <dgm:cxn modelId="{67C92A94-D441-4675-8AE7-5B0C7BE8240F}" type="presParOf" srcId="{709C12CB-BE1A-45DE-9942-1922B2D84911}" destId="{285FBFAD-F344-42B8-A2FE-A55FD071D35E}" srcOrd="0" destOrd="0" presId="urn:microsoft.com/office/officeart/2005/8/layout/process1"/>
    <dgm:cxn modelId="{A8FE06A2-28FB-4758-B045-95B5C62F24E2}" type="presParOf" srcId="{709C12CB-BE1A-45DE-9942-1922B2D84911}" destId="{F26A149A-DA36-4AAB-A264-1FC21594B48B}" srcOrd="1" destOrd="0" presId="urn:microsoft.com/office/officeart/2005/8/layout/process1"/>
    <dgm:cxn modelId="{BA9518AF-0305-47FB-AFBD-66F6C8E0F224}" type="presParOf" srcId="{F26A149A-DA36-4AAB-A264-1FC21594B48B}" destId="{FF87AB40-BC50-4881-B46C-C55088BC4B73}" srcOrd="0" destOrd="0" presId="urn:microsoft.com/office/officeart/2005/8/layout/process1"/>
    <dgm:cxn modelId="{91803495-B47F-403C-B8D9-17F2E17AD4AD}" type="presParOf" srcId="{709C12CB-BE1A-45DE-9942-1922B2D84911}" destId="{04E562B0-0DE0-4A4A-A1E9-8C5E2DAB2F90}" srcOrd="2" destOrd="0" presId="urn:microsoft.com/office/officeart/2005/8/layout/process1"/>
    <dgm:cxn modelId="{F7CD1FB5-7DDB-421B-8A7A-2C57D9BC28A3}" type="presParOf" srcId="{709C12CB-BE1A-45DE-9942-1922B2D84911}" destId="{DFF9258A-5B5B-47AF-9162-2B376E4A8350}" srcOrd="3" destOrd="0" presId="urn:microsoft.com/office/officeart/2005/8/layout/process1"/>
    <dgm:cxn modelId="{7D649FDE-417B-4ACE-B1BB-7D5BB650D0F7}" type="presParOf" srcId="{DFF9258A-5B5B-47AF-9162-2B376E4A8350}" destId="{B7830C32-F9D4-4265-857E-4ABEB0B411F6}" srcOrd="0" destOrd="0" presId="urn:microsoft.com/office/officeart/2005/8/layout/process1"/>
    <dgm:cxn modelId="{4038D4A4-BC14-46C9-AD10-FE73667872E9}" type="presParOf" srcId="{709C12CB-BE1A-45DE-9942-1922B2D84911}" destId="{2DE0400F-494F-4067-B0F1-16CA8DE6ACC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184376-7126-4087-BCA2-850FAE9471A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DBCCA4-25B5-439A-B566-9788D9B3B836}">
      <dgm:prSet phldrT="[Текст]" phldr="1"/>
      <dgm:spPr/>
      <dgm:t>
        <a:bodyPr/>
        <a:lstStyle/>
        <a:p>
          <a:endParaRPr lang="ru-RU" dirty="0"/>
        </a:p>
      </dgm:t>
    </dgm:pt>
    <dgm:pt modelId="{529564C5-08C1-4CCF-9487-1EA72FF3A516}" type="parTrans" cxnId="{EB5BA3B6-480D-487B-849B-1E76AD3F2757}">
      <dgm:prSet/>
      <dgm:spPr/>
      <dgm:t>
        <a:bodyPr/>
        <a:lstStyle/>
        <a:p>
          <a:endParaRPr lang="ru-RU"/>
        </a:p>
      </dgm:t>
    </dgm:pt>
    <dgm:pt modelId="{867470F1-F47F-439A-81BA-148E61966DED}" type="sibTrans" cxnId="{EB5BA3B6-480D-487B-849B-1E76AD3F2757}">
      <dgm:prSet/>
      <dgm:spPr/>
      <dgm:t>
        <a:bodyPr/>
        <a:lstStyle/>
        <a:p>
          <a:endParaRPr lang="ru-RU"/>
        </a:p>
      </dgm:t>
    </dgm:pt>
    <dgm:pt modelId="{3CE14EB5-75A5-4575-A9F1-AE8BC153E679}">
      <dgm:prSet phldrT="[Текст]"/>
      <dgm:spPr/>
      <dgm:t>
        <a:bodyPr/>
        <a:lstStyle/>
        <a:p>
          <a:r>
            <a:rPr lang="ru-RU" b="1" dirty="0" smtClean="0"/>
            <a:t>ЗАГАЛЬНИЙ ОБ’ЄКТ</a:t>
          </a:r>
          <a:endParaRPr lang="ru-RU" b="1" dirty="0"/>
        </a:p>
      </dgm:t>
    </dgm:pt>
    <dgm:pt modelId="{A51FC439-0D77-41D8-8350-C79A63E7212A}" type="parTrans" cxnId="{DDFB153E-D9D2-4543-BB80-1CCD840482B5}">
      <dgm:prSet/>
      <dgm:spPr/>
      <dgm:t>
        <a:bodyPr/>
        <a:lstStyle/>
        <a:p>
          <a:endParaRPr lang="ru-RU"/>
        </a:p>
      </dgm:t>
    </dgm:pt>
    <dgm:pt modelId="{6BC01882-292F-475E-B29A-0BB7BC43AC49}" type="sibTrans" cxnId="{DDFB153E-D9D2-4543-BB80-1CCD840482B5}">
      <dgm:prSet/>
      <dgm:spPr/>
      <dgm:t>
        <a:bodyPr/>
        <a:lstStyle/>
        <a:p>
          <a:endParaRPr lang="ru-RU"/>
        </a:p>
      </dgm:t>
    </dgm:pt>
    <dgm:pt modelId="{3C3CD1C1-011B-4539-B9DC-0A36A54F7BEF}">
      <dgm:prSet phldrT="[Текст]" phldr="1"/>
      <dgm:spPr/>
      <dgm:t>
        <a:bodyPr/>
        <a:lstStyle/>
        <a:p>
          <a:endParaRPr lang="ru-RU" dirty="0"/>
        </a:p>
      </dgm:t>
    </dgm:pt>
    <dgm:pt modelId="{4BA1637C-9D50-4CCA-97DD-7BBAABE50D1D}" type="parTrans" cxnId="{3BD84995-A896-4D1C-B841-A167FA4AD5F5}">
      <dgm:prSet/>
      <dgm:spPr/>
      <dgm:t>
        <a:bodyPr/>
        <a:lstStyle/>
        <a:p>
          <a:endParaRPr lang="ru-RU"/>
        </a:p>
      </dgm:t>
    </dgm:pt>
    <dgm:pt modelId="{78FD1045-0CEF-4828-8931-18064A3E0E9D}" type="sibTrans" cxnId="{3BD84995-A896-4D1C-B841-A167FA4AD5F5}">
      <dgm:prSet/>
      <dgm:spPr/>
      <dgm:t>
        <a:bodyPr/>
        <a:lstStyle/>
        <a:p>
          <a:endParaRPr lang="ru-RU"/>
        </a:p>
      </dgm:t>
    </dgm:pt>
    <dgm:pt modelId="{478BE624-571F-4037-A609-B6704E496C83}">
      <dgm:prSet phldrT="[Текст]"/>
      <dgm:spPr/>
      <dgm:t>
        <a:bodyPr/>
        <a:lstStyle/>
        <a:p>
          <a:r>
            <a:rPr lang="ru-RU" b="1" dirty="0" smtClean="0"/>
            <a:t>РОДОВИЙ (ГРУПОВИЙ) ОБ’ЄКТ ЗЛОЧИНУ</a:t>
          </a:r>
          <a:endParaRPr lang="ru-RU" b="1" dirty="0"/>
        </a:p>
      </dgm:t>
    </dgm:pt>
    <dgm:pt modelId="{14B24A2E-641F-43BA-9696-19B0F9378A5E}" type="parTrans" cxnId="{0E034B68-D8D0-4569-969E-35F2F45D8F9F}">
      <dgm:prSet/>
      <dgm:spPr/>
      <dgm:t>
        <a:bodyPr/>
        <a:lstStyle/>
        <a:p>
          <a:endParaRPr lang="ru-RU"/>
        </a:p>
      </dgm:t>
    </dgm:pt>
    <dgm:pt modelId="{E87B4459-041E-4346-9268-08D820C17E67}" type="sibTrans" cxnId="{0E034B68-D8D0-4569-969E-35F2F45D8F9F}">
      <dgm:prSet/>
      <dgm:spPr/>
      <dgm:t>
        <a:bodyPr/>
        <a:lstStyle/>
        <a:p>
          <a:endParaRPr lang="ru-RU"/>
        </a:p>
      </dgm:t>
    </dgm:pt>
    <dgm:pt modelId="{0590198A-7F9F-46E6-A3A6-2626CB6C9775}">
      <dgm:prSet phldrT="[Текст]" phldr="1"/>
      <dgm:spPr/>
      <dgm:t>
        <a:bodyPr/>
        <a:lstStyle/>
        <a:p>
          <a:endParaRPr lang="ru-RU" dirty="0"/>
        </a:p>
      </dgm:t>
    </dgm:pt>
    <dgm:pt modelId="{33D77AB7-A89B-408F-BF04-F9B7A498E606}" type="parTrans" cxnId="{F2F63699-3A00-45D9-8792-E127A96DBAB9}">
      <dgm:prSet/>
      <dgm:spPr/>
      <dgm:t>
        <a:bodyPr/>
        <a:lstStyle/>
        <a:p>
          <a:endParaRPr lang="ru-RU"/>
        </a:p>
      </dgm:t>
    </dgm:pt>
    <dgm:pt modelId="{7CD83FB4-DE34-4B65-B396-8212FEEF3E07}" type="sibTrans" cxnId="{F2F63699-3A00-45D9-8792-E127A96DBAB9}">
      <dgm:prSet/>
      <dgm:spPr/>
      <dgm:t>
        <a:bodyPr/>
        <a:lstStyle/>
        <a:p>
          <a:endParaRPr lang="ru-RU"/>
        </a:p>
      </dgm:t>
    </dgm:pt>
    <dgm:pt modelId="{B2095A74-7597-4B4B-A501-B441729193EA}">
      <dgm:prSet phldrT="[Текст]"/>
      <dgm:spPr/>
      <dgm:t>
        <a:bodyPr/>
        <a:lstStyle/>
        <a:p>
          <a:r>
            <a:rPr lang="ru-RU" b="1" dirty="0" smtClean="0"/>
            <a:t>БЕЗПОСЕРЕДНІЙ ОБ’ЄКТ ЗЛОЧИНУ</a:t>
          </a:r>
          <a:endParaRPr lang="ru-RU" b="1" dirty="0"/>
        </a:p>
      </dgm:t>
    </dgm:pt>
    <dgm:pt modelId="{15037028-62B4-43BC-A3E6-5B0A61C5015D}" type="parTrans" cxnId="{5864B71B-08ED-4D1C-AB2B-91637A854415}">
      <dgm:prSet/>
      <dgm:spPr/>
      <dgm:t>
        <a:bodyPr/>
        <a:lstStyle/>
        <a:p>
          <a:endParaRPr lang="ru-RU"/>
        </a:p>
      </dgm:t>
    </dgm:pt>
    <dgm:pt modelId="{F65435E4-55A0-448D-972F-0F01A1236467}" type="sibTrans" cxnId="{5864B71B-08ED-4D1C-AB2B-91637A854415}">
      <dgm:prSet/>
      <dgm:spPr/>
      <dgm:t>
        <a:bodyPr/>
        <a:lstStyle/>
        <a:p>
          <a:endParaRPr lang="ru-RU"/>
        </a:p>
      </dgm:t>
    </dgm:pt>
    <dgm:pt modelId="{5E0785E5-CB6D-4BA6-BA62-301056CDC128}">
      <dgm:prSet/>
      <dgm:spPr/>
      <dgm:t>
        <a:bodyPr/>
        <a:lstStyle/>
        <a:p>
          <a:r>
            <a:rPr lang="ru-RU" dirty="0" smtClean="0"/>
            <a:t>ТАКИЙ ОБ’ЄКТ УТВОРЮЄ СУКУПНІСТЬ УСІХ СУСПІЛЬНИХ ВІДНОСИН, ЩО ПОСТАВЛЕНІ ПІД ОХОРОНУ ЧИННОГО ЗАКОНУ ПРО КРИМІНАЛЬНУ ВІДПОВІДАЛЬНІСТЬ</a:t>
          </a:r>
          <a:endParaRPr lang="ru-RU" dirty="0"/>
        </a:p>
      </dgm:t>
    </dgm:pt>
    <dgm:pt modelId="{B8E877CE-873D-4162-92D5-BA13CF7F0F14}" type="parTrans" cxnId="{F257DB32-14F2-45EF-8ECB-928FB7A108ED}">
      <dgm:prSet/>
      <dgm:spPr/>
      <dgm:t>
        <a:bodyPr/>
        <a:lstStyle/>
        <a:p>
          <a:endParaRPr lang="ru-RU"/>
        </a:p>
      </dgm:t>
    </dgm:pt>
    <dgm:pt modelId="{4697CB07-275F-47C1-B30F-D811227DFF48}" type="sibTrans" cxnId="{F257DB32-14F2-45EF-8ECB-928FB7A108ED}">
      <dgm:prSet/>
      <dgm:spPr/>
      <dgm:t>
        <a:bodyPr/>
        <a:lstStyle/>
        <a:p>
          <a:endParaRPr lang="ru-RU"/>
        </a:p>
      </dgm:t>
    </dgm:pt>
    <dgm:pt modelId="{41333ACC-A0D6-4423-8362-B01C5B36DB91}">
      <dgm:prSet/>
      <dgm:spPr/>
      <dgm:t>
        <a:bodyPr/>
        <a:lstStyle/>
        <a:p>
          <a:r>
            <a:rPr lang="ru-RU" dirty="0" smtClean="0"/>
            <a:t>ЦЕ ПЕВНЕ КОЛО ТОТОЖНИХ ЧИ ОДНОРІДНИХ ВІДНОСИН, ЯКІ ВНАСЛІДОК ЦЬОГО ОХОРОНЯЮТЬСЯ ЄДИНИМ КОМПЛЕКСОМ ВЗАЄМОПОВ’ЯЗАНИХ НОРМ ОСОБЛИВОЇ ЧАСТИНИ КК УКРАЇНИ</a:t>
          </a:r>
          <a:endParaRPr lang="ru-RU" dirty="0"/>
        </a:p>
      </dgm:t>
    </dgm:pt>
    <dgm:pt modelId="{90C3916A-F20F-493F-94B7-3266DE59FCEC}" type="parTrans" cxnId="{D15568B6-172C-4FB8-A676-79DC4D8D1453}">
      <dgm:prSet/>
      <dgm:spPr/>
      <dgm:t>
        <a:bodyPr/>
        <a:lstStyle/>
        <a:p>
          <a:endParaRPr lang="ru-RU"/>
        </a:p>
      </dgm:t>
    </dgm:pt>
    <dgm:pt modelId="{A2FF91EF-24CD-464C-8C02-8FA747F0C7C0}" type="sibTrans" cxnId="{D15568B6-172C-4FB8-A676-79DC4D8D1453}">
      <dgm:prSet/>
      <dgm:spPr/>
      <dgm:t>
        <a:bodyPr/>
        <a:lstStyle/>
        <a:p>
          <a:endParaRPr lang="ru-RU"/>
        </a:p>
      </dgm:t>
    </dgm:pt>
    <dgm:pt modelId="{A1BDB5A2-889E-4811-8BCC-E27F2645288C}">
      <dgm:prSet/>
      <dgm:spPr/>
      <dgm:t>
        <a:bodyPr/>
        <a:lstStyle/>
        <a:p>
          <a:r>
            <a:rPr lang="ru-RU" dirty="0" smtClean="0"/>
            <a:t>ЦЕ ТІ КОНКРЕТНІ СУСПІЛЬНІ ВІДНОСИНИ, ЯКІ ПОСТАВЛЕНІ ЗАКОНОДАВЦЕМ ПІД ОХОРОНУ ПЕВНОЇ СТАТТІ ОСОБЛИВОЇ ЧАСТИНИ КК І ЯКИМ ЗАПОДІЮЄТЬСЯ ШКОДА ЗЛОЧИНОМ, ЩО ПІДПАДАЄ ПІД ОЗНАКИ КОНКРЕТНОГО СКЛАДУ ЗЛОЧИНУ</a:t>
          </a:r>
          <a:endParaRPr lang="ru-RU" dirty="0"/>
        </a:p>
      </dgm:t>
    </dgm:pt>
    <dgm:pt modelId="{BEC577F7-D9BD-4DEA-A1A4-B921903F9020}" type="parTrans" cxnId="{A2D5535B-FC00-4678-BCF1-5F0094FC210E}">
      <dgm:prSet/>
      <dgm:spPr/>
      <dgm:t>
        <a:bodyPr/>
        <a:lstStyle/>
        <a:p>
          <a:endParaRPr lang="ru-RU"/>
        </a:p>
      </dgm:t>
    </dgm:pt>
    <dgm:pt modelId="{7C5BE4D0-1BD3-45A0-855B-1ACD5A677BC2}" type="sibTrans" cxnId="{A2D5535B-FC00-4678-BCF1-5F0094FC210E}">
      <dgm:prSet/>
      <dgm:spPr/>
      <dgm:t>
        <a:bodyPr/>
        <a:lstStyle/>
        <a:p>
          <a:endParaRPr lang="ru-RU"/>
        </a:p>
      </dgm:t>
    </dgm:pt>
    <dgm:pt modelId="{03C0884E-204C-487E-A5EB-E323AF184C68}" type="pres">
      <dgm:prSet presAssocID="{E5184376-7126-4087-BCA2-850FAE9471A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C29325-180E-430D-9113-0AFC742E9C91}" type="pres">
      <dgm:prSet presAssocID="{61DBCCA4-25B5-439A-B566-9788D9B3B836}" presName="composite" presStyleCnt="0"/>
      <dgm:spPr/>
    </dgm:pt>
    <dgm:pt modelId="{C5A337BA-6EF7-4FD1-81B9-77827B37FDB7}" type="pres">
      <dgm:prSet presAssocID="{61DBCCA4-25B5-439A-B566-9788D9B3B83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60389D-374E-4A9B-ACFF-D00CA62B9080}" type="pres">
      <dgm:prSet presAssocID="{61DBCCA4-25B5-439A-B566-9788D9B3B836}" presName="descendantText" presStyleLbl="alignAcc1" presStyleIdx="0" presStyleCnt="3" custScaleX="1010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67C184-04CC-400A-919B-41E270CBF6F2}" type="pres">
      <dgm:prSet presAssocID="{867470F1-F47F-439A-81BA-148E61966DED}" presName="sp" presStyleCnt="0"/>
      <dgm:spPr/>
    </dgm:pt>
    <dgm:pt modelId="{A2721F57-5EE1-456B-94FB-C9EE2318C80C}" type="pres">
      <dgm:prSet presAssocID="{3C3CD1C1-011B-4539-B9DC-0A36A54F7BEF}" presName="composite" presStyleCnt="0"/>
      <dgm:spPr/>
    </dgm:pt>
    <dgm:pt modelId="{3EB555CC-FCD6-44D7-85A6-16CF2DBD1928}" type="pres">
      <dgm:prSet presAssocID="{3C3CD1C1-011B-4539-B9DC-0A36A54F7BE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913123-C404-40BC-851F-F9FC36516F5D}" type="pres">
      <dgm:prSet presAssocID="{3C3CD1C1-011B-4539-B9DC-0A36A54F7BEF}" presName="descendantText" presStyleLbl="alignAcc1" presStyleIdx="1" presStyleCnt="3" custLinFactNeighborX="193" custLinFactNeighborY="-3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6D1BF0-0B2A-40DB-B39F-B9B40A96759F}" type="pres">
      <dgm:prSet presAssocID="{78FD1045-0CEF-4828-8931-18064A3E0E9D}" presName="sp" presStyleCnt="0"/>
      <dgm:spPr/>
    </dgm:pt>
    <dgm:pt modelId="{D875EAFA-A123-4DBB-9B73-60786C2B72C5}" type="pres">
      <dgm:prSet presAssocID="{0590198A-7F9F-46E6-A3A6-2626CB6C9775}" presName="composite" presStyleCnt="0"/>
      <dgm:spPr/>
    </dgm:pt>
    <dgm:pt modelId="{AD4A7901-68F1-47C9-B68F-3E3FE04DDC57}" type="pres">
      <dgm:prSet presAssocID="{0590198A-7F9F-46E6-A3A6-2626CB6C977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7E1FE-41DD-4A76-B46B-D4471D5D61C6}" type="pres">
      <dgm:prSet presAssocID="{0590198A-7F9F-46E6-A3A6-2626CB6C977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FB153E-D9D2-4543-BB80-1CCD840482B5}" srcId="{61DBCCA4-25B5-439A-B566-9788D9B3B836}" destId="{3CE14EB5-75A5-4575-A9F1-AE8BC153E679}" srcOrd="0" destOrd="0" parTransId="{A51FC439-0D77-41D8-8350-C79A63E7212A}" sibTransId="{6BC01882-292F-475E-B29A-0BB7BC43AC49}"/>
    <dgm:cxn modelId="{A2D5535B-FC00-4678-BCF1-5F0094FC210E}" srcId="{0590198A-7F9F-46E6-A3A6-2626CB6C9775}" destId="{A1BDB5A2-889E-4811-8BCC-E27F2645288C}" srcOrd="1" destOrd="0" parTransId="{BEC577F7-D9BD-4DEA-A1A4-B921903F9020}" sibTransId="{7C5BE4D0-1BD3-45A0-855B-1ACD5A677BC2}"/>
    <dgm:cxn modelId="{F257DB32-14F2-45EF-8ECB-928FB7A108ED}" srcId="{61DBCCA4-25B5-439A-B566-9788D9B3B836}" destId="{5E0785E5-CB6D-4BA6-BA62-301056CDC128}" srcOrd="1" destOrd="0" parTransId="{B8E877CE-873D-4162-92D5-BA13CF7F0F14}" sibTransId="{4697CB07-275F-47C1-B30F-D811227DFF48}"/>
    <dgm:cxn modelId="{7FF29462-2BEB-4714-897B-E495F3CC43CE}" type="presOf" srcId="{3CE14EB5-75A5-4575-A9F1-AE8BC153E679}" destId="{5360389D-374E-4A9B-ACFF-D00CA62B9080}" srcOrd="0" destOrd="0" presId="urn:microsoft.com/office/officeart/2005/8/layout/chevron2"/>
    <dgm:cxn modelId="{3BD84995-A896-4D1C-B841-A167FA4AD5F5}" srcId="{E5184376-7126-4087-BCA2-850FAE9471A6}" destId="{3C3CD1C1-011B-4539-B9DC-0A36A54F7BEF}" srcOrd="1" destOrd="0" parTransId="{4BA1637C-9D50-4CCA-97DD-7BBAABE50D1D}" sibTransId="{78FD1045-0CEF-4828-8931-18064A3E0E9D}"/>
    <dgm:cxn modelId="{F2F63699-3A00-45D9-8792-E127A96DBAB9}" srcId="{E5184376-7126-4087-BCA2-850FAE9471A6}" destId="{0590198A-7F9F-46E6-A3A6-2626CB6C9775}" srcOrd="2" destOrd="0" parTransId="{33D77AB7-A89B-408F-BF04-F9B7A498E606}" sibTransId="{7CD83FB4-DE34-4B65-B396-8212FEEF3E07}"/>
    <dgm:cxn modelId="{B38D7CB7-FEE9-4CD2-B98C-62730692273A}" type="presOf" srcId="{3C3CD1C1-011B-4539-B9DC-0A36A54F7BEF}" destId="{3EB555CC-FCD6-44D7-85A6-16CF2DBD1928}" srcOrd="0" destOrd="0" presId="urn:microsoft.com/office/officeart/2005/8/layout/chevron2"/>
    <dgm:cxn modelId="{99BF6440-DC10-44B2-89DF-FBF47C4A3B3E}" type="presOf" srcId="{B2095A74-7597-4B4B-A501-B441729193EA}" destId="{9297E1FE-41DD-4A76-B46B-D4471D5D61C6}" srcOrd="0" destOrd="0" presId="urn:microsoft.com/office/officeart/2005/8/layout/chevron2"/>
    <dgm:cxn modelId="{275E0521-404A-43FA-8462-E04155C3A87B}" type="presOf" srcId="{E5184376-7126-4087-BCA2-850FAE9471A6}" destId="{03C0884E-204C-487E-A5EB-E323AF184C68}" srcOrd="0" destOrd="0" presId="urn:microsoft.com/office/officeart/2005/8/layout/chevron2"/>
    <dgm:cxn modelId="{5864B71B-08ED-4D1C-AB2B-91637A854415}" srcId="{0590198A-7F9F-46E6-A3A6-2626CB6C9775}" destId="{B2095A74-7597-4B4B-A501-B441729193EA}" srcOrd="0" destOrd="0" parTransId="{15037028-62B4-43BC-A3E6-5B0A61C5015D}" sibTransId="{F65435E4-55A0-448D-972F-0F01A1236467}"/>
    <dgm:cxn modelId="{B03A897B-F808-4E97-B7D4-F1B214CF8B33}" type="presOf" srcId="{0590198A-7F9F-46E6-A3A6-2626CB6C9775}" destId="{AD4A7901-68F1-47C9-B68F-3E3FE04DDC57}" srcOrd="0" destOrd="0" presId="urn:microsoft.com/office/officeart/2005/8/layout/chevron2"/>
    <dgm:cxn modelId="{D171E25E-95D3-4DA1-9DBD-737643E9BEA9}" type="presOf" srcId="{41333ACC-A0D6-4423-8362-B01C5B36DB91}" destId="{77913123-C404-40BC-851F-F9FC36516F5D}" srcOrd="0" destOrd="1" presId="urn:microsoft.com/office/officeart/2005/8/layout/chevron2"/>
    <dgm:cxn modelId="{0E034B68-D8D0-4569-969E-35F2F45D8F9F}" srcId="{3C3CD1C1-011B-4539-B9DC-0A36A54F7BEF}" destId="{478BE624-571F-4037-A609-B6704E496C83}" srcOrd="0" destOrd="0" parTransId="{14B24A2E-641F-43BA-9696-19B0F9378A5E}" sibTransId="{E87B4459-041E-4346-9268-08D820C17E67}"/>
    <dgm:cxn modelId="{D15568B6-172C-4FB8-A676-79DC4D8D1453}" srcId="{3C3CD1C1-011B-4539-B9DC-0A36A54F7BEF}" destId="{41333ACC-A0D6-4423-8362-B01C5B36DB91}" srcOrd="1" destOrd="0" parTransId="{90C3916A-F20F-493F-94B7-3266DE59FCEC}" sibTransId="{A2FF91EF-24CD-464C-8C02-8FA747F0C7C0}"/>
    <dgm:cxn modelId="{EC069F07-51F5-4396-81BB-A8C841A142E0}" type="presOf" srcId="{5E0785E5-CB6D-4BA6-BA62-301056CDC128}" destId="{5360389D-374E-4A9B-ACFF-D00CA62B9080}" srcOrd="0" destOrd="1" presId="urn:microsoft.com/office/officeart/2005/8/layout/chevron2"/>
    <dgm:cxn modelId="{AD0552A6-861E-4BBC-BFA9-B85C6B75FE44}" type="presOf" srcId="{61DBCCA4-25B5-439A-B566-9788D9B3B836}" destId="{C5A337BA-6EF7-4FD1-81B9-77827B37FDB7}" srcOrd="0" destOrd="0" presId="urn:microsoft.com/office/officeart/2005/8/layout/chevron2"/>
    <dgm:cxn modelId="{EB5BA3B6-480D-487B-849B-1E76AD3F2757}" srcId="{E5184376-7126-4087-BCA2-850FAE9471A6}" destId="{61DBCCA4-25B5-439A-B566-9788D9B3B836}" srcOrd="0" destOrd="0" parTransId="{529564C5-08C1-4CCF-9487-1EA72FF3A516}" sibTransId="{867470F1-F47F-439A-81BA-148E61966DED}"/>
    <dgm:cxn modelId="{CD99998C-EDD0-447A-8FF9-F3F7123AFC97}" type="presOf" srcId="{A1BDB5A2-889E-4811-8BCC-E27F2645288C}" destId="{9297E1FE-41DD-4A76-B46B-D4471D5D61C6}" srcOrd="0" destOrd="1" presId="urn:microsoft.com/office/officeart/2005/8/layout/chevron2"/>
    <dgm:cxn modelId="{9AF238A3-0285-4B38-BE73-D45DAD204EBB}" type="presOf" srcId="{478BE624-571F-4037-A609-B6704E496C83}" destId="{77913123-C404-40BC-851F-F9FC36516F5D}" srcOrd="0" destOrd="0" presId="urn:microsoft.com/office/officeart/2005/8/layout/chevron2"/>
    <dgm:cxn modelId="{011AFF68-2F50-4CD8-8EC8-801316A7F54B}" type="presParOf" srcId="{03C0884E-204C-487E-A5EB-E323AF184C68}" destId="{07C29325-180E-430D-9113-0AFC742E9C91}" srcOrd="0" destOrd="0" presId="urn:microsoft.com/office/officeart/2005/8/layout/chevron2"/>
    <dgm:cxn modelId="{F965DF2C-B79B-41CB-88D4-6B6466B8E666}" type="presParOf" srcId="{07C29325-180E-430D-9113-0AFC742E9C91}" destId="{C5A337BA-6EF7-4FD1-81B9-77827B37FDB7}" srcOrd="0" destOrd="0" presId="urn:microsoft.com/office/officeart/2005/8/layout/chevron2"/>
    <dgm:cxn modelId="{365DC9EB-7EFE-434C-947C-D05DA6123C32}" type="presParOf" srcId="{07C29325-180E-430D-9113-0AFC742E9C91}" destId="{5360389D-374E-4A9B-ACFF-D00CA62B9080}" srcOrd="1" destOrd="0" presId="urn:microsoft.com/office/officeart/2005/8/layout/chevron2"/>
    <dgm:cxn modelId="{BF2F280E-4D1E-4E00-9B3D-4C58061B4F1B}" type="presParOf" srcId="{03C0884E-204C-487E-A5EB-E323AF184C68}" destId="{C567C184-04CC-400A-919B-41E270CBF6F2}" srcOrd="1" destOrd="0" presId="urn:microsoft.com/office/officeart/2005/8/layout/chevron2"/>
    <dgm:cxn modelId="{73B94502-33F6-42FF-9289-FBFAF220C27D}" type="presParOf" srcId="{03C0884E-204C-487E-A5EB-E323AF184C68}" destId="{A2721F57-5EE1-456B-94FB-C9EE2318C80C}" srcOrd="2" destOrd="0" presId="urn:microsoft.com/office/officeart/2005/8/layout/chevron2"/>
    <dgm:cxn modelId="{9C65AB92-DEF5-4CC2-8C95-770B372B924F}" type="presParOf" srcId="{A2721F57-5EE1-456B-94FB-C9EE2318C80C}" destId="{3EB555CC-FCD6-44D7-85A6-16CF2DBD1928}" srcOrd="0" destOrd="0" presId="urn:microsoft.com/office/officeart/2005/8/layout/chevron2"/>
    <dgm:cxn modelId="{152A2114-0FF1-41C0-B823-38E865C57A0C}" type="presParOf" srcId="{A2721F57-5EE1-456B-94FB-C9EE2318C80C}" destId="{77913123-C404-40BC-851F-F9FC36516F5D}" srcOrd="1" destOrd="0" presId="urn:microsoft.com/office/officeart/2005/8/layout/chevron2"/>
    <dgm:cxn modelId="{7C8460F0-50CD-4115-B27D-A0770E3018EA}" type="presParOf" srcId="{03C0884E-204C-487E-A5EB-E323AF184C68}" destId="{4B6D1BF0-0B2A-40DB-B39F-B9B40A96759F}" srcOrd="3" destOrd="0" presId="urn:microsoft.com/office/officeart/2005/8/layout/chevron2"/>
    <dgm:cxn modelId="{9BDEB00D-20DD-4B84-9065-D753813C2084}" type="presParOf" srcId="{03C0884E-204C-487E-A5EB-E323AF184C68}" destId="{D875EAFA-A123-4DBB-9B73-60786C2B72C5}" srcOrd="4" destOrd="0" presId="urn:microsoft.com/office/officeart/2005/8/layout/chevron2"/>
    <dgm:cxn modelId="{48F1B64C-B13B-44E4-8581-7581751C76B8}" type="presParOf" srcId="{D875EAFA-A123-4DBB-9B73-60786C2B72C5}" destId="{AD4A7901-68F1-47C9-B68F-3E3FE04DDC57}" srcOrd="0" destOrd="0" presId="urn:microsoft.com/office/officeart/2005/8/layout/chevron2"/>
    <dgm:cxn modelId="{850AA4B1-2327-48CA-8AB4-5017CEE8679F}" type="presParOf" srcId="{D875EAFA-A123-4DBB-9B73-60786C2B72C5}" destId="{9297E1FE-41DD-4A76-B46B-D4471D5D61C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7C4B57-F93C-4259-B967-5FAF8004EB45}" type="doc">
      <dgm:prSet loTypeId="urn:microsoft.com/office/officeart/2005/8/layout/hProcess7#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6767A8-ADC9-41B5-9192-6837701232A9}">
      <dgm:prSet phldrT="[Текст]" phldr="1"/>
      <dgm:spPr/>
      <dgm:t>
        <a:bodyPr/>
        <a:lstStyle/>
        <a:p>
          <a:pPr algn="ctr"/>
          <a:endParaRPr lang="ru-RU" dirty="0"/>
        </a:p>
      </dgm:t>
    </dgm:pt>
    <dgm:pt modelId="{DFD1CF48-F80B-490A-91F8-722909FBCEE3}" type="parTrans" cxnId="{50E42104-7A5A-4796-9EDF-DDDD5729FF30}">
      <dgm:prSet/>
      <dgm:spPr/>
      <dgm:t>
        <a:bodyPr/>
        <a:lstStyle/>
        <a:p>
          <a:endParaRPr lang="ru-RU"/>
        </a:p>
      </dgm:t>
    </dgm:pt>
    <dgm:pt modelId="{D65D38C5-CC3A-4D79-A2E3-999864B07260}" type="sibTrans" cxnId="{50E42104-7A5A-4796-9EDF-DDDD5729FF30}">
      <dgm:prSet/>
      <dgm:spPr/>
      <dgm:t>
        <a:bodyPr/>
        <a:lstStyle/>
        <a:p>
          <a:endParaRPr lang="ru-RU"/>
        </a:p>
      </dgm:t>
    </dgm:pt>
    <dgm:pt modelId="{8603EB15-075F-4E51-8764-A369083B6B7B}">
      <dgm:prSet phldrT="[Текст]" phldr="1"/>
      <dgm:spPr/>
      <dgm:t>
        <a:bodyPr/>
        <a:lstStyle/>
        <a:p>
          <a:endParaRPr lang="ru-RU" dirty="0"/>
        </a:p>
      </dgm:t>
    </dgm:pt>
    <dgm:pt modelId="{B51FBAB6-C213-41B8-8BAE-C4A1B7C1D83D}" type="parTrans" cxnId="{90929BF6-158A-444C-BD92-461E48AEF62D}">
      <dgm:prSet/>
      <dgm:spPr/>
      <dgm:t>
        <a:bodyPr/>
        <a:lstStyle/>
        <a:p>
          <a:endParaRPr lang="ru-RU"/>
        </a:p>
      </dgm:t>
    </dgm:pt>
    <dgm:pt modelId="{43E6A6B4-CF98-4B0C-984A-419F971E46C5}" type="sibTrans" cxnId="{90929BF6-158A-444C-BD92-461E48AEF62D}">
      <dgm:prSet/>
      <dgm:spPr/>
      <dgm:t>
        <a:bodyPr/>
        <a:lstStyle/>
        <a:p>
          <a:endParaRPr lang="ru-RU"/>
        </a:p>
      </dgm:t>
    </dgm:pt>
    <dgm:pt modelId="{385C010F-49C7-4D27-B6E4-2EDD9F27266C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ДОДАТКОВИЙ БЕЗПОСЕРЕДНІЙ ОБ’ЄКТ ЗЛОЧИНУ -</a:t>
          </a:r>
        </a:p>
        <a:p>
          <a:r>
            <a:rPr lang="ru-RU" dirty="0" smtClean="0">
              <a:solidFill>
                <a:srgbClr val="002060"/>
              </a:solidFill>
            </a:rPr>
            <a:t>є </a:t>
          </a:r>
          <a:r>
            <a:rPr lang="ru-RU" dirty="0" err="1" smtClean="0">
              <a:solidFill>
                <a:srgbClr val="002060"/>
              </a:solidFill>
            </a:rPr>
            <a:t>тільки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ті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суспільні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відносини</a:t>
          </a:r>
          <a:r>
            <a:rPr lang="ru-RU" dirty="0" smtClean="0">
              <a:solidFill>
                <a:srgbClr val="002060"/>
              </a:solidFill>
            </a:rPr>
            <a:t>, </a:t>
          </a:r>
          <a:r>
            <a:rPr lang="ru-RU" dirty="0" err="1" smtClean="0">
              <a:solidFill>
                <a:srgbClr val="002060"/>
              </a:solidFill>
            </a:rPr>
            <a:t>яким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поряд</a:t>
          </a:r>
          <a:r>
            <a:rPr lang="ru-RU" dirty="0" smtClean="0">
              <a:solidFill>
                <a:srgbClr val="002060"/>
              </a:solidFill>
            </a:rPr>
            <a:t> з </a:t>
          </a:r>
          <a:r>
            <a:rPr lang="ru-RU" dirty="0" err="1" smtClean="0">
              <a:solidFill>
                <a:srgbClr val="002060"/>
              </a:solidFill>
            </a:rPr>
            <a:t>основним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об’єктом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заподіюється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чи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створюється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заподіяння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шкоди</a:t>
          </a:r>
          <a:endParaRPr lang="ru-RU" dirty="0">
            <a:solidFill>
              <a:srgbClr val="002060"/>
            </a:solidFill>
          </a:endParaRPr>
        </a:p>
      </dgm:t>
    </dgm:pt>
    <dgm:pt modelId="{6C224B1D-AD65-4EB4-BB68-EFD5EA1E7813}" type="parTrans" cxnId="{C7219803-7BE1-4522-B48E-75C1E17EBBE0}">
      <dgm:prSet/>
      <dgm:spPr/>
      <dgm:t>
        <a:bodyPr/>
        <a:lstStyle/>
        <a:p>
          <a:endParaRPr lang="ru-RU"/>
        </a:p>
      </dgm:t>
    </dgm:pt>
    <dgm:pt modelId="{E2DF539C-D5AA-49F9-8A19-FE371DDD150F}" type="sibTrans" cxnId="{C7219803-7BE1-4522-B48E-75C1E17EBBE0}">
      <dgm:prSet/>
      <dgm:spPr/>
      <dgm:t>
        <a:bodyPr/>
        <a:lstStyle/>
        <a:p>
          <a:endParaRPr lang="ru-RU"/>
        </a:p>
      </dgm:t>
    </dgm:pt>
    <dgm:pt modelId="{F50B7DFE-F6CD-4211-9F52-E2E85F61560C}">
      <dgm:prSet/>
      <dgm:spPr/>
      <dgm:t>
        <a:bodyPr/>
        <a:lstStyle/>
        <a:p>
          <a:endParaRPr lang="ru-RU" dirty="0"/>
        </a:p>
      </dgm:t>
    </dgm:pt>
    <dgm:pt modelId="{F3575B61-BB26-4DF1-AD1E-6F21C835E249}" type="parTrans" cxnId="{3B52C556-9921-4839-88AB-326B70BCA9FA}">
      <dgm:prSet/>
      <dgm:spPr/>
      <dgm:t>
        <a:bodyPr/>
        <a:lstStyle/>
        <a:p>
          <a:endParaRPr lang="ru-RU"/>
        </a:p>
      </dgm:t>
    </dgm:pt>
    <dgm:pt modelId="{302531AD-DA0D-47C9-A557-D14C363F032A}" type="sibTrans" cxnId="{3B52C556-9921-4839-88AB-326B70BCA9FA}">
      <dgm:prSet/>
      <dgm:spPr/>
      <dgm:t>
        <a:bodyPr/>
        <a:lstStyle/>
        <a:p>
          <a:endParaRPr lang="ru-RU"/>
        </a:p>
      </dgm:t>
    </dgm:pt>
    <dgm:pt modelId="{7B0F19D3-2C78-4E37-816D-7C5DE391DA8F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ОСНОВНИЙ БЕЗПОСЕРЕДНІЙ ОБ’ЄКТ ЗЛОЧИНУ -</a:t>
          </a:r>
        </a:p>
        <a:p>
          <a:r>
            <a:rPr lang="ru-RU" dirty="0" err="1" smtClean="0">
              <a:solidFill>
                <a:srgbClr val="002060"/>
              </a:solidFill>
            </a:rPr>
            <a:t>це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ті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суспільні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відносини</a:t>
          </a:r>
          <a:r>
            <a:rPr lang="ru-RU" dirty="0" smtClean="0">
              <a:solidFill>
                <a:srgbClr val="002060"/>
              </a:solidFill>
            </a:rPr>
            <a:t>, </a:t>
          </a:r>
          <a:r>
            <a:rPr lang="ru-RU" dirty="0" err="1" smtClean="0">
              <a:solidFill>
                <a:srgbClr val="002060"/>
              </a:solidFill>
            </a:rPr>
            <a:t>які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насамперед</a:t>
          </a:r>
          <a:r>
            <a:rPr lang="ru-RU" dirty="0" smtClean="0">
              <a:solidFill>
                <a:srgbClr val="002060"/>
              </a:solidFill>
            </a:rPr>
            <a:t> і </a:t>
          </a:r>
          <a:r>
            <a:rPr lang="ru-RU" dirty="0" err="1" smtClean="0">
              <a:solidFill>
                <a:srgbClr val="002060"/>
              </a:solidFill>
            </a:rPr>
            <a:t>головним</a:t>
          </a:r>
          <a:r>
            <a:rPr lang="ru-RU" dirty="0" smtClean="0">
              <a:solidFill>
                <a:srgbClr val="002060"/>
              </a:solidFill>
            </a:rPr>
            <a:t> чином </a:t>
          </a:r>
          <a:r>
            <a:rPr lang="ru-RU" dirty="0" err="1" smtClean="0">
              <a:solidFill>
                <a:srgbClr val="002060"/>
              </a:solidFill>
            </a:rPr>
            <a:t>прагнув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поставити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під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охорону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законодавець</a:t>
          </a:r>
          <a:r>
            <a:rPr lang="ru-RU" dirty="0" smtClean="0">
              <a:solidFill>
                <a:srgbClr val="002060"/>
              </a:solidFill>
            </a:rPr>
            <a:t>, </a:t>
          </a:r>
          <a:r>
            <a:rPr lang="ru-RU" dirty="0" err="1" smtClean="0">
              <a:solidFill>
                <a:srgbClr val="002060"/>
              </a:solidFill>
            </a:rPr>
            <a:t>приймаючи</a:t>
          </a:r>
          <a:r>
            <a:rPr lang="ru-RU" dirty="0" smtClean="0">
              <a:solidFill>
                <a:srgbClr val="002060"/>
              </a:solidFill>
            </a:rPr>
            <a:t> закон про </a:t>
          </a:r>
          <a:r>
            <a:rPr lang="ru-RU" dirty="0" err="1" smtClean="0">
              <a:solidFill>
                <a:srgbClr val="002060"/>
              </a:solidFill>
            </a:rPr>
            <a:t>кримінальну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відповідальність</a:t>
          </a:r>
          <a:endParaRPr lang="ru-RU" dirty="0">
            <a:solidFill>
              <a:srgbClr val="002060"/>
            </a:solidFill>
          </a:endParaRPr>
        </a:p>
      </dgm:t>
    </dgm:pt>
    <dgm:pt modelId="{C72FDA61-08C2-481A-892F-853B7D7D9942}" type="sibTrans" cxnId="{916D4265-29F0-4B7E-8A21-119B95586B61}">
      <dgm:prSet/>
      <dgm:spPr/>
      <dgm:t>
        <a:bodyPr/>
        <a:lstStyle/>
        <a:p>
          <a:endParaRPr lang="ru-RU"/>
        </a:p>
      </dgm:t>
    </dgm:pt>
    <dgm:pt modelId="{E3888133-2080-42DC-BD9E-DCD82C9789B4}" type="parTrans" cxnId="{916D4265-29F0-4B7E-8A21-119B95586B61}">
      <dgm:prSet/>
      <dgm:spPr/>
      <dgm:t>
        <a:bodyPr/>
        <a:lstStyle/>
        <a:p>
          <a:endParaRPr lang="ru-RU"/>
        </a:p>
      </dgm:t>
    </dgm:pt>
    <dgm:pt modelId="{06C955B7-8A9D-455D-B4F7-5F9522C6DD88}">
      <dgm:prSet/>
      <dgm:spPr/>
      <dgm:t>
        <a:bodyPr/>
        <a:lstStyle/>
        <a:p>
          <a:endParaRPr lang="ru-RU" dirty="0"/>
        </a:p>
      </dgm:t>
    </dgm:pt>
    <dgm:pt modelId="{3B0E8CBA-47AE-4528-9361-7979D94DACFE}" type="parTrans" cxnId="{1366CF29-FAAD-4B39-B312-BF14711ADB6B}">
      <dgm:prSet/>
      <dgm:spPr/>
      <dgm:t>
        <a:bodyPr/>
        <a:lstStyle/>
        <a:p>
          <a:endParaRPr lang="ru-RU"/>
        </a:p>
      </dgm:t>
    </dgm:pt>
    <dgm:pt modelId="{EECAC475-5450-47E5-987A-DC19FFC6C7C5}" type="sibTrans" cxnId="{1366CF29-FAAD-4B39-B312-BF14711ADB6B}">
      <dgm:prSet/>
      <dgm:spPr/>
      <dgm:t>
        <a:bodyPr/>
        <a:lstStyle/>
        <a:p>
          <a:endParaRPr lang="ru-RU"/>
        </a:p>
      </dgm:t>
    </dgm:pt>
    <dgm:pt modelId="{B660B169-EEB6-435B-8E8A-82D003B3F9FD}" type="pres">
      <dgm:prSet presAssocID="{6B7C4B57-F93C-4259-B967-5FAF8004EB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1CC1DE-E272-477E-BA58-2AEDAF70B0F3}" type="pres">
      <dgm:prSet presAssocID="{9A6767A8-ADC9-41B5-9192-6837701232A9}" presName="compositeNode" presStyleCnt="0">
        <dgm:presLayoutVars>
          <dgm:bulletEnabled val="1"/>
        </dgm:presLayoutVars>
      </dgm:prSet>
      <dgm:spPr/>
    </dgm:pt>
    <dgm:pt modelId="{D0A72332-7370-4C65-A239-E4D297844487}" type="pres">
      <dgm:prSet presAssocID="{9A6767A8-ADC9-41B5-9192-6837701232A9}" presName="bgRect" presStyleLbl="node1" presStyleIdx="0" presStyleCnt="2" custLinFactNeighborX="-1247" custLinFactNeighborY="-1102"/>
      <dgm:spPr/>
      <dgm:t>
        <a:bodyPr/>
        <a:lstStyle/>
        <a:p>
          <a:endParaRPr lang="ru-RU"/>
        </a:p>
      </dgm:t>
    </dgm:pt>
    <dgm:pt modelId="{F1A3F2C5-87D5-45BD-81F4-343E84F97BA0}" type="pres">
      <dgm:prSet presAssocID="{9A6767A8-ADC9-41B5-9192-6837701232A9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437769-B3F4-476E-8996-5C8806F82C0C}" type="pres">
      <dgm:prSet presAssocID="{9A6767A8-ADC9-41B5-9192-6837701232A9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EE3417-C8C1-4930-9C1C-55B4BD99684A}" type="pres">
      <dgm:prSet presAssocID="{D65D38C5-CC3A-4D79-A2E3-999864B07260}" presName="hSp" presStyleCnt="0"/>
      <dgm:spPr/>
    </dgm:pt>
    <dgm:pt modelId="{08DEDBF5-E5E2-4C4C-9A4B-CAA7D5CCEEDA}" type="pres">
      <dgm:prSet presAssocID="{D65D38C5-CC3A-4D79-A2E3-999864B07260}" presName="vProcSp" presStyleCnt="0"/>
      <dgm:spPr/>
    </dgm:pt>
    <dgm:pt modelId="{E1AF7579-9EC5-45E3-BC04-96B84B62C605}" type="pres">
      <dgm:prSet presAssocID="{D65D38C5-CC3A-4D79-A2E3-999864B07260}" presName="vSp1" presStyleCnt="0"/>
      <dgm:spPr/>
    </dgm:pt>
    <dgm:pt modelId="{5DB6FF25-ED57-472D-BEBC-6F57CE57EFB6}" type="pres">
      <dgm:prSet presAssocID="{D65D38C5-CC3A-4D79-A2E3-999864B07260}" presName="simulatedConn" presStyleLbl="solidFgAcc1" presStyleIdx="0" presStyleCnt="1"/>
      <dgm:spPr/>
    </dgm:pt>
    <dgm:pt modelId="{7C9C455B-823C-4D38-92B1-99BE2D6191A9}" type="pres">
      <dgm:prSet presAssocID="{D65D38C5-CC3A-4D79-A2E3-999864B07260}" presName="vSp2" presStyleCnt="0"/>
      <dgm:spPr/>
    </dgm:pt>
    <dgm:pt modelId="{8B8AE26A-E7A3-44C0-8C4D-371B572C40F4}" type="pres">
      <dgm:prSet presAssocID="{D65D38C5-CC3A-4D79-A2E3-999864B07260}" presName="sibTrans" presStyleCnt="0"/>
      <dgm:spPr/>
    </dgm:pt>
    <dgm:pt modelId="{178B4722-5AEC-480D-84EE-2A6A17AF3A5A}" type="pres">
      <dgm:prSet presAssocID="{8603EB15-075F-4E51-8764-A369083B6B7B}" presName="compositeNode" presStyleCnt="0">
        <dgm:presLayoutVars>
          <dgm:bulletEnabled val="1"/>
        </dgm:presLayoutVars>
      </dgm:prSet>
      <dgm:spPr/>
    </dgm:pt>
    <dgm:pt modelId="{D21A8632-7635-4861-A264-3EA08BDF136E}" type="pres">
      <dgm:prSet presAssocID="{8603EB15-075F-4E51-8764-A369083B6B7B}" presName="bgRect" presStyleLbl="node1" presStyleIdx="1" presStyleCnt="2"/>
      <dgm:spPr/>
      <dgm:t>
        <a:bodyPr/>
        <a:lstStyle/>
        <a:p>
          <a:endParaRPr lang="ru-RU"/>
        </a:p>
      </dgm:t>
    </dgm:pt>
    <dgm:pt modelId="{5DCDCF51-B510-4A70-96A5-C865E8A74F5E}" type="pres">
      <dgm:prSet presAssocID="{8603EB15-075F-4E51-8764-A369083B6B7B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86A93F-A933-4392-ADF7-B11A765484CB}" type="pres">
      <dgm:prSet presAssocID="{8603EB15-075F-4E51-8764-A369083B6B7B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6D4265-29F0-4B7E-8A21-119B95586B61}" srcId="{9A6767A8-ADC9-41B5-9192-6837701232A9}" destId="{7B0F19D3-2C78-4E37-816D-7C5DE391DA8F}" srcOrd="0" destOrd="0" parTransId="{E3888133-2080-42DC-BD9E-DCD82C9789B4}" sibTransId="{C72FDA61-08C2-481A-892F-853B7D7D9942}"/>
    <dgm:cxn modelId="{EA6C3C46-4338-42D1-B556-E7815ABB8CF6}" type="presOf" srcId="{F50B7DFE-F6CD-4211-9F52-E2E85F61560C}" destId="{DF437769-B3F4-476E-8996-5C8806F82C0C}" srcOrd="0" destOrd="1" presId="urn:microsoft.com/office/officeart/2005/8/layout/hProcess7#1"/>
    <dgm:cxn modelId="{90929BF6-158A-444C-BD92-461E48AEF62D}" srcId="{6B7C4B57-F93C-4259-B967-5FAF8004EB45}" destId="{8603EB15-075F-4E51-8764-A369083B6B7B}" srcOrd="1" destOrd="0" parTransId="{B51FBAB6-C213-41B8-8BAE-C4A1B7C1D83D}" sibTransId="{43E6A6B4-CF98-4B0C-984A-419F971E46C5}"/>
    <dgm:cxn modelId="{3B52C556-9921-4839-88AB-326B70BCA9FA}" srcId="{9A6767A8-ADC9-41B5-9192-6837701232A9}" destId="{F50B7DFE-F6CD-4211-9F52-E2E85F61560C}" srcOrd="1" destOrd="0" parTransId="{F3575B61-BB26-4DF1-AD1E-6F21C835E249}" sibTransId="{302531AD-DA0D-47C9-A557-D14C363F032A}"/>
    <dgm:cxn modelId="{B3BCA3A8-0E5B-41A1-BC7A-AE7B201BB6D4}" type="presOf" srcId="{8603EB15-075F-4E51-8764-A369083B6B7B}" destId="{D21A8632-7635-4861-A264-3EA08BDF136E}" srcOrd="0" destOrd="0" presId="urn:microsoft.com/office/officeart/2005/8/layout/hProcess7#1"/>
    <dgm:cxn modelId="{C7219803-7BE1-4522-B48E-75C1E17EBBE0}" srcId="{8603EB15-075F-4E51-8764-A369083B6B7B}" destId="{385C010F-49C7-4D27-B6E4-2EDD9F27266C}" srcOrd="0" destOrd="0" parTransId="{6C224B1D-AD65-4EB4-BB68-EFD5EA1E7813}" sibTransId="{E2DF539C-D5AA-49F9-8A19-FE371DDD150F}"/>
    <dgm:cxn modelId="{C5A3A423-61AB-4134-A798-10D0612B9635}" type="presOf" srcId="{385C010F-49C7-4D27-B6E4-2EDD9F27266C}" destId="{9886A93F-A933-4392-ADF7-B11A765484CB}" srcOrd="0" destOrd="0" presId="urn:microsoft.com/office/officeart/2005/8/layout/hProcess7#1"/>
    <dgm:cxn modelId="{2FE63DAB-977E-4486-AFEA-B89CE0C3B8A7}" type="presOf" srcId="{9A6767A8-ADC9-41B5-9192-6837701232A9}" destId="{D0A72332-7370-4C65-A239-E4D297844487}" srcOrd="0" destOrd="0" presId="urn:microsoft.com/office/officeart/2005/8/layout/hProcess7#1"/>
    <dgm:cxn modelId="{6935F095-9EC8-40B2-A68C-BD78125B23E2}" type="presOf" srcId="{9A6767A8-ADC9-41B5-9192-6837701232A9}" destId="{F1A3F2C5-87D5-45BD-81F4-343E84F97BA0}" srcOrd="1" destOrd="0" presId="urn:microsoft.com/office/officeart/2005/8/layout/hProcess7#1"/>
    <dgm:cxn modelId="{50E42104-7A5A-4796-9EDF-DDDD5729FF30}" srcId="{6B7C4B57-F93C-4259-B967-5FAF8004EB45}" destId="{9A6767A8-ADC9-41B5-9192-6837701232A9}" srcOrd="0" destOrd="0" parTransId="{DFD1CF48-F80B-490A-91F8-722909FBCEE3}" sibTransId="{D65D38C5-CC3A-4D79-A2E3-999864B07260}"/>
    <dgm:cxn modelId="{37197D1B-4D8A-4D1B-8A1B-E8DDF1AA579D}" type="presOf" srcId="{7B0F19D3-2C78-4E37-816D-7C5DE391DA8F}" destId="{DF437769-B3F4-476E-8996-5C8806F82C0C}" srcOrd="0" destOrd="0" presId="urn:microsoft.com/office/officeart/2005/8/layout/hProcess7#1"/>
    <dgm:cxn modelId="{1366CF29-FAAD-4B39-B312-BF14711ADB6B}" srcId="{8603EB15-075F-4E51-8764-A369083B6B7B}" destId="{06C955B7-8A9D-455D-B4F7-5F9522C6DD88}" srcOrd="1" destOrd="0" parTransId="{3B0E8CBA-47AE-4528-9361-7979D94DACFE}" sibTransId="{EECAC475-5450-47E5-987A-DC19FFC6C7C5}"/>
    <dgm:cxn modelId="{33AFF5AC-D43A-438D-8589-71EFB8A6E5DA}" type="presOf" srcId="{6B7C4B57-F93C-4259-B967-5FAF8004EB45}" destId="{B660B169-EEB6-435B-8E8A-82D003B3F9FD}" srcOrd="0" destOrd="0" presId="urn:microsoft.com/office/officeart/2005/8/layout/hProcess7#1"/>
    <dgm:cxn modelId="{F12A1B95-EE5D-4E63-A6CD-53FDC4DE9724}" type="presOf" srcId="{8603EB15-075F-4E51-8764-A369083B6B7B}" destId="{5DCDCF51-B510-4A70-96A5-C865E8A74F5E}" srcOrd="1" destOrd="0" presId="urn:microsoft.com/office/officeart/2005/8/layout/hProcess7#1"/>
    <dgm:cxn modelId="{99722D59-9BFC-48D1-9B7A-C027EA3303D1}" type="presOf" srcId="{06C955B7-8A9D-455D-B4F7-5F9522C6DD88}" destId="{9886A93F-A933-4392-ADF7-B11A765484CB}" srcOrd="0" destOrd="1" presId="urn:microsoft.com/office/officeart/2005/8/layout/hProcess7#1"/>
    <dgm:cxn modelId="{7D795C9A-7807-4E4D-A402-1C75E1DEED38}" type="presParOf" srcId="{B660B169-EEB6-435B-8E8A-82D003B3F9FD}" destId="{281CC1DE-E272-477E-BA58-2AEDAF70B0F3}" srcOrd="0" destOrd="0" presId="urn:microsoft.com/office/officeart/2005/8/layout/hProcess7#1"/>
    <dgm:cxn modelId="{2D377B86-6B44-4FF2-BA9A-680DBB331E30}" type="presParOf" srcId="{281CC1DE-E272-477E-BA58-2AEDAF70B0F3}" destId="{D0A72332-7370-4C65-A239-E4D297844487}" srcOrd="0" destOrd="0" presId="urn:microsoft.com/office/officeart/2005/8/layout/hProcess7#1"/>
    <dgm:cxn modelId="{BCBE077C-24A3-4DB0-97E4-87936AB414E3}" type="presParOf" srcId="{281CC1DE-E272-477E-BA58-2AEDAF70B0F3}" destId="{F1A3F2C5-87D5-45BD-81F4-343E84F97BA0}" srcOrd="1" destOrd="0" presId="urn:microsoft.com/office/officeart/2005/8/layout/hProcess7#1"/>
    <dgm:cxn modelId="{01D3F128-9F5D-420E-A45F-A5FF72BBC748}" type="presParOf" srcId="{281CC1DE-E272-477E-BA58-2AEDAF70B0F3}" destId="{DF437769-B3F4-476E-8996-5C8806F82C0C}" srcOrd="2" destOrd="0" presId="urn:microsoft.com/office/officeart/2005/8/layout/hProcess7#1"/>
    <dgm:cxn modelId="{2F6D8440-D4D7-4222-AC84-1347CECE9076}" type="presParOf" srcId="{B660B169-EEB6-435B-8E8A-82D003B3F9FD}" destId="{1CEE3417-C8C1-4930-9C1C-55B4BD99684A}" srcOrd="1" destOrd="0" presId="urn:microsoft.com/office/officeart/2005/8/layout/hProcess7#1"/>
    <dgm:cxn modelId="{4B820FB9-C5DC-4ADB-A109-5821135BF64F}" type="presParOf" srcId="{B660B169-EEB6-435B-8E8A-82D003B3F9FD}" destId="{08DEDBF5-E5E2-4C4C-9A4B-CAA7D5CCEEDA}" srcOrd="2" destOrd="0" presId="urn:microsoft.com/office/officeart/2005/8/layout/hProcess7#1"/>
    <dgm:cxn modelId="{854F6D84-3C12-43F5-872F-7012A3918F60}" type="presParOf" srcId="{08DEDBF5-E5E2-4C4C-9A4B-CAA7D5CCEEDA}" destId="{E1AF7579-9EC5-45E3-BC04-96B84B62C605}" srcOrd="0" destOrd="0" presId="urn:microsoft.com/office/officeart/2005/8/layout/hProcess7#1"/>
    <dgm:cxn modelId="{4595C282-398D-4AF7-840F-A65B9678051F}" type="presParOf" srcId="{08DEDBF5-E5E2-4C4C-9A4B-CAA7D5CCEEDA}" destId="{5DB6FF25-ED57-472D-BEBC-6F57CE57EFB6}" srcOrd="1" destOrd="0" presId="urn:microsoft.com/office/officeart/2005/8/layout/hProcess7#1"/>
    <dgm:cxn modelId="{4C03EEED-A33D-4C4F-9E92-313BC967DE1A}" type="presParOf" srcId="{08DEDBF5-E5E2-4C4C-9A4B-CAA7D5CCEEDA}" destId="{7C9C455B-823C-4D38-92B1-99BE2D6191A9}" srcOrd="2" destOrd="0" presId="urn:microsoft.com/office/officeart/2005/8/layout/hProcess7#1"/>
    <dgm:cxn modelId="{8A68F90B-2029-4197-B430-6FECB7AB01E4}" type="presParOf" srcId="{B660B169-EEB6-435B-8E8A-82D003B3F9FD}" destId="{8B8AE26A-E7A3-44C0-8C4D-371B572C40F4}" srcOrd="3" destOrd="0" presId="urn:microsoft.com/office/officeart/2005/8/layout/hProcess7#1"/>
    <dgm:cxn modelId="{695BA66A-8465-40F0-B7D1-15EA0CB45417}" type="presParOf" srcId="{B660B169-EEB6-435B-8E8A-82D003B3F9FD}" destId="{178B4722-5AEC-480D-84EE-2A6A17AF3A5A}" srcOrd="4" destOrd="0" presId="urn:microsoft.com/office/officeart/2005/8/layout/hProcess7#1"/>
    <dgm:cxn modelId="{B320418F-88D5-4868-81EB-304CF6B2A6A5}" type="presParOf" srcId="{178B4722-5AEC-480D-84EE-2A6A17AF3A5A}" destId="{D21A8632-7635-4861-A264-3EA08BDF136E}" srcOrd="0" destOrd="0" presId="urn:microsoft.com/office/officeart/2005/8/layout/hProcess7#1"/>
    <dgm:cxn modelId="{5564E130-9A8D-4D8D-8C34-586446A5C41D}" type="presParOf" srcId="{178B4722-5AEC-480D-84EE-2A6A17AF3A5A}" destId="{5DCDCF51-B510-4A70-96A5-C865E8A74F5E}" srcOrd="1" destOrd="0" presId="urn:microsoft.com/office/officeart/2005/8/layout/hProcess7#1"/>
    <dgm:cxn modelId="{AE3FE846-49D0-442E-9FA5-09CB43CDB6EC}" type="presParOf" srcId="{178B4722-5AEC-480D-84EE-2A6A17AF3A5A}" destId="{9886A93F-A933-4392-ADF7-B11A765484CB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C4209F-F8C1-484E-80AA-ACCB859A313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3E8E555-A3D0-4F8D-9F61-0C0DDEA29069}">
      <dgm:prSet phldrT="[Текст]"/>
      <dgm:spPr/>
      <dgm:t>
        <a:bodyPr/>
        <a:lstStyle/>
        <a:p>
          <a:r>
            <a:rPr lang="ru-RU" dirty="0" err="1" smtClean="0"/>
            <a:t>Додатковий</a:t>
          </a:r>
          <a:r>
            <a:rPr lang="ru-RU" dirty="0" smtClean="0"/>
            <a:t> </a:t>
          </a:r>
          <a:r>
            <a:rPr lang="ru-RU" dirty="0" err="1" smtClean="0"/>
            <a:t>обов’язковий</a:t>
          </a:r>
          <a:r>
            <a:rPr lang="ru-RU" dirty="0" smtClean="0"/>
            <a:t> (</a:t>
          </a:r>
          <a:r>
            <a:rPr lang="ru-RU" dirty="0" err="1" smtClean="0"/>
            <a:t>необхідний</a:t>
          </a:r>
          <a:r>
            <a:rPr lang="ru-RU" dirty="0" smtClean="0"/>
            <a:t>) </a:t>
          </a:r>
          <a:r>
            <a:rPr lang="ru-RU" dirty="0" err="1" smtClean="0"/>
            <a:t>об’єкт</a:t>
          </a:r>
          <a:r>
            <a:rPr lang="ru-RU" dirty="0" smtClean="0"/>
            <a:t> </a:t>
          </a:r>
          <a:r>
            <a:rPr lang="ru-RU" dirty="0" err="1" smtClean="0"/>
            <a:t>злочину</a:t>
          </a:r>
          <a:r>
            <a:rPr lang="ru-RU" dirty="0" smtClean="0"/>
            <a:t> -</a:t>
          </a:r>
        </a:p>
        <a:p>
          <a:r>
            <a:rPr lang="ru-RU" dirty="0" err="1" smtClean="0"/>
            <a:t>це</a:t>
          </a:r>
          <a:r>
            <a:rPr lang="ru-RU" dirty="0" smtClean="0"/>
            <a:t> </a:t>
          </a:r>
          <a:r>
            <a:rPr lang="ru-RU" dirty="0" err="1" smtClean="0"/>
            <a:t>такий</a:t>
          </a:r>
          <a:r>
            <a:rPr lang="ru-RU" dirty="0" smtClean="0"/>
            <a:t> </a:t>
          </a:r>
          <a:r>
            <a:rPr lang="ru-RU" dirty="0" err="1" smtClean="0"/>
            <a:t>об’єкт</a:t>
          </a:r>
          <a:r>
            <a:rPr lang="ru-RU" dirty="0" smtClean="0"/>
            <a:t>, </a:t>
          </a:r>
          <a:r>
            <a:rPr lang="ru-RU" dirty="0" err="1" smtClean="0"/>
            <a:t>який</a:t>
          </a:r>
          <a:r>
            <a:rPr lang="ru-RU" dirty="0" smtClean="0"/>
            <a:t> у </a:t>
          </a:r>
          <a:r>
            <a:rPr lang="ru-RU" dirty="0" err="1" smtClean="0"/>
            <a:t>даному</a:t>
          </a:r>
          <a:r>
            <a:rPr lang="ru-RU" dirty="0" smtClean="0"/>
            <a:t> </a:t>
          </a:r>
          <a:r>
            <a:rPr lang="ru-RU" dirty="0" err="1" smtClean="0"/>
            <a:t>складі</a:t>
          </a:r>
          <a:r>
            <a:rPr lang="ru-RU" dirty="0" smtClean="0"/>
            <a:t> </a:t>
          </a:r>
          <a:r>
            <a:rPr lang="ru-RU" dirty="0" err="1" smtClean="0"/>
            <a:t>злочину</a:t>
          </a:r>
          <a:r>
            <a:rPr lang="ru-RU" dirty="0" smtClean="0"/>
            <a:t> </a:t>
          </a:r>
          <a:r>
            <a:rPr lang="ru-RU" dirty="0" err="1" smtClean="0"/>
            <a:t>страждає</a:t>
          </a:r>
          <a:r>
            <a:rPr lang="ru-RU" dirty="0" smtClean="0"/>
            <a:t> </a:t>
          </a:r>
          <a:r>
            <a:rPr lang="ru-RU" dirty="0" err="1" smtClean="0"/>
            <a:t>завжди</a:t>
          </a:r>
          <a:r>
            <a:rPr lang="ru-RU" dirty="0" smtClean="0"/>
            <a:t>, у будь-</a:t>
          </a:r>
          <a:r>
            <a:rPr lang="ru-RU" dirty="0" err="1" smtClean="0"/>
            <a:t>якому</a:t>
          </a:r>
          <a:r>
            <a:rPr lang="ru-RU" dirty="0" smtClean="0"/>
            <a:t> </a:t>
          </a:r>
          <a:r>
            <a:rPr lang="ru-RU" dirty="0" err="1" smtClean="0"/>
            <a:t>випадку</a:t>
          </a:r>
          <a:r>
            <a:rPr lang="ru-RU" dirty="0" smtClean="0"/>
            <a:t> </a:t>
          </a:r>
          <a:r>
            <a:rPr lang="ru-RU" dirty="0" err="1" smtClean="0"/>
            <a:t>вчинення</a:t>
          </a:r>
          <a:r>
            <a:rPr lang="ru-RU" dirty="0" smtClean="0"/>
            <a:t> </a:t>
          </a:r>
          <a:r>
            <a:rPr lang="ru-RU" dirty="0" err="1" smtClean="0"/>
            <a:t>певного</a:t>
          </a:r>
          <a:r>
            <a:rPr lang="ru-RU" dirty="0" smtClean="0"/>
            <a:t> </a:t>
          </a:r>
          <a:r>
            <a:rPr lang="ru-RU" dirty="0" err="1" smtClean="0"/>
            <a:t>злочину</a:t>
          </a:r>
          <a:endParaRPr lang="ru-RU" dirty="0"/>
        </a:p>
      </dgm:t>
    </dgm:pt>
    <dgm:pt modelId="{9B40BAB7-1DF3-432A-8D7C-19ECE8DC0FD4}" type="parTrans" cxnId="{8E7B7B68-1560-4649-9222-47ACB5839194}">
      <dgm:prSet/>
      <dgm:spPr/>
      <dgm:t>
        <a:bodyPr/>
        <a:lstStyle/>
        <a:p>
          <a:endParaRPr lang="ru-RU"/>
        </a:p>
      </dgm:t>
    </dgm:pt>
    <dgm:pt modelId="{BF5B5A95-0015-4129-BD4F-E29A17D040E8}" type="sibTrans" cxnId="{8E7B7B68-1560-4649-9222-47ACB5839194}">
      <dgm:prSet/>
      <dgm:spPr/>
      <dgm:t>
        <a:bodyPr/>
        <a:lstStyle/>
        <a:p>
          <a:endParaRPr lang="ru-RU"/>
        </a:p>
      </dgm:t>
    </dgm:pt>
    <dgm:pt modelId="{0B5D6BBD-B18D-455B-9CF9-2E7C0B56E34C}">
      <dgm:prSet/>
      <dgm:spPr/>
      <dgm:t>
        <a:bodyPr/>
        <a:lstStyle/>
        <a:p>
          <a:r>
            <a:rPr lang="ru-RU" dirty="0" err="1" smtClean="0"/>
            <a:t>Додатковий</a:t>
          </a:r>
          <a:r>
            <a:rPr lang="ru-RU" dirty="0" smtClean="0"/>
            <a:t> </a:t>
          </a:r>
          <a:r>
            <a:rPr lang="ru-RU" dirty="0" err="1" smtClean="0"/>
            <a:t>необов’язковий</a:t>
          </a:r>
          <a:r>
            <a:rPr lang="ru-RU" dirty="0" smtClean="0"/>
            <a:t> (</a:t>
          </a:r>
          <a:r>
            <a:rPr lang="ru-RU" dirty="0" err="1" smtClean="0"/>
            <a:t>факультативний</a:t>
          </a:r>
          <a:r>
            <a:rPr lang="ru-RU" dirty="0" smtClean="0"/>
            <a:t>) </a:t>
          </a:r>
          <a:r>
            <a:rPr lang="ru-RU" dirty="0" err="1" smtClean="0"/>
            <a:t>об’єкт</a:t>
          </a:r>
          <a:r>
            <a:rPr lang="ru-RU" dirty="0" smtClean="0"/>
            <a:t> </a:t>
          </a:r>
          <a:r>
            <a:rPr lang="ru-RU" dirty="0" err="1" smtClean="0"/>
            <a:t>злочину</a:t>
          </a:r>
          <a:r>
            <a:rPr lang="ru-RU" dirty="0" smtClean="0"/>
            <a:t> -</a:t>
          </a:r>
        </a:p>
        <a:p>
          <a:r>
            <a:rPr lang="ru-RU" dirty="0" err="1" smtClean="0"/>
            <a:t>це</a:t>
          </a:r>
          <a:r>
            <a:rPr lang="ru-RU" dirty="0" smtClean="0"/>
            <a:t> </a:t>
          </a:r>
          <a:r>
            <a:rPr lang="ru-RU" dirty="0" err="1" smtClean="0"/>
            <a:t>такий</a:t>
          </a:r>
          <a:r>
            <a:rPr lang="ru-RU" dirty="0" smtClean="0"/>
            <a:t> </a:t>
          </a:r>
          <a:r>
            <a:rPr lang="ru-RU" dirty="0" err="1" smtClean="0"/>
            <a:t>об’єкт</a:t>
          </a:r>
          <a:r>
            <a:rPr lang="ru-RU" dirty="0" smtClean="0"/>
            <a:t>, </a:t>
          </a:r>
          <a:r>
            <a:rPr lang="ru-RU" dirty="0" err="1" smtClean="0"/>
            <a:t>який</a:t>
          </a:r>
          <a:r>
            <a:rPr lang="ru-RU" dirty="0" smtClean="0"/>
            <a:t> у </a:t>
          </a:r>
          <a:r>
            <a:rPr lang="ru-RU" dirty="0" err="1" smtClean="0"/>
            <a:t>разі</a:t>
          </a:r>
          <a:r>
            <a:rPr lang="ru-RU" dirty="0" smtClean="0"/>
            <a:t> </a:t>
          </a:r>
          <a:r>
            <a:rPr lang="ru-RU" dirty="0" err="1" smtClean="0"/>
            <a:t>вчинення</a:t>
          </a:r>
          <a:r>
            <a:rPr lang="ru-RU" dirty="0" smtClean="0"/>
            <a:t> </a:t>
          </a:r>
          <a:r>
            <a:rPr lang="ru-RU" dirty="0" err="1" smtClean="0"/>
            <a:t>певного</a:t>
          </a:r>
          <a:r>
            <a:rPr lang="ru-RU" dirty="0" smtClean="0"/>
            <a:t> </a:t>
          </a:r>
          <a:r>
            <a:rPr lang="ru-RU" dirty="0" err="1" smtClean="0"/>
            <a:t>злочину</a:t>
          </a:r>
          <a:r>
            <a:rPr lang="ru-RU" dirty="0" smtClean="0"/>
            <a:t> </a:t>
          </a:r>
          <a:r>
            <a:rPr lang="ru-RU" dirty="0" err="1" smtClean="0"/>
            <a:t>може</a:t>
          </a:r>
          <a:r>
            <a:rPr lang="ru-RU" dirty="0" smtClean="0"/>
            <a:t> </a:t>
          </a:r>
          <a:r>
            <a:rPr lang="ru-RU" dirty="0" err="1" smtClean="0"/>
            <a:t>існувати</a:t>
          </a:r>
          <a:r>
            <a:rPr lang="ru-RU" dirty="0" smtClean="0"/>
            <a:t> </a:t>
          </a:r>
          <a:r>
            <a:rPr lang="ru-RU" dirty="0" err="1" smtClean="0"/>
            <a:t>поряд</a:t>
          </a:r>
          <a:r>
            <a:rPr lang="ru-RU" dirty="0" smtClean="0"/>
            <a:t> з </a:t>
          </a:r>
          <a:r>
            <a:rPr lang="ru-RU" dirty="0" err="1" smtClean="0"/>
            <a:t>основним</a:t>
          </a:r>
          <a:r>
            <a:rPr lang="ru-RU" dirty="0" smtClean="0"/>
            <a:t>, а </a:t>
          </a:r>
          <a:r>
            <a:rPr lang="ru-RU" dirty="0" err="1" smtClean="0"/>
            <a:t>може</a:t>
          </a:r>
          <a:r>
            <a:rPr lang="ru-RU" dirty="0" smtClean="0"/>
            <a:t> бути </a:t>
          </a:r>
          <a:r>
            <a:rPr lang="ru-RU" dirty="0" err="1" smtClean="0"/>
            <a:t>відсутнім</a:t>
          </a:r>
          <a:r>
            <a:rPr lang="ru-RU" dirty="0" smtClean="0"/>
            <a:t> (</a:t>
          </a:r>
          <a:r>
            <a:rPr lang="ru-RU" dirty="0" err="1" smtClean="0"/>
            <a:t>наприклад</a:t>
          </a:r>
          <a:r>
            <a:rPr lang="ru-RU" dirty="0" smtClean="0"/>
            <a:t>, </a:t>
          </a:r>
          <a:r>
            <a:rPr lang="ru-RU" dirty="0" err="1" smtClean="0"/>
            <a:t>відносини</a:t>
          </a:r>
          <a:r>
            <a:rPr lang="ru-RU" dirty="0" smtClean="0"/>
            <a:t> </a:t>
          </a:r>
          <a:r>
            <a:rPr lang="ru-RU" dirty="0" err="1" smtClean="0"/>
            <a:t>власності</a:t>
          </a:r>
          <a:r>
            <a:rPr lang="ru-RU" dirty="0" smtClean="0"/>
            <a:t> і </a:t>
          </a:r>
          <a:r>
            <a:rPr lang="ru-RU" dirty="0" err="1" smtClean="0"/>
            <a:t>здоров’я</a:t>
          </a:r>
          <a:r>
            <a:rPr lang="ru-RU" dirty="0" smtClean="0"/>
            <a:t> особи при </a:t>
          </a:r>
          <a:r>
            <a:rPr lang="ru-RU" dirty="0" err="1" smtClean="0"/>
            <a:t>хуліганстві</a:t>
          </a:r>
          <a:r>
            <a:rPr lang="ru-RU" dirty="0" smtClean="0"/>
            <a:t>)</a:t>
          </a:r>
          <a:endParaRPr lang="ru-RU" dirty="0"/>
        </a:p>
      </dgm:t>
    </dgm:pt>
    <dgm:pt modelId="{9C0ACA8D-F36D-4745-B65D-457B4A366FF6}" type="parTrans" cxnId="{6C94FBEB-CF5F-4B14-91F6-0B381EA99F3C}">
      <dgm:prSet/>
      <dgm:spPr/>
      <dgm:t>
        <a:bodyPr/>
        <a:lstStyle/>
        <a:p>
          <a:endParaRPr lang="ru-RU"/>
        </a:p>
      </dgm:t>
    </dgm:pt>
    <dgm:pt modelId="{1EB74D3A-E15C-411B-BDBB-AE8BCA4C2FB1}" type="sibTrans" cxnId="{6C94FBEB-CF5F-4B14-91F6-0B381EA99F3C}">
      <dgm:prSet/>
      <dgm:spPr/>
      <dgm:t>
        <a:bodyPr/>
        <a:lstStyle/>
        <a:p>
          <a:endParaRPr lang="ru-RU"/>
        </a:p>
      </dgm:t>
    </dgm:pt>
    <dgm:pt modelId="{496CB9C3-37F8-4F36-979C-1C4990AEA734}" type="pres">
      <dgm:prSet presAssocID="{46C4209F-F8C1-484E-80AA-ACCB859A313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9741CD-7DA9-4F54-A04A-0B2E3E2B201E}" type="pres">
      <dgm:prSet presAssocID="{33E8E555-A3D0-4F8D-9F61-0C0DDEA2906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E16A3D-BB98-45BC-9258-67A3E057465C}" type="pres">
      <dgm:prSet presAssocID="{BF5B5A95-0015-4129-BD4F-E29A17D040E8}" presName="spacer" presStyleCnt="0"/>
      <dgm:spPr/>
    </dgm:pt>
    <dgm:pt modelId="{F5B9A775-3895-4D7C-A8CC-44E085733270}" type="pres">
      <dgm:prSet presAssocID="{0B5D6BBD-B18D-455B-9CF9-2E7C0B56E34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6F399C-B1C7-4A98-98D8-0B29654F9F85}" type="presOf" srcId="{46C4209F-F8C1-484E-80AA-ACCB859A3138}" destId="{496CB9C3-37F8-4F36-979C-1C4990AEA734}" srcOrd="0" destOrd="0" presId="urn:microsoft.com/office/officeart/2005/8/layout/vList2"/>
    <dgm:cxn modelId="{4FCE9CC4-80DB-40A3-A3C9-5DF6552AC389}" type="presOf" srcId="{33E8E555-A3D0-4F8D-9F61-0C0DDEA29069}" destId="{4F9741CD-7DA9-4F54-A04A-0B2E3E2B201E}" srcOrd="0" destOrd="0" presId="urn:microsoft.com/office/officeart/2005/8/layout/vList2"/>
    <dgm:cxn modelId="{8E7B7B68-1560-4649-9222-47ACB5839194}" srcId="{46C4209F-F8C1-484E-80AA-ACCB859A3138}" destId="{33E8E555-A3D0-4F8D-9F61-0C0DDEA29069}" srcOrd="0" destOrd="0" parTransId="{9B40BAB7-1DF3-432A-8D7C-19ECE8DC0FD4}" sibTransId="{BF5B5A95-0015-4129-BD4F-E29A17D040E8}"/>
    <dgm:cxn modelId="{6C94FBEB-CF5F-4B14-91F6-0B381EA99F3C}" srcId="{46C4209F-F8C1-484E-80AA-ACCB859A3138}" destId="{0B5D6BBD-B18D-455B-9CF9-2E7C0B56E34C}" srcOrd="1" destOrd="0" parTransId="{9C0ACA8D-F36D-4745-B65D-457B4A366FF6}" sibTransId="{1EB74D3A-E15C-411B-BDBB-AE8BCA4C2FB1}"/>
    <dgm:cxn modelId="{C20F416E-622E-464F-89B1-BCEE1C3C5DBC}" type="presOf" srcId="{0B5D6BBD-B18D-455B-9CF9-2E7C0B56E34C}" destId="{F5B9A775-3895-4D7C-A8CC-44E085733270}" srcOrd="0" destOrd="0" presId="urn:microsoft.com/office/officeart/2005/8/layout/vList2"/>
    <dgm:cxn modelId="{7979A461-0A62-4BA1-B4B1-67DE4F3F00F0}" type="presParOf" srcId="{496CB9C3-37F8-4F36-979C-1C4990AEA734}" destId="{4F9741CD-7DA9-4F54-A04A-0B2E3E2B201E}" srcOrd="0" destOrd="0" presId="urn:microsoft.com/office/officeart/2005/8/layout/vList2"/>
    <dgm:cxn modelId="{FEAA2FD7-14E8-40FC-869A-1FB459C0F211}" type="presParOf" srcId="{496CB9C3-37F8-4F36-979C-1C4990AEA734}" destId="{4FE16A3D-BB98-45BC-9258-67A3E057465C}" srcOrd="1" destOrd="0" presId="urn:microsoft.com/office/officeart/2005/8/layout/vList2"/>
    <dgm:cxn modelId="{CBE2EA9D-9E72-46C1-8647-501D7EBBFD20}" type="presParOf" srcId="{496CB9C3-37F8-4F36-979C-1C4990AEA734}" destId="{F5B9A775-3895-4D7C-A8CC-44E08573327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5FBFAD-F344-42B8-A2FE-A55FD071D35E}">
      <dsp:nvSpPr>
        <dsp:cNvPr id="0" name=""/>
        <dsp:cNvSpPr/>
      </dsp:nvSpPr>
      <dsp:spPr>
        <a:xfrm>
          <a:off x="7594" y="745817"/>
          <a:ext cx="2269939" cy="3404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ПАНУЮЧОЮ В НАУЦІ КРИМІНАЛЬНОГО ПРАВА Є ТОЧКА ЗОРУ, ЗГІДНО З ЯКОЮ ОБ’ЄКТОМ ЗЛОЧИНУ  БУДЬ-ЯКОГО ЗЛОЧИНУ Є ОХОРОНЮВАНІ ЗАКОНОМ ПРО КРИМІНАЛЬНУ ВІДПОВІДАЛЬНІСТЬ СУСПІЛЬНІ ВІДНОСИНИ</a:t>
          </a:r>
          <a:endParaRPr lang="ru-RU" sz="1700" kern="1200" dirty="0"/>
        </a:p>
      </dsp:txBody>
      <dsp:txXfrm>
        <a:off x="7594" y="745817"/>
        <a:ext cx="2269939" cy="3404909"/>
      </dsp:txXfrm>
    </dsp:sp>
    <dsp:sp modelId="{F26A149A-DA36-4AAB-A264-1FC21594B48B}">
      <dsp:nvSpPr>
        <dsp:cNvPr id="0" name=""/>
        <dsp:cNvSpPr/>
      </dsp:nvSpPr>
      <dsp:spPr>
        <a:xfrm>
          <a:off x="2504528" y="2166799"/>
          <a:ext cx="481227" cy="562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2504528" y="2166799"/>
        <a:ext cx="481227" cy="562945"/>
      </dsp:txXfrm>
    </dsp:sp>
    <dsp:sp modelId="{04E562B0-0DE0-4A4A-A1E9-8C5E2DAB2F90}">
      <dsp:nvSpPr>
        <dsp:cNvPr id="0" name=""/>
        <dsp:cNvSpPr/>
      </dsp:nvSpPr>
      <dsp:spPr>
        <a:xfrm>
          <a:off x="3185510" y="745817"/>
          <a:ext cx="2269939" cy="3404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ОБ’ЄКТОМ БУДЬ-ЯКОГО ЗЛОЧИНУ Є ОБ’ЄКТИВНО ІСНУЮЧИ В СУСПІЛЬСТВІ ВІДНОСИНИ МІЖ ЛЮДЬМИ, ЯКІ ПОСТАВЛЕНІ ПІД ОХОРОНУ ЗАКОНУ ПРО КРИМІНАЛЬНУ ВІДПОВІДАЛЬНІСТЬ</a:t>
          </a:r>
          <a:endParaRPr lang="ru-RU" sz="1700" kern="1200" dirty="0"/>
        </a:p>
      </dsp:txBody>
      <dsp:txXfrm>
        <a:off x="3185510" y="745817"/>
        <a:ext cx="2269939" cy="3404909"/>
      </dsp:txXfrm>
    </dsp:sp>
    <dsp:sp modelId="{DFF9258A-5B5B-47AF-9162-2B376E4A8350}">
      <dsp:nvSpPr>
        <dsp:cNvPr id="0" name=""/>
        <dsp:cNvSpPr/>
      </dsp:nvSpPr>
      <dsp:spPr>
        <a:xfrm>
          <a:off x="5682443" y="2166799"/>
          <a:ext cx="481227" cy="562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5682443" y="2166799"/>
        <a:ext cx="481227" cy="562945"/>
      </dsp:txXfrm>
    </dsp:sp>
    <dsp:sp modelId="{2DE0400F-494F-4067-B0F1-16CA8DE6ACCC}">
      <dsp:nvSpPr>
        <dsp:cNvPr id="0" name=""/>
        <dsp:cNvSpPr/>
      </dsp:nvSpPr>
      <dsp:spPr>
        <a:xfrm>
          <a:off x="6363425" y="745817"/>
          <a:ext cx="2269939" cy="3404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ОБ’ЄКТОМ ЗЛОЧИНУ Є ТІ СУСПІЛЬНІ ВІДНОСИНИ , НА ЯКІ ПОСЯГАЄ ЗЛОЧИН, ЗАВДАЮЧИ ЇМ ПЕВНОЇ ШКОДИ, І ЯКІ ПОСТАВЛЕНІ ПІД ОХОРОНУ ЗАКОНУ ПРО КРИМІНАЛЬНУ ВІДПОВІДАЛЬНІСТЬ  </a:t>
          </a:r>
          <a:endParaRPr lang="ru-RU" sz="1700" kern="1200" dirty="0"/>
        </a:p>
      </dsp:txBody>
      <dsp:txXfrm>
        <a:off x="6363425" y="745817"/>
        <a:ext cx="2269939" cy="340490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A337BA-6EF7-4FD1-81B9-77827B37FDB7}">
      <dsp:nvSpPr>
        <dsp:cNvPr id="0" name=""/>
        <dsp:cNvSpPr/>
      </dsp:nvSpPr>
      <dsp:spPr>
        <a:xfrm rot="5400000">
          <a:off x="-238180" y="220131"/>
          <a:ext cx="1448940" cy="10142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 rot="5400000">
        <a:off x="-238180" y="220131"/>
        <a:ext cx="1448940" cy="1014258"/>
      </dsp:txXfrm>
    </dsp:sp>
    <dsp:sp modelId="{5360389D-374E-4A9B-ACFF-D00CA62B9080}">
      <dsp:nvSpPr>
        <dsp:cNvPr id="0" name=""/>
        <dsp:cNvSpPr/>
      </dsp:nvSpPr>
      <dsp:spPr>
        <a:xfrm rot="5400000">
          <a:off x="4335863" y="-3381335"/>
          <a:ext cx="941811" cy="77100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ЗАГАЛЬНИЙ ОБ’ЄКТ</a:t>
          </a:r>
          <a:endParaRPr lang="ru-RU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ТАКИЙ ОБ’ЄКТ УТВОРЮЄ СУКУПНІСТЬ УСІХ СУСПІЛЬНИХ ВІДНОСИН, ЩО ПОСТАВЛЕНІ ПІД ОХОРОНУ ЧИННОГО ЗАКОНУ ПРО КРИМІНАЛЬНУ ВІДПОВІДАЛЬНІСТЬ</a:t>
          </a:r>
          <a:endParaRPr lang="ru-RU" sz="1400" kern="1200" dirty="0"/>
        </a:p>
      </dsp:txBody>
      <dsp:txXfrm rot="5400000">
        <a:off x="4335863" y="-3381335"/>
        <a:ext cx="941811" cy="7710061"/>
      </dsp:txXfrm>
    </dsp:sp>
    <dsp:sp modelId="{3EB555CC-FCD6-44D7-85A6-16CF2DBD1928}">
      <dsp:nvSpPr>
        <dsp:cNvPr id="0" name=""/>
        <dsp:cNvSpPr/>
      </dsp:nvSpPr>
      <dsp:spPr>
        <a:xfrm rot="5400000">
          <a:off x="-238180" y="1473090"/>
          <a:ext cx="1448940" cy="10142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 rot="5400000">
        <a:off x="-238180" y="1473090"/>
        <a:ext cx="1448940" cy="1014258"/>
      </dsp:txXfrm>
    </dsp:sp>
    <dsp:sp modelId="{77913123-C404-40BC-851F-F9FC36516F5D}">
      <dsp:nvSpPr>
        <dsp:cNvPr id="0" name=""/>
        <dsp:cNvSpPr/>
      </dsp:nvSpPr>
      <dsp:spPr>
        <a:xfrm rot="5400000">
          <a:off x="4350583" y="-2118312"/>
          <a:ext cx="941811" cy="76267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РОДОВИЙ (ГРУПОВИЙ) ОБ’ЄКТ ЗЛОЧИНУ</a:t>
          </a:r>
          <a:endParaRPr lang="ru-RU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ЦЕ ПЕВНЕ КОЛО ТОТОЖНИХ ЧИ ОДНОРІДНИХ ВІДНОСИН, ЯКІ ВНАСЛІДОК ЦЬОГО ОХОРОНЯЮТЬСЯ ЄДИНИМ КОМПЛЕКСОМ ВЗАЄМОПОВ’ЯЗАНИХ НОРМ ОСОБЛИВОЇ ЧАСТИНИ КК УКРАЇНИ</a:t>
          </a:r>
          <a:endParaRPr lang="ru-RU" sz="1400" kern="1200" dirty="0"/>
        </a:p>
      </dsp:txBody>
      <dsp:txXfrm rot="5400000">
        <a:off x="4350583" y="-2118312"/>
        <a:ext cx="941811" cy="7626701"/>
      </dsp:txXfrm>
    </dsp:sp>
    <dsp:sp modelId="{AD4A7901-68F1-47C9-B68F-3E3FE04DDC57}">
      <dsp:nvSpPr>
        <dsp:cNvPr id="0" name=""/>
        <dsp:cNvSpPr/>
      </dsp:nvSpPr>
      <dsp:spPr>
        <a:xfrm rot="5400000">
          <a:off x="-238180" y="2726050"/>
          <a:ext cx="1448940" cy="10142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 rot="5400000">
        <a:off x="-238180" y="2726050"/>
        <a:ext cx="1448940" cy="1014258"/>
      </dsp:txXfrm>
    </dsp:sp>
    <dsp:sp modelId="{9297E1FE-41DD-4A76-B46B-D4471D5D61C6}">
      <dsp:nvSpPr>
        <dsp:cNvPr id="0" name=""/>
        <dsp:cNvSpPr/>
      </dsp:nvSpPr>
      <dsp:spPr>
        <a:xfrm rot="5400000">
          <a:off x="4335863" y="-833735"/>
          <a:ext cx="941811" cy="76267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БЕЗПОСЕРЕДНІЙ ОБ’ЄКТ ЗЛОЧИНУ</a:t>
          </a:r>
          <a:endParaRPr lang="ru-RU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ЦЕ ТІ КОНКРЕТНІ СУСПІЛЬНІ ВІДНОСИНИ, ЯКІ ПОСТАВЛЕНІ ЗАКОНОДАВЦЕМ ПІД ОХОРОНУ ПЕВНОЇ СТАТТІ ОСОБЛИВОЇ ЧАСТИНИ КК І ЯКИМ ЗАПОДІЮЄТЬСЯ ШКОДА ЗЛОЧИНОМ, ЩО ПІДПАДАЄ ПІД ОЗНАКИ КОНКРЕТНОГО СКЛАДУ ЗЛОЧИНУ</a:t>
          </a:r>
          <a:endParaRPr lang="ru-RU" sz="1400" kern="1200" dirty="0"/>
        </a:p>
      </dsp:txBody>
      <dsp:txXfrm rot="5400000">
        <a:off x="4335863" y="-833735"/>
        <a:ext cx="941811" cy="762670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A72332-7370-4C65-A239-E4D297844487}">
      <dsp:nvSpPr>
        <dsp:cNvPr id="0" name=""/>
        <dsp:cNvSpPr/>
      </dsp:nvSpPr>
      <dsp:spPr>
        <a:xfrm>
          <a:off x="0" y="0"/>
          <a:ext cx="3639314" cy="3451225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0589" rIns="182245" bIns="0" numCol="1" spcCol="1270" anchor="t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100" kern="1200" dirty="0"/>
        </a:p>
      </dsp:txBody>
      <dsp:txXfrm rot="16200000">
        <a:off x="-1051070" y="1051070"/>
        <a:ext cx="2830004" cy="727862"/>
      </dsp:txXfrm>
    </dsp:sp>
    <dsp:sp modelId="{DF437769-B3F4-476E-8996-5C8806F82C0C}">
      <dsp:nvSpPr>
        <dsp:cNvPr id="0" name=""/>
        <dsp:cNvSpPr/>
      </dsp:nvSpPr>
      <dsp:spPr>
        <a:xfrm>
          <a:off x="727862" y="0"/>
          <a:ext cx="2711288" cy="3451225"/>
        </a:xfrm>
        <a:prstGeom prst="rect">
          <a:avLst/>
        </a:prstGeom>
        <a:noFill/>
        <a:ln w="285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</a:rPr>
            <a:t>ОСНОВНИЙ БЕЗПОСЕРЕДНІЙ ОБ’ЄКТ ЗЛОЧИНУ -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solidFill>
                <a:srgbClr val="002060"/>
              </a:solidFill>
            </a:rPr>
            <a:t>це</a:t>
          </a:r>
          <a:r>
            <a:rPr lang="ru-RU" sz="1800" kern="1200" dirty="0" smtClean="0">
              <a:solidFill>
                <a:srgbClr val="002060"/>
              </a:solidFill>
            </a:rPr>
            <a:t> </a:t>
          </a:r>
          <a:r>
            <a:rPr lang="ru-RU" sz="1800" kern="1200" dirty="0" err="1" smtClean="0">
              <a:solidFill>
                <a:srgbClr val="002060"/>
              </a:solidFill>
            </a:rPr>
            <a:t>ті</a:t>
          </a:r>
          <a:r>
            <a:rPr lang="ru-RU" sz="1800" kern="1200" dirty="0" smtClean="0">
              <a:solidFill>
                <a:srgbClr val="002060"/>
              </a:solidFill>
            </a:rPr>
            <a:t> </a:t>
          </a:r>
          <a:r>
            <a:rPr lang="ru-RU" sz="1800" kern="1200" dirty="0" err="1" smtClean="0">
              <a:solidFill>
                <a:srgbClr val="002060"/>
              </a:solidFill>
            </a:rPr>
            <a:t>суспільні</a:t>
          </a:r>
          <a:r>
            <a:rPr lang="ru-RU" sz="1800" kern="1200" dirty="0" smtClean="0">
              <a:solidFill>
                <a:srgbClr val="002060"/>
              </a:solidFill>
            </a:rPr>
            <a:t> </a:t>
          </a:r>
          <a:r>
            <a:rPr lang="ru-RU" sz="1800" kern="1200" dirty="0" err="1" smtClean="0">
              <a:solidFill>
                <a:srgbClr val="002060"/>
              </a:solidFill>
            </a:rPr>
            <a:t>відносини</a:t>
          </a:r>
          <a:r>
            <a:rPr lang="ru-RU" sz="1800" kern="1200" dirty="0" smtClean="0">
              <a:solidFill>
                <a:srgbClr val="002060"/>
              </a:solidFill>
            </a:rPr>
            <a:t>, </a:t>
          </a:r>
          <a:r>
            <a:rPr lang="ru-RU" sz="1800" kern="1200" dirty="0" err="1" smtClean="0">
              <a:solidFill>
                <a:srgbClr val="002060"/>
              </a:solidFill>
            </a:rPr>
            <a:t>які</a:t>
          </a:r>
          <a:r>
            <a:rPr lang="ru-RU" sz="1800" kern="1200" dirty="0" smtClean="0">
              <a:solidFill>
                <a:srgbClr val="002060"/>
              </a:solidFill>
            </a:rPr>
            <a:t> </a:t>
          </a:r>
          <a:r>
            <a:rPr lang="ru-RU" sz="1800" kern="1200" dirty="0" err="1" smtClean="0">
              <a:solidFill>
                <a:srgbClr val="002060"/>
              </a:solidFill>
            </a:rPr>
            <a:t>насамперед</a:t>
          </a:r>
          <a:r>
            <a:rPr lang="ru-RU" sz="1800" kern="1200" dirty="0" smtClean="0">
              <a:solidFill>
                <a:srgbClr val="002060"/>
              </a:solidFill>
            </a:rPr>
            <a:t> і </a:t>
          </a:r>
          <a:r>
            <a:rPr lang="ru-RU" sz="1800" kern="1200" dirty="0" err="1" smtClean="0">
              <a:solidFill>
                <a:srgbClr val="002060"/>
              </a:solidFill>
            </a:rPr>
            <a:t>головним</a:t>
          </a:r>
          <a:r>
            <a:rPr lang="ru-RU" sz="1800" kern="1200" dirty="0" smtClean="0">
              <a:solidFill>
                <a:srgbClr val="002060"/>
              </a:solidFill>
            </a:rPr>
            <a:t> чином </a:t>
          </a:r>
          <a:r>
            <a:rPr lang="ru-RU" sz="1800" kern="1200" dirty="0" err="1" smtClean="0">
              <a:solidFill>
                <a:srgbClr val="002060"/>
              </a:solidFill>
            </a:rPr>
            <a:t>прагнув</a:t>
          </a:r>
          <a:r>
            <a:rPr lang="ru-RU" sz="1800" kern="1200" dirty="0" smtClean="0">
              <a:solidFill>
                <a:srgbClr val="002060"/>
              </a:solidFill>
            </a:rPr>
            <a:t> </a:t>
          </a:r>
          <a:r>
            <a:rPr lang="ru-RU" sz="1800" kern="1200" dirty="0" err="1" smtClean="0">
              <a:solidFill>
                <a:srgbClr val="002060"/>
              </a:solidFill>
            </a:rPr>
            <a:t>поставити</a:t>
          </a:r>
          <a:r>
            <a:rPr lang="ru-RU" sz="1800" kern="1200" dirty="0" smtClean="0">
              <a:solidFill>
                <a:srgbClr val="002060"/>
              </a:solidFill>
            </a:rPr>
            <a:t> </a:t>
          </a:r>
          <a:r>
            <a:rPr lang="ru-RU" sz="1800" kern="1200" dirty="0" err="1" smtClean="0">
              <a:solidFill>
                <a:srgbClr val="002060"/>
              </a:solidFill>
            </a:rPr>
            <a:t>під</a:t>
          </a:r>
          <a:r>
            <a:rPr lang="ru-RU" sz="1800" kern="1200" dirty="0" smtClean="0">
              <a:solidFill>
                <a:srgbClr val="002060"/>
              </a:solidFill>
            </a:rPr>
            <a:t> </a:t>
          </a:r>
          <a:r>
            <a:rPr lang="ru-RU" sz="1800" kern="1200" dirty="0" err="1" smtClean="0">
              <a:solidFill>
                <a:srgbClr val="002060"/>
              </a:solidFill>
            </a:rPr>
            <a:t>охорону</a:t>
          </a:r>
          <a:r>
            <a:rPr lang="ru-RU" sz="1800" kern="1200" dirty="0" smtClean="0">
              <a:solidFill>
                <a:srgbClr val="002060"/>
              </a:solidFill>
            </a:rPr>
            <a:t> </a:t>
          </a:r>
          <a:r>
            <a:rPr lang="ru-RU" sz="1800" kern="1200" dirty="0" err="1" smtClean="0">
              <a:solidFill>
                <a:srgbClr val="002060"/>
              </a:solidFill>
            </a:rPr>
            <a:t>законодавець</a:t>
          </a:r>
          <a:r>
            <a:rPr lang="ru-RU" sz="1800" kern="1200" dirty="0" smtClean="0">
              <a:solidFill>
                <a:srgbClr val="002060"/>
              </a:solidFill>
            </a:rPr>
            <a:t>, </a:t>
          </a:r>
          <a:r>
            <a:rPr lang="ru-RU" sz="1800" kern="1200" dirty="0" err="1" smtClean="0">
              <a:solidFill>
                <a:srgbClr val="002060"/>
              </a:solidFill>
            </a:rPr>
            <a:t>приймаючи</a:t>
          </a:r>
          <a:r>
            <a:rPr lang="ru-RU" sz="1800" kern="1200" dirty="0" smtClean="0">
              <a:solidFill>
                <a:srgbClr val="002060"/>
              </a:solidFill>
            </a:rPr>
            <a:t> закон про </a:t>
          </a:r>
          <a:r>
            <a:rPr lang="ru-RU" sz="1800" kern="1200" dirty="0" err="1" smtClean="0">
              <a:solidFill>
                <a:srgbClr val="002060"/>
              </a:solidFill>
            </a:rPr>
            <a:t>кримінальну</a:t>
          </a:r>
          <a:r>
            <a:rPr lang="ru-RU" sz="1800" kern="1200" dirty="0" smtClean="0">
              <a:solidFill>
                <a:srgbClr val="002060"/>
              </a:solidFill>
            </a:rPr>
            <a:t> </a:t>
          </a:r>
          <a:r>
            <a:rPr lang="ru-RU" sz="1800" kern="1200" dirty="0" err="1" smtClean="0">
              <a:solidFill>
                <a:srgbClr val="002060"/>
              </a:solidFill>
            </a:rPr>
            <a:t>відповідальність</a:t>
          </a:r>
          <a:endParaRPr lang="ru-RU" sz="1800" kern="1200" dirty="0">
            <a:solidFill>
              <a:srgbClr val="00206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727862" y="0"/>
        <a:ext cx="2711288" cy="3451225"/>
      </dsp:txXfrm>
    </dsp:sp>
    <dsp:sp modelId="{D21A8632-7635-4861-A264-3EA08BDF136E}">
      <dsp:nvSpPr>
        <dsp:cNvPr id="0" name=""/>
        <dsp:cNvSpPr/>
      </dsp:nvSpPr>
      <dsp:spPr>
        <a:xfrm>
          <a:off x="3768118" y="0"/>
          <a:ext cx="3639314" cy="3451225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0589" rIns="182245" bIns="0" numCol="1" spcCol="1270" anchor="t" anchorCtr="0">
          <a:noAutofit/>
        </a:bodyPr>
        <a:lstStyle/>
        <a:p>
          <a:pPr lvl="0" algn="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100" kern="1200" dirty="0"/>
        </a:p>
      </dsp:txBody>
      <dsp:txXfrm rot="16200000">
        <a:off x="2717048" y="1051070"/>
        <a:ext cx="2830004" cy="727862"/>
      </dsp:txXfrm>
    </dsp:sp>
    <dsp:sp modelId="{5DB6FF25-ED57-472D-BEBC-6F57CE57EFB6}">
      <dsp:nvSpPr>
        <dsp:cNvPr id="0" name=""/>
        <dsp:cNvSpPr/>
      </dsp:nvSpPr>
      <dsp:spPr>
        <a:xfrm rot="5400000">
          <a:off x="3532630" y="2686707"/>
          <a:ext cx="507369" cy="54589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86A93F-A933-4392-ADF7-B11A765484CB}">
      <dsp:nvSpPr>
        <dsp:cNvPr id="0" name=""/>
        <dsp:cNvSpPr/>
      </dsp:nvSpPr>
      <dsp:spPr>
        <a:xfrm>
          <a:off x="4495981" y="0"/>
          <a:ext cx="2711288" cy="3451225"/>
        </a:xfrm>
        <a:prstGeom prst="rect">
          <a:avLst/>
        </a:prstGeom>
        <a:noFill/>
        <a:ln w="285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</a:rPr>
            <a:t>ДОДАТКОВИЙ БЕЗПОСЕРЕДНІЙ ОБ’ЄКТ ЗЛОЧИНУ -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</a:rPr>
            <a:t>є </a:t>
          </a:r>
          <a:r>
            <a:rPr lang="ru-RU" sz="1800" kern="1200" dirty="0" err="1" smtClean="0">
              <a:solidFill>
                <a:srgbClr val="002060"/>
              </a:solidFill>
            </a:rPr>
            <a:t>тільки</a:t>
          </a:r>
          <a:r>
            <a:rPr lang="ru-RU" sz="1800" kern="1200" dirty="0" smtClean="0">
              <a:solidFill>
                <a:srgbClr val="002060"/>
              </a:solidFill>
            </a:rPr>
            <a:t> </a:t>
          </a:r>
          <a:r>
            <a:rPr lang="ru-RU" sz="1800" kern="1200" dirty="0" err="1" smtClean="0">
              <a:solidFill>
                <a:srgbClr val="002060"/>
              </a:solidFill>
            </a:rPr>
            <a:t>ті</a:t>
          </a:r>
          <a:r>
            <a:rPr lang="ru-RU" sz="1800" kern="1200" dirty="0" smtClean="0">
              <a:solidFill>
                <a:srgbClr val="002060"/>
              </a:solidFill>
            </a:rPr>
            <a:t> </a:t>
          </a:r>
          <a:r>
            <a:rPr lang="ru-RU" sz="1800" kern="1200" dirty="0" err="1" smtClean="0">
              <a:solidFill>
                <a:srgbClr val="002060"/>
              </a:solidFill>
            </a:rPr>
            <a:t>суспільні</a:t>
          </a:r>
          <a:r>
            <a:rPr lang="ru-RU" sz="1800" kern="1200" dirty="0" smtClean="0">
              <a:solidFill>
                <a:srgbClr val="002060"/>
              </a:solidFill>
            </a:rPr>
            <a:t> </a:t>
          </a:r>
          <a:r>
            <a:rPr lang="ru-RU" sz="1800" kern="1200" dirty="0" err="1" smtClean="0">
              <a:solidFill>
                <a:srgbClr val="002060"/>
              </a:solidFill>
            </a:rPr>
            <a:t>відносини</a:t>
          </a:r>
          <a:r>
            <a:rPr lang="ru-RU" sz="1800" kern="1200" dirty="0" smtClean="0">
              <a:solidFill>
                <a:srgbClr val="002060"/>
              </a:solidFill>
            </a:rPr>
            <a:t>, </a:t>
          </a:r>
          <a:r>
            <a:rPr lang="ru-RU" sz="1800" kern="1200" dirty="0" err="1" smtClean="0">
              <a:solidFill>
                <a:srgbClr val="002060"/>
              </a:solidFill>
            </a:rPr>
            <a:t>яким</a:t>
          </a:r>
          <a:r>
            <a:rPr lang="ru-RU" sz="1800" kern="1200" dirty="0" smtClean="0">
              <a:solidFill>
                <a:srgbClr val="002060"/>
              </a:solidFill>
            </a:rPr>
            <a:t> </a:t>
          </a:r>
          <a:r>
            <a:rPr lang="ru-RU" sz="1800" kern="1200" dirty="0" err="1" smtClean="0">
              <a:solidFill>
                <a:srgbClr val="002060"/>
              </a:solidFill>
            </a:rPr>
            <a:t>поряд</a:t>
          </a:r>
          <a:r>
            <a:rPr lang="ru-RU" sz="1800" kern="1200" dirty="0" smtClean="0">
              <a:solidFill>
                <a:srgbClr val="002060"/>
              </a:solidFill>
            </a:rPr>
            <a:t> з </a:t>
          </a:r>
          <a:r>
            <a:rPr lang="ru-RU" sz="1800" kern="1200" dirty="0" err="1" smtClean="0">
              <a:solidFill>
                <a:srgbClr val="002060"/>
              </a:solidFill>
            </a:rPr>
            <a:t>основним</a:t>
          </a:r>
          <a:r>
            <a:rPr lang="ru-RU" sz="1800" kern="1200" dirty="0" smtClean="0">
              <a:solidFill>
                <a:srgbClr val="002060"/>
              </a:solidFill>
            </a:rPr>
            <a:t> </a:t>
          </a:r>
          <a:r>
            <a:rPr lang="ru-RU" sz="1800" kern="1200" dirty="0" err="1" smtClean="0">
              <a:solidFill>
                <a:srgbClr val="002060"/>
              </a:solidFill>
            </a:rPr>
            <a:t>об’єктом</a:t>
          </a:r>
          <a:r>
            <a:rPr lang="ru-RU" sz="1800" kern="1200" dirty="0" smtClean="0">
              <a:solidFill>
                <a:srgbClr val="002060"/>
              </a:solidFill>
            </a:rPr>
            <a:t> </a:t>
          </a:r>
          <a:r>
            <a:rPr lang="ru-RU" sz="1800" kern="1200" dirty="0" err="1" smtClean="0">
              <a:solidFill>
                <a:srgbClr val="002060"/>
              </a:solidFill>
            </a:rPr>
            <a:t>заподіюється</a:t>
          </a:r>
          <a:r>
            <a:rPr lang="ru-RU" sz="1800" kern="1200" dirty="0" smtClean="0">
              <a:solidFill>
                <a:srgbClr val="002060"/>
              </a:solidFill>
            </a:rPr>
            <a:t> </a:t>
          </a:r>
          <a:r>
            <a:rPr lang="ru-RU" sz="1800" kern="1200" dirty="0" err="1" smtClean="0">
              <a:solidFill>
                <a:srgbClr val="002060"/>
              </a:solidFill>
            </a:rPr>
            <a:t>чи</a:t>
          </a:r>
          <a:r>
            <a:rPr lang="ru-RU" sz="1800" kern="1200" dirty="0" smtClean="0">
              <a:solidFill>
                <a:srgbClr val="002060"/>
              </a:solidFill>
            </a:rPr>
            <a:t> </a:t>
          </a:r>
          <a:r>
            <a:rPr lang="ru-RU" sz="1800" kern="1200" dirty="0" err="1" smtClean="0">
              <a:solidFill>
                <a:srgbClr val="002060"/>
              </a:solidFill>
            </a:rPr>
            <a:t>створюється</a:t>
          </a:r>
          <a:r>
            <a:rPr lang="ru-RU" sz="1800" kern="1200" dirty="0" smtClean="0">
              <a:solidFill>
                <a:srgbClr val="002060"/>
              </a:solidFill>
            </a:rPr>
            <a:t> </a:t>
          </a:r>
          <a:r>
            <a:rPr lang="ru-RU" sz="1800" kern="1200" dirty="0" err="1" smtClean="0">
              <a:solidFill>
                <a:srgbClr val="002060"/>
              </a:solidFill>
            </a:rPr>
            <a:t>заподіяння</a:t>
          </a:r>
          <a:r>
            <a:rPr lang="ru-RU" sz="1800" kern="1200" dirty="0" smtClean="0">
              <a:solidFill>
                <a:srgbClr val="002060"/>
              </a:solidFill>
            </a:rPr>
            <a:t> </a:t>
          </a:r>
          <a:r>
            <a:rPr lang="ru-RU" sz="1800" kern="1200" dirty="0" err="1" smtClean="0">
              <a:solidFill>
                <a:srgbClr val="002060"/>
              </a:solidFill>
            </a:rPr>
            <a:t>шкоди</a:t>
          </a:r>
          <a:endParaRPr lang="ru-RU" sz="1800" kern="1200" dirty="0">
            <a:solidFill>
              <a:srgbClr val="00206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4495981" y="0"/>
        <a:ext cx="2711288" cy="345122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9741CD-7DA9-4F54-A04A-0B2E3E2B201E}">
      <dsp:nvSpPr>
        <dsp:cNvPr id="0" name=""/>
        <dsp:cNvSpPr/>
      </dsp:nvSpPr>
      <dsp:spPr>
        <a:xfrm>
          <a:off x="0" y="146562"/>
          <a:ext cx="7408862" cy="1550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Додатковий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обов’язковий</a:t>
          </a:r>
          <a:r>
            <a:rPr lang="ru-RU" sz="2000" kern="1200" dirty="0" smtClean="0"/>
            <a:t> (</a:t>
          </a:r>
          <a:r>
            <a:rPr lang="ru-RU" sz="2000" kern="1200" dirty="0" err="1" smtClean="0"/>
            <a:t>необхідний</a:t>
          </a:r>
          <a:r>
            <a:rPr lang="ru-RU" sz="2000" kern="1200" dirty="0" smtClean="0"/>
            <a:t>) </a:t>
          </a:r>
          <a:r>
            <a:rPr lang="ru-RU" sz="2000" kern="1200" dirty="0" err="1" smtClean="0"/>
            <a:t>об’єкт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злочину</a:t>
          </a:r>
          <a:r>
            <a:rPr lang="ru-RU" sz="2000" kern="1200" dirty="0" smtClean="0"/>
            <a:t> -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це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такий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об’єкт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який</a:t>
          </a:r>
          <a:r>
            <a:rPr lang="ru-RU" sz="2000" kern="1200" dirty="0" smtClean="0"/>
            <a:t> у </a:t>
          </a:r>
          <a:r>
            <a:rPr lang="ru-RU" sz="2000" kern="1200" dirty="0" err="1" smtClean="0"/>
            <a:t>даному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складі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злочину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страждає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завжди</a:t>
          </a:r>
          <a:r>
            <a:rPr lang="ru-RU" sz="2000" kern="1200" dirty="0" smtClean="0"/>
            <a:t>, у будь-</a:t>
          </a:r>
          <a:r>
            <a:rPr lang="ru-RU" sz="2000" kern="1200" dirty="0" err="1" smtClean="0"/>
            <a:t>якому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випадку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вчинення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певного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злочину</a:t>
          </a:r>
          <a:endParaRPr lang="ru-RU" sz="2000" kern="1200" dirty="0"/>
        </a:p>
      </dsp:txBody>
      <dsp:txXfrm>
        <a:off x="0" y="146562"/>
        <a:ext cx="7408862" cy="1550250"/>
      </dsp:txXfrm>
    </dsp:sp>
    <dsp:sp modelId="{F5B9A775-3895-4D7C-A8CC-44E085733270}">
      <dsp:nvSpPr>
        <dsp:cNvPr id="0" name=""/>
        <dsp:cNvSpPr/>
      </dsp:nvSpPr>
      <dsp:spPr>
        <a:xfrm>
          <a:off x="0" y="1754412"/>
          <a:ext cx="7408862" cy="1550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Додатковий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необов’язковий</a:t>
          </a:r>
          <a:r>
            <a:rPr lang="ru-RU" sz="2000" kern="1200" dirty="0" smtClean="0"/>
            <a:t> (</a:t>
          </a:r>
          <a:r>
            <a:rPr lang="ru-RU" sz="2000" kern="1200" dirty="0" err="1" smtClean="0"/>
            <a:t>факультативний</a:t>
          </a:r>
          <a:r>
            <a:rPr lang="ru-RU" sz="2000" kern="1200" dirty="0" smtClean="0"/>
            <a:t>) </a:t>
          </a:r>
          <a:r>
            <a:rPr lang="ru-RU" sz="2000" kern="1200" dirty="0" err="1" smtClean="0"/>
            <a:t>об’єкт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злочину</a:t>
          </a:r>
          <a:r>
            <a:rPr lang="ru-RU" sz="2000" kern="1200" dirty="0" smtClean="0"/>
            <a:t> -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це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такий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об’єкт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який</a:t>
          </a:r>
          <a:r>
            <a:rPr lang="ru-RU" sz="2000" kern="1200" dirty="0" smtClean="0"/>
            <a:t> у </a:t>
          </a:r>
          <a:r>
            <a:rPr lang="ru-RU" sz="2000" kern="1200" dirty="0" err="1" smtClean="0"/>
            <a:t>разі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вчинення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певного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злочину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може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існувати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поряд</a:t>
          </a:r>
          <a:r>
            <a:rPr lang="ru-RU" sz="2000" kern="1200" dirty="0" smtClean="0"/>
            <a:t> з </a:t>
          </a:r>
          <a:r>
            <a:rPr lang="ru-RU" sz="2000" kern="1200" dirty="0" err="1" smtClean="0"/>
            <a:t>основним</a:t>
          </a:r>
          <a:r>
            <a:rPr lang="ru-RU" sz="2000" kern="1200" dirty="0" smtClean="0"/>
            <a:t>, а </a:t>
          </a:r>
          <a:r>
            <a:rPr lang="ru-RU" sz="2000" kern="1200" dirty="0" err="1" smtClean="0"/>
            <a:t>може</a:t>
          </a:r>
          <a:r>
            <a:rPr lang="ru-RU" sz="2000" kern="1200" dirty="0" smtClean="0"/>
            <a:t> бути </a:t>
          </a:r>
          <a:r>
            <a:rPr lang="ru-RU" sz="2000" kern="1200" dirty="0" err="1" smtClean="0"/>
            <a:t>відсутнім</a:t>
          </a:r>
          <a:r>
            <a:rPr lang="ru-RU" sz="2000" kern="1200" dirty="0" smtClean="0"/>
            <a:t> (</a:t>
          </a:r>
          <a:r>
            <a:rPr lang="ru-RU" sz="2000" kern="1200" dirty="0" err="1" smtClean="0"/>
            <a:t>наприклад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відносини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власності</a:t>
          </a:r>
          <a:r>
            <a:rPr lang="ru-RU" sz="2000" kern="1200" dirty="0" smtClean="0"/>
            <a:t> і </a:t>
          </a:r>
          <a:r>
            <a:rPr lang="ru-RU" sz="2000" kern="1200" dirty="0" err="1" smtClean="0"/>
            <a:t>здоров’я</a:t>
          </a:r>
          <a:r>
            <a:rPr lang="ru-RU" sz="2000" kern="1200" dirty="0" smtClean="0"/>
            <a:t> особи при </a:t>
          </a:r>
          <a:r>
            <a:rPr lang="ru-RU" sz="2000" kern="1200" dirty="0" err="1" smtClean="0"/>
            <a:t>хуліганстві</a:t>
          </a:r>
          <a:r>
            <a:rPr lang="ru-RU" sz="2000" kern="1200" dirty="0" smtClean="0"/>
            <a:t>)</a:t>
          </a:r>
          <a:endParaRPr lang="ru-RU" sz="2000" kern="1200" dirty="0"/>
        </a:p>
      </dsp:txBody>
      <dsp:txXfrm>
        <a:off x="0" y="1754412"/>
        <a:ext cx="7408862" cy="1550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F0FA-7844-46D8-9638-AFA84915B139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D280-2829-475E-BA52-2657F4D01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F0FA-7844-46D8-9638-AFA84915B139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D280-2829-475E-BA52-2657F4D01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F0FA-7844-46D8-9638-AFA84915B139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D280-2829-475E-BA52-2657F4D017D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F0FA-7844-46D8-9638-AFA84915B139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D280-2829-475E-BA52-2657F4D017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F0FA-7844-46D8-9638-AFA84915B139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D280-2829-475E-BA52-2657F4D01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F0FA-7844-46D8-9638-AFA84915B139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D280-2829-475E-BA52-2657F4D017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F0FA-7844-46D8-9638-AFA84915B139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D280-2829-475E-BA52-2657F4D01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F0FA-7844-46D8-9638-AFA84915B139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D280-2829-475E-BA52-2657F4D01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F0FA-7844-46D8-9638-AFA84915B139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D280-2829-475E-BA52-2657F4D01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F0FA-7844-46D8-9638-AFA84915B139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D280-2829-475E-BA52-2657F4D017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F0FA-7844-46D8-9638-AFA84915B139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D280-2829-475E-BA52-2657F4D017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338F0FA-7844-46D8-9638-AFA84915B139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0A8D280-2829-475E-BA52-2657F4D017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539552" y="3581400"/>
            <a:ext cx="4752528" cy="1905001"/>
          </a:xfrm>
        </p:spPr>
        <p:txBody>
          <a:bodyPr/>
          <a:lstStyle/>
          <a:p>
            <a:pPr algn="ctr"/>
            <a:r>
              <a:rPr lang="ru-RU" dirty="0"/>
              <a:t>доктор </a:t>
            </a:r>
            <a:r>
              <a:rPr lang="ru-RU" dirty="0" err="1"/>
              <a:t>юридичних</a:t>
            </a:r>
            <a:r>
              <a:rPr lang="ru-RU" dirty="0"/>
              <a:t> наук, </a:t>
            </a:r>
            <a:r>
              <a:rPr lang="ru-RU" dirty="0" err="1"/>
              <a:t>професор</a:t>
            </a:r>
            <a:r>
              <a:rPr lang="ru-RU" dirty="0"/>
              <a:t>, </a:t>
            </a:r>
            <a:r>
              <a:rPr lang="ru-RU" dirty="0" err="1"/>
              <a:t>професор</a:t>
            </a:r>
            <a:r>
              <a:rPr lang="ru-RU" dirty="0"/>
              <a:t> </a:t>
            </a:r>
            <a:r>
              <a:rPr lang="ru-RU" dirty="0" err="1"/>
              <a:t>кафедри</a:t>
            </a:r>
            <a:r>
              <a:rPr lang="ru-RU" dirty="0"/>
              <a:t> </a:t>
            </a:r>
            <a:r>
              <a:rPr lang="ru-RU" dirty="0" err="1"/>
              <a:t>кримінального</a:t>
            </a:r>
            <a:r>
              <a:rPr lang="ru-RU" dirty="0"/>
              <a:t> права № 1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юридичного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Ярослава Мудрого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2286000"/>
            <a:ext cx="4536504" cy="1252728"/>
          </a:xfrm>
        </p:spPr>
        <p:txBody>
          <a:bodyPr/>
          <a:lstStyle/>
          <a:p>
            <a:pPr algn="ctr"/>
            <a:r>
              <a:rPr lang="ru-RU" dirty="0"/>
              <a:t>Демидова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Людмила </a:t>
            </a:r>
            <a:r>
              <a:rPr lang="ru-RU" dirty="0" err="1"/>
              <a:t>Миколаївна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8144" y="1844824"/>
            <a:ext cx="2549548" cy="3810000"/>
          </a:xfrm>
        </p:spPr>
      </p:pic>
    </p:spTree>
    <p:extLst>
      <p:ext uri="{BB962C8B-B14F-4D97-AF65-F5344CB8AC3E}">
        <p14:creationId xmlns:p14="http://schemas.microsoft.com/office/powerpoint/2010/main" xmlns="" val="1555819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Предмет суспільних відносин</a:t>
            </a:r>
            <a:endParaRPr lang="uk-UA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55576" y="2852936"/>
            <a:ext cx="7956000" cy="111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000" dirty="0"/>
              <a:t>Предметом суспільних відносин можуть виступати  різного роду фізичні тіла, речі (природні об'єкти, різні товари чи предмети, що не мають ознаки товару), а також сама людина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86552" y="4869160"/>
            <a:ext cx="7848000" cy="115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Усі суспільні відносини залежно від особливостей їх предмета поділяються на дві групи – матеріальні та нематеріальні</a:t>
            </a:r>
            <a:endParaRPr lang="uk-UA" sz="2000" dirty="0"/>
          </a:p>
        </p:txBody>
      </p:sp>
      <p:sp>
        <p:nvSpPr>
          <p:cNvPr id="24" name="Стрелка вниз 23"/>
          <p:cNvSpPr/>
          <p:nvPr/>
        </p:nvSpPr>
        <p:spPr>
          <a:xfrm>
            <a:off x="4468236" y="396893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703499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Соціальний зв’язок між суб</a:t>
            </a:r>
            <a:r>
              <a:rPr lang="uk-UA" dirty="0"/>
              <a:t>’</a:t>
            </a:r>
            <a:r>
              <a:rPr lang="uk-UA" dirty="0" smtClean="0"/>
              <a:t>єктами суспільних відносин</a:t>
            </a:r>
            <a:endParaRPr lang="uk-UA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74056" y="2413480"/>
            <a:ext cx="7632000" cy="126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400" dirty="0" smtClean="0"/>
              <a:t>Під соціальним зв'язком розуміють, як правило, певну взаємодію, певний взаємозв'язок суб'єктів суспільних відносин</a:t>
            </a:r>
            <a:endParaRPr lang="uk-UA" sz="2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1600" y="4509120"/>
            <a:ext cx="7632000" cy="172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000" dirty="0" smtClean="0"/>
              <a:t>Зовні соціальний зв’язок найчастіше виявляється в різних формах людської діяльності, які можуть бути різноманітними: раціональне використання природних ресурсів, забезпечення умов праці при виробництві, нормальна службова діяльність та ін.</a:t>
            </a:r>
            <a:endParaRPr lang="uk-UA" sz="2000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545284" y="367348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5929834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xit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4" grpId="2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Висновок:</a:t>
            </a:r>
            <a:endParaRPr lang="uk-UA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71600" y="2852936"/>
            <a:ext cx="7380000" cy="327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Об</a:t>
            </a:r>
            <a:r>
              <a:rPr lang="uk-UA" dirty="0"/>
              <a:t>'</a:t>
            </a:r>
            <a:r>
              <a:rPr lang="uk-UA" dirty="0" smtClean="0"/>
              <a:t>єктом злочину є ті суспільні відносини, на які посягає злочин, завдаючи їм не менш ніж істотної шкоди, і які поставлені під охорону закону про кримінальну відповідальність.</a:t>
            </a:r>
          </a:p>
          <a:p>
            <a:pPr algn="ctr"/>
            <a:r>
              <a:rPr lang="uk-UA" dirty="0" smtClean="0"/>
              <a:t>Структурними елементами таких відносин є: суб'єкти (носії) відносин; предмет, з приводу якого існують відносини; соціальний зв’язок між їх суб'єктами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3473656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4400" b="1" dirty="0" smtClean="0">
                <a:solidFill>
                  <a:schemeClr val="tx1"/>
                </a:solidFill>
              </a:rPr>
              <a:t>Види об'єктів злочинів</a:t>
            </a:r>
            <a:endParaRPr lang="uk-UA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1978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86916111"/>
              </p:ext>
            </p:extLst>
          </p:nvPr>
        </p:nvGraphicFramePr>
        <p:xfrm>
          <a:off x="251520" y="2636912"/>
          <a:ext cx="864096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КЛАСИФІКАЦІЯ ОБ’ЄКТІВ ЗЛОЧИНУ </a:t>
            </a:r>
            <a:br>
              <a:rPr lang="ru-RU" dirty="0"/>
            </a:br>
            <a:r>
              <a:rPr lang="ru-RU" dirty="0"/>
              <a:t>«ЗА ВЕРТИКАЛЛЮ»: </a:t>
            </a:r>
          </a:p>
        </p:txBody>
      </p:sp>
    </p:spTree>
    <p:extLst>
      <p:ext uri="{BB962C8B-B14F-4D97-AF65-F5344CB8AC3E}">
        <p14:creationId xmlns:p14="http://schemas.microsoft.com/office/powerpoint/2010/main" xmlns="" val="16221767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A337BA-6EF7-4FD1-81B9-77827B37FD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C5A337BA-6EF7-4FD1-81B9-77827B37FD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C5A337BA-6EF7-4FD1-81B9-77827B37FD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C5A337BA-6EF7-4FD1-81B9-77827B37FD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B555CC-FCD6-44D7-85A6-16CF2DBD19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3EB555CC-FCD6-44D7-85A6-16CF2DBD19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3EB555CC-FCD6-44D7-85A6-16CF2DBD19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3EB555CC-FCD6-44D7-85A6-16CF2DBD19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4A7901-68F1-47C9-B68F-3E3FE04DDC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AD4A7901-68F1-47C9-B68F-3E3FE04DDC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AD4A7901-68F1-47C9-B68F-3E3FE04DDC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AD4A7901-68F1-47C9-B68F-3E3FE04DDC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60389D-374E-4A9B-ACFF-D00CA62B90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5360389D-374E-4A9B-ACFF-D00CA62B90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5360389D-374E-4A9B-ACFF-D00CA62B90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graphicEl>
                                              <a:dgm id="{5360389D-374E-4A9B-ACFF-D00CA62B90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7913123-C404-40BC-851F-F9FC36516F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dgm id="{77913123-C404-40BC-851F-F9FC36516F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graphicEl>
                                              <a:dgm id="{77913123-C404-40BC-851F-F9FC36516F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77913123-C404-40BC-851F-F9FC36516F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97E1FE-41DD-4A76-B46B-D4471D5D61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graphicEl>
                                              <a:dgm id="{9297E1FE-41DD-4A76-B46B-D4471D5D61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9297E1FE-41DD-4A76-B46B-D4471D5D61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9297E1FE-41DD-4A76-B46B-D4471D5D61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01655813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945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КЛАСИФІКАЦІЯ БЕЗПОСЕРЕДНІХ ОБ’ЄКТІВ ЗЛОЧИНУ 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«ЗА ГОРИЗОНТАЛЛЮ»: </a:t>
            </a:r>
          </a:p>
        </p:txBody>
      </p:sp>
    </p:spTree>
    <p:extLst>
      <p:ext uri="{BB962C8B-B14F-4D97-AF65-F5344CB8AC3E}">
        <p14:creationId xmlns:p14="http://schemas.microsoft.com/office/powerpoint/2010/main" xmlns="" val="3791794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0A72332-7370-4C65-A239-E4D2978444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D0A72332-7370-4C65-A239-E4D2978444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F437769-B3F4-476E-8996-5C8806F82C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DF437769-B3F4-476E-8996-5C8806F82C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DB6FF25-ED57-472D-BEBC-6F57CE57EF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>
                                            <p:graphicEl>
                                              <a:dgm id="{5DB6FF25-ED57-472D-BEBC-6F57CE57EF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21A8632-7635-4861-A264-3EA08BDF1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dgm id="{D21A8632-7635-4861-A264-3EA08BDF13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886A93F-A933-4392-ADF7-B11A765484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5">
                                            <p:graphicEl>
                                              <a:dgm id="{9886A93F-A933-4392-ADF7-B11A765484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34013696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9452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002060"/>
                </a:solidFill>
              </a:rPr>
              <a:t>ВИДИ ДОДАТКОВИХ БЕЗПОСЕРЕДНІХ </a:t>
            </a:r>
            <a:br>
              <a:rPr lang="ru-RU" sz="3600" dirty="0">
                <a:solidFill>
                  <a:srgbClr val="002060"/>
                </a:solidFill>
              </a:rPr>
            </a:br>
            <a:r>
              <a:rPr lang="ru-RU" sz="3600" dirty="0">
                <a:solidFill>
                  <a:srgbClr val="002060"/>
                </a:solidFill>
              </a:rPr>
              <a:t>ОБ’ЄКТІВ ЗЛОЧИНУ</a:t>
            </a:r>
            <a:r>
              <a:rPr lang="ru-RU" sz="3600" dirty="0" smtClean="0">
                <a:solidFill>
                  <a:srgbClr val="002060"/>
                </a:solidFill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4928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9741CD-7DA9-4F54-A04A-0B2E3E2B20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4F9741CD-7DA9-4F54-A04A-0B2E3E2B20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B9A775-3895-4D7C-A8CC-44E0857332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F5B9A775-3895-4D7C-A8CC-44E0857332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Висновок:</a:t>
            </a:r>
            <a:endParaRPr lang="uk-UA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43608" y="2996952"/>
            <a:ext cx="7308000" cy="309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Види об</a:t>
            </a:r>
            <a:r>
              <a:rPr lang="uk-UA" sz="2400" dirty="0"/>
              <a:t>'</a:t>
            </a:r>
            <a:r>
              <a:rPr lang="uk-UA" sz="2400" dirty="0" smtClean="0"/>
              <a:t>єктів злочинів слід визначати залежно від рівня їх узагальнення з їх класифікацією «за вертикаллю», поділяючи їх на загальний, родовий і безпосередній об</a:t>
            </a:r>
            <a:r>
              <a:rPr lang="uk-UA" sz="2400" dirty="0"/>
              <a:t>'</a:t>
            </a:r>
            <a:r>
              <a:rPr lang="uk-UA" sz="2400" dirty="0" smtClean="0"/>
              <a:t>єкти, а також «за горизонталлю» </a:t>
            </a:r>
            <a:r>
              <a:rPr lang="uk-UA" sz="2400" dirty="0" smtClean="0">
                <a:latin typeface="Times New Roman"/>
                <a:cs typeface="Times New Roman"/>
              </a:rPr>
              <a:t>‒</a:t>
            </a:r>
            <a:r>
              <a:rPr lang="uk-UA" sz="2400" dirty="0" smtClean="0"/>
              <a:t> на основний (головний) і додатковий безпосередні об</a:t>
            </a:r>
            <a:r>
              <a:rPr lang="uk-UA" sz="2400" dirty="0"/>
              <a:t>'</a:t>
            </a:r>
            <a:r>
              <a:rPr lang="uk-UA" sz="2400" dirty="0" smtClean="0"/>
              <a:t>єкти. В свою чергу, додатковий безпосередній об</a:t>
            </a:r>
            <a:r>
              <a:rPr lang="uk-UA" sz="2400" dirty="0"/>
              <a:t>'</a:t>
            </a:r>
            <a:r>
              <a:rPr lang="uk-UA" sz="2400" dirty="0" smtClean="0"/>
              <a:t>єкт може бути обов'язковим (необхідним)  і необов</a:t>
            </a:r>
            <a:r>
              <a:rPr lang="uk-UA" sz="2400" dirty="0"/>
              <a:t>'</a:t>
            </a:r>
            <a:r>
              <a:rPr lang="uk-UA" sz="2400" dirty="0" smtClean="0"/>
              <a:t>язковим (факультативним).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21045941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4400" b="1" dirty="0" smtClean="0">
                <a:solidFill>
                  <a:schemeClr val="tx1"/>
                </a:solidFill>
              </a:rPr>
              <a:t>Предмет злочину</a:t>
            </a:r>
            <a:endParaRPr lang="uk-UA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2276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Предметом </a:t>
            </a:r>
            <a:r>
              <a:rPr lang="ru-RU" sz="3200" dirty="0" err="1"/>
              <a:t>злочину</a:t>
            </a:r>
            <a:r>
              <a:rPr lang="ru-RU" sz="3200" dirty="0"/>
              <a:t> є будь-</a:t>
            </a:r>
            <a:r>
              <a:rPr lang="ru-RU" sz="3200" dirty="0" err="1"/>
              <a:t>які</a:t>
            </a:r>
            <a:r>
              <a:rPr lang="ru-RU" sz="3200" dirty="0"/>
              <a:t> </a:t>
            </a:r>
            <a:r>
              <a:rPr lang="ru-RU" sz="3200" dirty="0" err="1"/>
              <a:t>речі</a:t>
            </a:r>
            <a:r>
              <a:rPr lang="ru-RU" sz="3200" dirty="0"/>
              <a:t> </a:t>
            </a:r>
            <a:r>
              <a:rPr lang="ru-RU" sz="3200" dirty="0" err="1"/>
              <a:t>матеріального</a:t>
            </a:r>
            <a:r>
              <a:rPr lang="ru-RU" sz="3200" dirty="0"/>
              <a:t> </a:t>
            </a:r>
            <a:r>
              <a:rPr lang="ru-RU" sz="3200" dirty="0" err="1"/>
              <a:t>світу</a:t>
            </a:r>
            <a:r>
              <a:rPr lang="ru-RU" sz="3200" dirty="0"/>
              <a:t> з </a:t>
            </a:r>
            <a:r>
              <a:rPr lang="ru-RU" sz="3200" dirty="0" err="1"/>
              <a:t>певними</a:t>
            </a:r>
            <a:r>
              <a:rPr lang="ru-RU" sz="3200" dirty="0"/>
              <a:t> </a:t>
            </a:r>
            <a:r>
              <a:rPr lang="ru-RU" sz="3200" dirty="0" err="1"/>
              <a:t>властивостями</a:t>
            </a:r>
            <a:r>
              <a:rPr lang="ru-RU" sz="3200" dirty="0"/>
              <a:t> </a:t>
            </a:r>
            <a:r>
              <a:rPr lang="ru-RU" sz="3200" dirty="0" err="1"/>
              <a:t>яких</a:t>
            </a:r>
            <a:r>
              <a:rPr lang="ru-RU" sz="3200" dirty="0"/>
              <a:t> закон про </a:t>
            </a:r>
            <a:r>
              <a:rPr lang="ru-RU" sz="3200" dirty="0" err="1"/>
              <a:t>кримінальну</a:t>
            </a:r>
            <a:r>
              <a:rPr lang="ru-RU" sz="3200" dirty="0"/>
              <a:t> </a:t>
            </a:r>
            <a:r>
              <a:rPr lang="ru-RU" sz="3200" dirty="0" err="1"/>
              <a:t>відповідальність</a:t>
            </a:r>
            <a:r>
              <a:rPr lang="ru-RU" sz="3200" dirty="0"/>
              <a:t> </a:t>
            </a:r>
            <a:r>
              <a:rPr lang="ru-RU" sz="3200" dirty="0" err="1"/>
              <a:t>пов’язує</a:t>
            </a:r>
            <a:r>
              <a:rPr lang="ru-RU" sz="3200" dirty="0"/>
              <a:t> </a:t>
            </a:r>
            <a:r>
              <a:rPr lang="ru-RU" sz="3200" dirty="0" err="1"/>
              <a:t>наявність</a:t>
            </a:r>
            <a:r>
              <a:rPr lang="ru-RU" sz="3200" dirty="0"/>
              <a:t> у </a:t>
            </a:r>
            <a:r>
              <a:rPr lang="ru-RU" sz="3200" dirty="0" err="1" smtClean="0"/>
              <a:t>діянні</a:t>
            </a:r>
            <a:r>
              <a:rPr lang="ru-RU" sz="3200" dirty="0" smtClean="0"/>
              <a:t> </a:t>
            </a:r>
            <a:r>
              <a:rPr lang="ru-RU" sz="3200" dirty="0"/>
              <a:t>особи </a:t>
            </a:r>
            <a:r>
              <a:rPr lang="ru-RU" sz="3200" dirty="0" err="1"/>
              <a:t>ознак</a:t>
            </a:r>
            <a:r>
              <a:rPr lang="ru-RU" sz="3200" dirty="0"/>
              <a:t> конкретного складу </a:t>
            </a:r>
            <a:r>
              <a:rPr lang="ru-RU" sz="3200" dirty="0" err="1" smtClean="0"/>
              <a:t>злочину</a:t>
            </a:r>
            <a:endParaRPr lang="ru-RU" sz="3200" dirty="0" smtClean="0"/>
          </a:p>
          <a:p>
            <a:pPr algn="ctr"/>
            <a:endParaRPr lang="ru-RU" sz="32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ПРЕДМЕТ ЗЛОЧИНУ</a:t>
            </a:r>
          </a:p>
        </p:txBody>
      </p:sp>
    </p:spTree>
    <p:extLst>
      <p:ext uri="{BB962C8B-B14F-4D97-AF65-F5344CB8AC3E}">
        <p14:creationId xmlns:p14="http://schemas.microsoft.com/office/powerpoint/2010/main" xmlns="" val="8132161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140968"/>
            <a:ext cx="8229600" cy="1252728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ОБ’ЄКТ І ПРЕДМЕТ ЗЛОЧИНУ</a:t>
            </a:r>
          </a:p>
        </p:txBody>
      </p:sp>
    </p:spTree>
    <p:extLst>
      <p:ext uri="{BB962C8B-B14F-4D97-AF65-F5344CB8AC3E}">
        <p14:creationId xmlns:p14="http://schemas.microsoft.com/office/powerpoint/2010/main" xmlns="" val="22248965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Предмет злочину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uk-UA" sz="3200" dirty="0" smtClean="0"/>
              <a:t>Завжди є  речовою (матеріальною) ознакою</a:t>
            </a:r>
            <a:endParaRPr lang="uk-UA" sz="32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uk-UA" sz="3200" dirty="0" smtClean="0"/>
              <a:t>Це така ознака складу злочину, яку названо безпосередньо в самому законі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xmlns="" val="237521441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dirty="0"/>
              <a:t>Предмет </a:t>
            </a:r>
            <a:r>
              <a:rPr lang="uk-UA" sz="4000" dirty="0" smtClean="0"/>
              <a:t>злочину в </a:t>
            </a:r>
            <a:r>
              <a:rPr lang="uk-UA" sz="4000" dirty="0"/>
              <a:t>окремих випадках може збігатися з предметом суспільних відносин, які охороняються законом про кримінальну відповідальність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Предмет злочину і предмет суспільних відносин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41572909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Предмет злочину і предмет злочинного впливу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Предмет злочину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pPr algn="just"/>
            <a:r>
              <a:rPr lang="ru-RU" dirty="0" err="1" smtClean="0"/>
              <a:t>Це</a:t>
            </a:r>
            <a:r>
              <a:rPr lang="ru-RU" dirty="0" smtClean="0"/>
              <a:t> будь-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речі</a:t>
            </a:r>
            <a:r>
              <a:rPr lang="ru-RU" dirty="0" smtClean="0"/>
              <a:t> </a:t>
            </a:r>
            <a:r>
              <a:rPr lang="ru-RU" dirty="0" err="1" smtClean="0"/>
              <a:t>матеріального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з </a:t>
            </a:r>
            <a:r>
              <a:rPr lang="ru-RU" dirty="0" err="1" smtClean="0"/>
              <a:t>певними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закон про </a:t>
            </a:r>
            <a:r>
              <a:rPr lang="ru-RU" dirty="0" err="1" smtClean="0"/>
              <a:t>кримінальну</a:t>
            </a:r>
            <a:r>
              <a:rPr lang="ru-RU" dirty="0" smtClean="0"/>
              <a:t> </a:t>
            </a:r>
            <a:r>
              <a:rPr lang="ru-RU" dirty="0" err="1" smtClean="0"/>
              <a:t>відповідальність</a:t>
            </a:r>
            <a:r>
              <a:rPr lang="ru-RU" dirty="0" smtClean="0"/>
              <a:t> </a:t>
            </a:r>
            <a:r>
              <a:rPr lang="ru-RU" dirty="0" err="1" smtClean="0"/>
              <a:t>пов’язує</a:t>
            </a:r>
            <a:r>
              <a:rPr lang="ru-RU" dirty="0" smtClean="0"/>
              <a:t> </a:t>
            </a:r>
            <a:r>
              <a:rPr lang="ru-RU" dirty="0" err="1" smtClean="0"/>
              <a:t>наявність</a:t>
            </a:r>
            <a:r>
              <a:rPr lang="ru-RU" dirty="0" smtClean="0"/>
              <a:t> у </a:t>
            </a:r>
            <a:r>
              <a:rPr lang="ru-RU" dirty="0" err="1" smtClean="0"/>
              <a:t>діянні</a:t>
            </a:r>
            <a:r>
              <a:rPr lang="ru-RU" dirty="0" smtClean="0"/>
              <a:t> особи </a:t>
            </a:r>
            <a:r>
              <a:rPr lang="ru-RU" dirty="0" err="1" smtClean="0"/>
              <a:t>ознак</a:t>
            </a:r>
            <a:r>
              <a:rPr lang="ru-RU" dirty="0" smtClean="0"/>
              <a:t> конкретного складу </a:t>
            </a:r>
            <a:r>
              <a:rPr lang="ru-RU" dirty="0" err="1" smtClean="0"/>
              <a:t>злочину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Предмет злочинного впливу</a:t>
            </a:r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uk-UA" dirty="0" smtClean="0"/>
              <a:t>Це той елемент охоронюваних законом про кримінальну відповідальність  суспільних відносин, що піддається безпосередньому злочинному впливу і якому заподіюється шкода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7129711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6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Висновок:</a:t>
            </a:r>
            <a:endParaRPr lang="uk-UA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15616" y="2780928"/>
            <a:ext cx="7452000" cy="3780000"/>
          </a:xfrm>
          <a:prstGeom prst="roundRect">
            <a:avLst>
              <a:gd name="adj" fmla="val 142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uk-UA" sz="2400" dirty="0" smtClean="0"/>
              <a:t>1. Слід розрізняти предмет злочину, предмет суспільних відносин і предмет злочинного впливу, хоча в певних випадках вони можуть співпадати.</a:t>
            </a:r>
          </a:p>
          <a:p>
            <a:pPr algn="just"/>
            <a:endParaRPr lang="uk-UA" sz="2400" dirty="0" smtClean="0"/>
          </a:p>
          <a:p>
            <a:pPr algn="just"/>
            <a:r>
              <a:rPr lang="uk-UA" sz="2400" dirty="0" smtClean="0"/>
              <a:t>2. Предметом  злочину є </a:t>
            </a:r>
            <a:r>
              <a:rPr lang="ru-RU" sz="2400" dirty="0" smtClean="0"/>
              <a:t>будь-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/>
              <a:t>речі</a:t>
            </a:r>
            <a:r>
              <a:rPr lang="ru-RU" sz="2400" dirty="0"/>
              <a:t> </a:t>
            </a:r>
            <a:r>
              <a:rPr lang="ru-RU" sz="2400" dirty="0" err="1"/>
              <a:t>матеріального</a:t>
            </a:r>
            <a:r>
              <a:rPr lang="ru-RU" sz="2400" dirty="0"/>
              <a:t> </a:t>
            </a:r>
            <a:r>
              <a:rPr lang="ru-RU" sz="2400" dirty="0" err="1"/>
              <a:t>світу</a:t>
            </a:r>
            <a:r>
              <a:rPr lang="ru-RU" sz="2400" dirty="0"/>
              <a:t> з </a:t>
            </a:r>
            <a:r>
              <a:rPr lang="ru-RU" sz="2400" dirty="0" err="1"/>
              <a:t>певними</a:t>
            </a:r>
            <a:r>
              <a:rPr lang="ru-RU" sz="2400" dirty="0"/>
              <a:t> </a:t>
            </a:r>
            <a:r>
              <a:rPr lang="ru-RU" sz="2400" dirty="0" err="1"/>
              <a:t>властивостями</a:t>
            </a:r>
            <a:r>
              <a:rPr lang="ru-RU" sz="2400" dirty="0"/>
              <a:t> </a:t>
            </a:r>
            <a:r>
              <a:rPr lang="ru-RU" sz="2400" dirty="0" err="1"/>
              <a:t>яких</a:t>
            </a:r>
            <a:r>
              <a:rPr lang="ru-RU" sz="2400" dirty="0"/>
              <a:t> закон про </a:t>
            </a:r>
            <a:r>
              <a:rPr lang="ru-RU" sz="2400" dirty="0" err="1"/>
              <a:t>кримінальну</a:t>
            </a:r>
            <a:r>
              <a:rPr lang="ru-RU" sz="2400" dirty="0"/>
              <a:t> </a:t>
            </a:r>
            <a:r>
              <a:rPr lang="ru-RU" sz="2400" dirty="0" err="1"/>
              <a:t>відповідальність</a:t>
            </a:r>
            <a:r>
              <a:rPr lang="ru-RU" sz="2400" dirty="0"/>
              <a:t> </a:t>
            </a:r>
            <a:r>
              <a:rPr lang="ru-RU" sz="2400" dirty="0" err="1"/>
              <a:t>пов’язує</a:t>
            </a:r>
            <a:r>
              <a:rPr lang="ru-RU" sz="2400" dirty="0"/>
              <a:t> </a:t>
            </a:r>
            <a:r>
              <a:rPr lang="ru-RU" sz="2400" dirty="0" err="1"/>
              <a:t>наявність</a:t>
            </a:r>
            <a:r>
              <a:rPr lang="ru-RU" sz="2400" dirty="0"/>
              <a:t> у </a:t>
            </a:r>
            <a:r>
              <a:rPr lang="ru-RU" sz="2400" dirty="0" err="1"/>
              <a:t>діянні</a:t>
            </a:r>
            <a:r>
              <a:rPr lang="ru-RU" sz="2400" dirty="0"/>
              <a:t> особи </a:t>
            </a:r>
            <a:r>
              <a:rPr lang="ru-RU" sz="2400" dirty="0" err="1"/>
              <a:t>ознак</a:t>
            </a:r>
            <a:r>
              <a:rPr lang="ru-RU" sz="2400" dirty="0"/>
              <a:t> конкретного складу </a:t>
            </a:r>
            <a:r>
              <a:rPr lang="ru-RU" sz="2400" dirty="0" err="1" smtClean="0"/>
              <a:t>злочину</a:t>
            </a:r>
            <a:r>
              <a:rPr lang="ru-RU" sz="2400" dirty="0" smtClean="0"/>
              <a:t>.</a:t>
            </a:r>
            <a:endParaRPr lang="ru-RU" sz="2400" dirty="0"/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24621388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i="1" dirty="0" smtClean="0"/>
              <a:t>Бажаємо успіхів!</a:t>
            </a:r>
            <a:endParaRPr lang="uk-UA" sz="3600" b="1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2052" name="Picture 4" descr="http://pravo-izdat.com.ua/image/cache/data/books/imagebook_191-200x27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96752"/>
            <a:ext cx="2700000" cy="3712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44498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Додаткова література для самостійного вивчення:</a:t>
            </a:r>
            <a:endParaRPr lang="uk-UA" dirty="0"/>
          </a:p>
        </p:txBody>
      </p:sp>
      <p:pic>
        <p:nvPicPr>
          <p:cNvPr id="1026" name="Picture 2" descr="http://pravo-izdat.com.ua/image/cache/data/books/Monografii/Obl_%D0%9C%D0%BE%D0%BD%D0%BE_%D0%A2%D0%B0%D1%86%D1%96%D0%B9_2016_%D0%BA%D0%B0%D0%BA%20%D0%B4%D0%BE%D0%BB%D0%B6%D0%BD%D0%BE%20%D0%B1%D1%8B%D1%82%D1%8C-200x27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25616"/>
            <a:ext cx="190500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3779912" y="2996952"/>
            <a:ext cx="4788000" cy="208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b="1" dirty="0" err="1" smtClean="0"/>
              <a:t>Тацій</a:t>
            </a:r>
            <a:r>
              <a:rPr lang="uk-UA" b="1" dirty="0" smtClean="0"/>
              <a:t> В. Я. </a:t>
            </a:r>
            <a:r>
              <a:rPr lang="uk-UA" dirty="0" smtClean="0"/>
              <a:t>Об'єкт і предмет злочину в кримінальному праві / В. Я. </a:t>
            </a:r>
            <a:r>
              <a:rPr lang="uk-UA" dirty="0" err="1" smtClean="0"/>
              <a:t>Тацій</a:t>
            </a:r>
            <a:r>
              <a:rPr lang="uk-UA" dirty="0" smtClean="0"/>
              <a:t>. – Х.: Право, 2016. – 256 с.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4194225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err="1" smtClean="0"/>
              <a:t>Поняття</a:t>
            </a:r>
            <a:r>
              <a:rPr lang="ru-RU" sz="3600" dirty="0" smtClean="0"/>
              <a:t> </a:t>
            </a:r>
            <a:r>
              <a:rPr lang="ru-RU" sz="3600" dirty="0" err="1"/>
              <a:t>об’єкта</a:t>
            </a:r>
            <a:r>
              <a:rPr lang="ru-RU" sz="3600" dirty="0"/>
              <a:t> </a:t>
            </a:r>
            <a:r>
              <a:rPr lang="ru-RU" sz="3600" dirty="0" err="1"/>
              <a:t>злочину</a:t>
            </a:r>
            <a:endParaRPr lang="ru-RU" sz="3600" dirty="0"/>
          </a:p>
          <a:p>
            <a:r>
              <a:rPr lang="ru-RU" sz="3600" dirty="0" err="1"/>
              <a:t>Види</a:t>
            </a:r>
            <a:r>
              <a:rPr lang="ru-RU" sz="3600" dirty="0"/>
              <a:t>  </a:t>
            </a:r>
            <a:r>
              <a:rPr lang="ru-RU" sz="3600" dirty="0" err="1"/>
              <a:t>об’єктів</a:t>
            </a:r>
            <a:r>
              <a:rPr lang="ru-RU" sz="3600" dirty="0"/>
              <a:t> </a:t>
            </a:r>
            <a:r>
              <a:rPr lang="ru-RU" sz="3600" dirty="0" err="1" smtClean="0"/>
              <a:t>злочину</a:t>
            </a:r>
            <a:endParaRPr lang="ru-RU" sz="3600" dirty="0" smtClean="0"/>
          </a:p>
          <a:p>
            <a:r>
              <a:rPr lang="ru-RU" sz="3600" dirty="0"/>
              <a:t>Предмет </a:t>
            </a:r>
            <a:r>
              <a:rPr lang="ru-RU" sz="3600" dirty="0" err="1"/>
              <a:t>злочину</a:t>
            </a:r>
            <a:r>
              <a:rPr lang="ru-RU" sz="3600" dirty="0"/>
              <a:t>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972808"/>
          </a:xfrm>
        </p:spPr>
        <p:txBody>
          <a:bodyPr>
            <a:normAutofit fontScale="90000"/>
          </a:bodyPr>
          <a:lstStyle/>
          <a:p>
            <a:r>
              <a:rPr lang="ru-RU" dirty="0"/>
              <a:t>П Л А Н  Л Е К Ц І Ї</a:t>
            </a:r>
            <a:br>
              <a:rPr lang="ru-RU" dirty="0"/>
            </a:br>
            <a:r>
              <a:rPr lang="ru-RU" dirty="0"/>
              <a:t>«ОБ’ЄКТ І ПРЕДМЕТ ЗЛОЧИНУ»: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11672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ПОНЯТТЯ «ОБ’ЄКТ ЗЛОЧИНУ»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56916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45397"/>
              </p:ext>
            </p:extLst>
          </p:nvPr>
        </p:nvGraphicFramePr>
        <p:xfrm>
          <a:off x="251520" y="1844824"/>
          <a:ext cx="864096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ПОНЯТТЯ «ОБ’ЄКТ ЗЛОЧИНУ»</a:t>
            </a:r>
          </a:p>
        </p:txBody>
      </p:sp>
    </p:spTree>
    <p:extLst>
      <p:ext uri="{BB962C8B-B14F-4D97-AF65-F5344CB8AC3E}">
        <p14:creationId xmlns:p14="http://schemas.microsoft.com/office/powerpoint/2010/main" xmlns="" val="68533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5FBFAD-F344-42B8-A2FE-A55FD071D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285FBFAD-F344-42B8-A2FE-A55FD071D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285FBFAD-F344-42B8-A2FE-A55FD071D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6A149A-DA36-4AAB-A264-1FC21594B4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F26A149A-DA36-4AAB-A264-1FC21594B4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F26A149A-DA36-4AAB-A264-1FC21594B4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4E562B0-0DE0-4A4A-A1E9-8C5E2DAB2F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04E562B0-0DE0-4A4A-A1E9-8C5E2DAB2F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04E562B0-0DE0-4A4A-A1E9-8C5E2DAB2F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F9258A-5B5B-47AF-9162-2B376E4A83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DFF9258A-5B5B-47AF-9162-2B376E4A83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DFF9258A-5B5B-47AF-9162-2B376E4A83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E0400F-494F-4067-B0F1-16CA8DE6AC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2DE0400F-494F-4067-B0F1-16CA8DE6AC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2DE0400F-494F-4067-B0F1-16CA8DE6AC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5977" y="338666"/>
            <a:ext cx="4330824" cy="3666397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Суспільні відносини як об’єкт злочину являють собою певні зв’язки між людьми (суб’єктами), що складаються в процесі їх спільної матеріальної та духовної діяльності (економічні, політичні, ідеологічні та ін.).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51520" y="4653136"/>
            <a:ext cx="8435280" cy="1994024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Законом про </a:t>
            </a:r>
            <a:r>
              <a:rPr lang="ru-RU" sz="2400" dirty="0" err="1">
                <a:solidFill>
                  <a:srgbClr val="002060"/>
                </a:solidFill>
              </a:rPr>
              <a:t>кримінальну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відповідальність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охороняється</a:t>
            </a:r>
            <a:r>
              <a:rPr lang="ru-RU" sz="2400" dirty="0">
                <a:solidFill>
                  <a:srgbClr val="002060"/>
                </a:solidFill>
              </a:rPr>
              <a:t> не вся </a:t>
            </a:r>
            <a:r>
              <a:rPr lang="ru-RU" sz="2400" dirty="0" err="1">
                <a:solidFill>
                  <a:srgbClr val="002060"/>
                </a:solidFill>
              </a:rPr>
              <a:t>сукупність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цих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відносин</a:t>
            </a:r>
            <a:r>
              <a:rPr lang="ru-RU" sz="2400" dirty="0">
                <a:solidFill>
                  <a:srgbClr val="002060"/>
                </a:solidFill>
              </a:rPr>
              <a:t>, а </a:t>
            </a:r>
            <a:r>
              <a:rPr lang="ru-RU" sz="2400" dirty="0" err="1">
                <a:solidFill>
                  <a:srgbClr val="002060"/>
                </a:solidFill>
              </a:rPr>
              <a:t>тільки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найбільш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важливі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найбільш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значущі</a:t>
            </a:r>
            <a:r>
              <a:rPr lang="ru-RU" sz="2400" dirty="0">
                <a:solidFill>
                  <a:srgbClr val="002060"/>
                </a:solidFill>
              </a:rPr>
              <a:t> для </a:t>
            </a:r>
            <a:r>
              <a:rPr lang="ru-RU" sz="2400" dirty="0" err="1">
                <a:solidFill>
                  <a:srgbClr val="002060"/>
                </a:solidFill>
              </a:rPr>
              <a:t>інтересів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суспільства</a:t>
            </a:r>
            <a:r>
              <a:rPr lang="ru-RU" sz="2400" dirty="0">
                <a:solidFill>
                  <a:srgbClr val="002060"/>
                </a:solidFill>
              </a:rPr>
              <a:t> і </a:t>
            </a:r>
            <a:r>
              <a:rPr lang="ru-RU" sz="2400" dirty="0" err="1">
                <a:solidFill>
                  <a:srgbClr val="002060"/>
                </a:solidFill>
              </a:rPr>
              <a:t>держави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яким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злочинним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посяганням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завдають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чи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можуть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завдати</a:t>
            </a:r>
            <a:r>
              <a:rPr lang="ru-RU" sz="2400" dirty="0">
                <a:solidFill>
                  <a:srgbClr val="002060"/>
                </a:solidFill>
              </a:rPr>
              <a:t> не </a:t>
            </a:r>
            <a:r>
              <a:rPr lang="ru-RU" sz="2400" dirty="0" err="1">
                <a:solidFill>
                  <a:srgbClr val="002060"/>
                </a:solidFill>
              </a:rPr>
              <a:t>менш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ніж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істотну</a:t>
            </a:r>
            <a:r>
              <a:rPr lang="ru-RU" sz="2400" dirty="0">
                <a:solidFill>
                  <a:srgbClr val="002060"/>
                </a:solidFill>
              </a:rPr>
              <a:t> шкоду.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6" r="1266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682750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000" dirty="0"/>
              <a:t>1) СУБ’ЄКТИ (НОСІЇ) СУСПІЛЬНИХ ВІДНОСИН; </a:t>
            </a:r>
            <a:endParaRPr lang="ru-RU" sz="3000" dirty="0" smtClean="0"/>
          </a:p>
          <a:p>
            <a:endParaRPr lang="ru-RU" sz="3000" dirty="0"/>
          </a:p>
          <a:p>
            <a:r>
              <a:rPr lang="ru-RU" sz="3000" dirty="0"/>
              <a:t>2) ПРЕДМЕТ, З ПРИВОДУ ЯКОГО ІСНУЮТЬ ВІДНОСИНИ</a:t>
            </a:r>
            <a:r>
              <a:rPr lang="ru-RU" sz="3000" dirty="0" smtClean="0"/>
              <a:t>;</a:t>
            </a:r>
          </a:p>
          <a:p>
            <a:endParaRPr lang="ru-RU" sz="3000" dirty="0"/>
          </a:p>
          <a:p>
            <a:r>
              <a:rPr lang="ru-RU" sz="3000" dirty="0"/>
              <a:t>3) СОЦІАЛЬНИЙ ЗВ’ЯЗОК (СУСПІЛЬНО ЗНАЧУЩА ДІЯЛЬНІСТЬ) ЯК ЗМІСТ СУСПІЛЬНИХ ВІДНОСИН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СТРУКТУРА СУСПІЛЬНИХ ВІДНОСИН:</a:t>
            </a:r>
          </a:p>
        </p:txBody>
      </p:sp>
    </p:spTree>
    <p:extLst>
      <p:ext uri="{BB962C8B-B14F-4D97-AF65-F5344CB8AC3E}">
        <p14:creationId xmlns:p14="http://schemas.microsoft.com/office/powerpoint/2010/main" xmlns="" val="1658587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Суб'єкти (носії) суспільних відносин</a:t>
            </a:r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15616" y="2636912"/>
            <a:ext cx="7308104" cy="140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Входять до складу будь-яких суспільних відносин</a:t>
            </a:r>
            <a:endParaRPr lang="uk-UA" sz="3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51720" y="4797152"/>
            <a:ext cx="7272000" cy="136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Ними може виступати сама держава, різні об'єднання громадян, юридичні та фізичні особи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40417605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313</TotalTime>
  <Words>897</Words>
  <Application>Microsoft Office PowerPoint</Application>
  <PresentationFormat>Экран (4:3)</PresentationFormat>
  <Paragraphs>72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Волна</vt:lpstr>
      <vt:lpstr>Демидова  Людмила Миколаївна</vt:lpstr>
      <vt:lpstr>ОБ’ЄКТ І ПРЕДМЕТ ЗЛОЧИНУ</vt:lpstr>
      <vt:lpstr>Додаткова література для самостійного вивчення:</vt:lpstr>
      <vt:lpstr>П Л А Н  Л Е К Ц І Ї «ОБ’ЄКТ І ПРЕДМЕТ ЗЛОЧИНУ»: </vt:lpstr>
      <vt:lpstr>ПОНЯТТЯ «ОБ’ЄКТ ЗЛОЧИНУ»</vt:lpstr>
      <vt:lpstr>ПОНЯТТЯ «ОБ’ЄКТ ЗЛОЧИНУ»</vt:lpstr>
      <vt:lpstr>Суспільні відносини як об’єкт злочину являють собою певні зв’язки між людьми (суб’єктами), що складаються в процесі їх спільної матеріальної та духовної діяльності (економічні, політичні, ідеологічні та ін.).</vt:lpstr>
      <vt:lpstr>СТРУКТУРА СУСПІЛЬНИХ ВІДНОСИН:</vt:lpstr>
      <vt:lpstr>Суб'єкти (носії) суспільних відносин</vt:lpstr>
      <vt:lpstr>Предмет суспільних відносин</vt:lpstr>
      <vt:lpstr>Соціальний зв’язок між суб’єктами суспільних відносин</vt:lpstr>
      <vt:lpstr>Висновок:</vt:lpstr>
      <vt:lpstr>Слайд 13</vt:lpstr>
      <vt:lpstr>КЛАСИФІКАЦІЯ ОБ’ЄКТІВ ЗЛОЧИНУ  «ЗА ВЕРТИКАЛЛЮ»: </vt:lpstr>
      <vt:lpstr>КЛАСИФІКАЦІЯ БЕЗПОСЕРЕДНІХ ОБ’ЄКТІВ ЗЛОЧИНУ  «ЗА ГОРИЗОНТАЛЛЮ»: </vt:lpstr>
      <vt:lpstr>ВИДИ ДОДАТКОВИХ БЕЗПОСЕРЕДНІХ  ОБ’ЄКТІВ ЗЛОЧИНУ:</vt:lpstr>
      <vt:lpstr>Висновок:</vt:lpstr>
      <vt:lpstr>Слайд 18</vt:lpstr>
      <vt:lpstr>ПРЕДМЕТ ЗЛОЧИНУ</vt:lpstr>
      <vt:lpstr>Предмет злочину</vt:lpstr>
      <vt:lpstr>Предмет злочину і предмет суспільних відносин</vt:lpstr>
      <vt:lpstr>Предмет злочину і предмет злочинного впливу</vt:lpstr>
      <vt:lpstr>Висновок:</vt:lpstr>
      <vt:lpstr>Бажаємо успіхів!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 Л А Н  Л Е К Ц І Ї «ОБ’ЄКТ І ПРЕДМЕТ ЗЛОЧИНУ»:</dc:title>
  <dc:creator>Alex</dc:creator>
  <cp:lastModifiedBy>User</cp:lastModifiedBy>
  <cp:revision>46</cp:revision>
  <dcterms:created xsi:type="dcterms:W3CDTF">2016-12-25T11:27:14Z</dcterms:created>
  <dcterms:modified xsi:type="dcterms:W3CDTF">2016-12-26T10:37:29Z</dcterms:modified>
</cp:coreProperties>
</file>