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3" r:id="rId7"/>
    <p:sldId id="264" r:id="rId8"/>
    <p:sldId id="262" r:id="rId9"/>
    <p:sldId id="261"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en-US"/>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en-US"/>
          </a:p>
        </p:txBody>
      </p:sp>
      <p:sp>
        <p:nvSpPr>
          <p:cNvPr id="4" name="Місце для дати 3"/>
          <p:cNvSpPr>
            <a:spLocks noGrp="1"/>
          </p:cNvSpPr>
          <p:nvPr>
            <p:ph type="dt" sz="half" idx="10"/>
          </p:nvPr>
        </p:nvSpPr>
        <p:spPr/>
        <p:txBody>
          <a:bodyPr/>
          <a:lstStyle/>
          <a:p>
            <a:fld id="{FE44F3D2-F4C9-4E02-A97C-01B747A5F43B}" type="datetimeFigureOut">
              <a:rPr lang="en-US" smtClean="0"/>
              <a:t>3/28/2020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2220749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FE44F3D2-F4C9-4E02-A97C-01B747A5F43B}" type="datetimeFigureOut">
              <a:rPr lang="en-US" smtClean="0"/>
              <a:t>3/28/2020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4168936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FE44F3D2-F4C9-4E02-A97C-01B747A5F43B}" type="datetimeFigureOut">
              <a:rPr lang="en-US" smtClean="0"/>
              <a:t>3/28/2020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393822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FE44F3D2-F4C9-4E02-A97C-01B747A5F43B}" type="datetimeFigureOut">
              <a:rPr lang="en-US" smtClean="0"/>
              <a:t>3/28/2020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3321996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en-US"/>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FE44F3D2-F4C9-4E02-A97C-01B747A5F43B}" type="datetimeFigureOut">
              <a:rPr lang="en-US" smtClean="0"/>
              <a:t>3/28/2020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352974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4"/>
          <p:cNvSpPr>
            <a:spLocks noGrp="1"/>
          </p:cNvSpPr>
          <p:nvPr>
            <p:ph type="dt" sz="half" idx="10"/>
          </p:nvPr>
        </p:nvSpPr>
        <p:spPr/>
        <p:txBody>
          <a:bodyPr/>
          <a:lstStyle/>
          <a:p>
            <a:fld id="{FE44F3D2-F4C9-4E02-A97C-01B747A5F43B}" type="datetimeFigureOut">
              <a:rPr lang="en-US" smtClean="0"/>
              <a:t>3/28/2020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3826594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en-US"/>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6"/>
          <p:cNvSpPr>
            <a:spLocks noGrp="1"/>
          </p:cNvSpPr>
          <p:nvPr>
            <p:ph type="dt" sz="half" idx="10"/>
          </p:nvPr>
        </p:nvSpPr>
        <p:spPr/>
        <p:txBody>
          <a:bodyPr/>
          <a:lstStyle/>
          <a:p>
            <a:fld id="{FE44F3D2-F4C9-4E02-A97C-01B747A5F43B}" type="datetimeFigureOut">
              <a:rPr lang="en-US" smtClean="0"/>
              <a:t>3/28/2020</a:t>
            </a:fld>
            <a:endParaRPr lang="en-US"/>
          </a:p>
        </p:txBody>
      </p:sp>
      <p:sp>
        <p:nvSpPr>
          <p:cNvPr id="8" name="Місце для нижнього колонтитула 7"/>
          <p:cNvSpPr>
            <a:spLocks noGrp="1"/>
          </p:cNvSpPr>
          <p:nvPr>
            <p:ph type="ftr" sz="quarter" idx="11"/>
          </p:nvPr>
        </p:nvSpPr>
        <p:spPr/>
        <p:txBody>
          <a:bodyPr/>
          <a:lstStyle/>
          <a:p>
            <a:endParaRPr lang="en-US"/>
          </a:p>
        </p:txBody>
      </p:sp>
      <p:sp>
        <p:nvSpPr>
          <p:cNvPr id="9" name="Місце для номера слайда 8"/>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3142978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дати 2"/>
          <p:cNvSpPr>
            <a:spLocks noGrp="1"/>
          </p:cNvSpPr>
          <p:nvPr>
            <p:ph type="dt" sz="half" idx="10"/>
          </p:nvPr>
        </p:nvSpPr>
        <p:spPr/>
        <p:txBody>
          <a:bodyPr/>
          <a:lstStyle/>
          <a:p>
            <a:fld id="{FE44F3D2-F4C9-4E02-A97C-01B747A5F43B}" type="datetimeFigureOut">
              <a:rPr lang="en-US" smtClean="0"/>
              <a:t>3/28/2020</a:t>
            </a:fld>
            <a:endParaRPr lang="en-US"/>
          </a:p>
        </p:txBody>
      </p:sp>
      <p:sp>
        <p:nvSpPr>
          <p:cNvPr id="4" name="Місце для нижнього колонтитула 3"/>
          <p:cNvSpPr>
            <a:spLocks noGrp="1"/>
          </p:cNvSpPr>
          <p:nvPr>
            <p:ph type="ftr" sz="quarter" idx="11"/>
          </p:nvPr>
        </p:nvSpPr>
        <p:spPr/>
        <p:txBody>
          <a:bodyPr/>
          <a:lstStyle/>
          <a:p>
            <a:endParaRPr lang="en-US"/>
          </a:p>
        </p:txBody>
      </p:sp>
      <p:sp>
        <p:nvSpPr>
          <p:cNvPr id="5" name="Місце для номера слайда 4"/>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125279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FE44F3D2-F4C9-4E02-A97C-01B747A5F43B}" type="datetimeFigureOut">
              <a:rPr lang="en-US" smtClean="0"/>
              <a:t>3/28/2020</a:t>
            </a:fld>
            <a:endParaRPr lang="en-US"/>
          </a:p>
        </p:txBody>
      </p:sp>
      <p:sp>
        <p:nvSpPr>
          <p:cNvPr id="3" name="Місце для нижнього колонтитула 2"/>
          <p:cNvSpPr>
            <a:spLocks noGrp="1"/>
          </p:cNvSpPr>
          <p:nvPr>
            <p:ph type="ftr" sz="quarter" idx="11"/>
          </p:nvPr>
        </p:nvSpPr>
        <p:spPr/>
        <p:txBody>
          <a:bodyPr/>
          <a:lstStyle/>
          <a:p>
            <a:endParaRPr lang="en-US"/>
          </a:p>
        </p:txBody>
      </p:sp>
      <p:sp>
        <p:nvSpPr>
          <p:cNvPr id="4" name="Місце для номера слайда 3"/>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63433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en-US"/>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FE44F3D2-F4C9-4E02-A97C-01B747A5F43B}" type="datetimeFigureOut">
              <a:rPr lang="en-US" smtClean="0"/>
              <a:t>3/28/2020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328040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en-US"/>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FE44F3D2-F4C9-4E02-A97C-01B747A5F43B}" type="datetimeFigureOut">
              <a:rPr lang="en-US" smtClean="0"/>
              <a:t>3/28/2020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E49E7A62-4FD1-46F5-A481-5DC421EA62BB}" type="slidenum">
              <a:rPr lang="en-US" smtClean="0"/>
              <a:t>‹№›</a:t>
            </a:fld>
            <a:endParaRPr lang="en-US"/>
          </a:p>
        </p:txBody>
      </p:sp>
    </p:spTree>
    <p:extLst>
      <p:ext uri="{BB962C8B-B14F-4D97-AF65-F5344CB8AC3E}">
        <p14:creationId xmlns:p14="http://schemas.microsoft.com/office/powerpoint/2010/main" val="2292844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en-US"/>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4F3D2-F4C9-4E02-A97C-01B747A5F43B}" type="datetimeFigureOut">
              <a:rPr lang="en-US" smtClean="0"/>
              <a:t>3/28/2020</a:t>
            </a:fld>
            <a:endParaRPr lang="en-US"/>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9E7A62-4FD1-46F5-A481-5DC421EA62BB}" type="slidenum">
              <a:rPr lang="en-US" smtClean="0"/>
              <a:t>‹№›</a:t>
            </a:fld>
            <a:endParaRPr lang="en-US"/>
          </a:p>
        </p:txBody>
      </p:sp>
    </p:spTree>
    <p:extLst>
      <p:ext uri="{BB962C8B-B14F-4D97-AF65-F5344CB8AC3E}">
        <p14:creationId xmlns:p14="http://schemas.microsoft.com/office/powerpoint/2010/main" val="3531645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99142" y="363557"/>
            <a:ext cx="9268858" cy="3146406"/>
          </a:xfrm>
        </p:spPr>
        <p:txBody>
          <a:bodyPr>
            <a:normAutofit/>
          </a:bodyPr>
          <a:lstStyle/>
          <a:p>
            <a:r>
              <a:rPr lang="uk-UA" sz="4000" b="1" dirty="0" smtClean="0">
                <a:latin typeface="Times New Roman" panose="02020603050405020304" pitchFamily="18" charset="0"/>
                <a:cs typeface="Times New Roman" panose="02020603050405020304" pitchFamily="18" charset="0"/>
              </a:rPr>
              <a:t>Розгляд справи (слухання) та прийняття адміністративного акта</a:t>
            </a:r>
            <a:r>
              <a:rPr lang="uk-UA" dirty="0" smtClean="0"/>
              <a:t/>
            </a:r>
            <a:br>
              <a:rPr lang="uk-UA" dirty="0" smtClean="0"/>
            </a:br>
            <a:r>
              <a:rPr lang="uk-UA" dirty="0" smtClean="0"/>
              <a:t/>
            </a:r>
            <a:br>
              <a:rPr lang="uk-UA" dirty="0" smtClean="0"/>
            </a:br>
            <a:endParaRPr lang="uk-UA" dirty="0"/>
          </a:p>
        </p:txBody>
      </p:sp>
      <p:sp>
        <p:nvSpPr>
          <p:cNvPr id="3" name="Підзаголовок 2"/>
          <p:cNvSpPr>
            <a:spLocks noGrp="1"/>
          </p:cNvSpPr>
          <p:nvPr>
            <p:ph type="subTitle" idx="1"/>
          </p:nvPr>
        </p:nvSpPr>
        <p:spPr/>
        <p:txBody>
          <a:bodyPr>
            <a:normAutofit/>
          </a:bodyPr>
          <a:lstStyle/>
          <a:p>
            <a:pPr algn="r"/>
            <a:r>
              <a:rPr lang="uk-UA" sz="2000" i="1" dirty="0" smtClean="0">
                <a:latin typeface="Times New Roman" panose="02020603050405020304" pitchFamily="18" charset="0"/>
                <a:cs typeface="Times New Roman" panose="02020603050405020304" pitchFamily="18" charset="0"/>
              </a:rPr>
              <a:t>Лекція</a:t>
            </a:r>
            <a:endParaRPr lang="en-US"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69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latin typeface="Times New Roman" panose="02020603050405020304" pitchFamily="18" charset="0"/>
                <a:cs typeface="Times New Roman" panose="02020603050405020304" pitchFamily="18" charset="0"/>
              </a:rPr>
              <a:t>Розмежування заслуховування учасників від слухання в адміністративній справі</a:t>
            </a:r>
            <a:endParaRPr lang="uk-UA" sz="28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838200" y="1839817"/>
            <a:ext cx="10515600" cy="4491382"/>
          </a:xfrm>
        </p:spPr>
        <p:txBody>
          <a:bodyPr>
            <a:normAutofit/>
          </a:bodyPr>
          <a:lstStyle/>
          <a:p>
            <a:pPr marL="0" indent="0">
              <a:buNone/>
            </a:pPr>
            <a:r>
              <a:rPr lang="uk-UA" sz="2400" i="1" dirty="0" smtClean="0">
                <a:latin typeface="Times New Roman" panose="02020603050405020304" pitchFamily="18" charset="0"/>
                <a:cs typeface="Times New Roman" panose="02020603050405020304" pitchFamily="18" charset="0"/>
              </a:rPr>
              <a:t>По-перше</a:t>
            </a:r>
            <a:r>
              <a:rPr lang="uk-UA" sz="2400" dirty="0" smtClean="0">
                <a:latin typeface="Times New Roman" panose="02020603050405020304" pitchFamily="18" charset="0"/>
                <a:cs typeface="Times New Roman" panose="02020603050405020304" pitchFamily="18" charset="0"/>
              </a:rPr>
              <a:t>, заслуховування учасників адміністративного провадження є їх правом, а слухання – однією з форм адміністративного провадження, або ще точніше – одним з можливим елементів (інструментів) у ході адміністративного провадження. </a:t>
            </a:r>
          </a:p>
          <a:p>
            <a:pPr marL="0" indent="0">
              <a:buNone/>
            </a:pPr>
            <a:r>
              <a:rPr lang="uk-UA" sz="2400" i="1" dirty="0" smtClean="0">
                <a:latin typeface="Times New Roman" panose="02020603050405020304" pitchFamily="18" charset="0"/>
                <a:cs typeface="Times New Roman" panose="02020603050405020304" pitchFamily="18" charset="0"/>
              </a:rPr>
              <a:t>По-друге</a:t>
            </a:r>
            <a:r>
              <a:rPr lang="uk-UA" sz="2400" dirty="0" smtClean="0">
                <a:latin typeface="Times New Roman" panose="02020603050405020304" pitchFamily="18" charset="0"/>
                <a:cs typeface="Times New Roman" panose="02020603050405020304" pitchFamily="18" charset="0"/>
              </a:rPr>
              <a:t>, заслуховування учасників адміністративного провадження може проводитися не лише при проведенні слухання в адміністративній справі, але й при застосуванні двох інших форм: негайного (невідкладного) розгляду при особистому зверненні та розгляду у письмовому провадженні.</a:t>
            </a:r>
          </a:p>
          <a:p>
            <a:pPr marL="0" indent="0">
              <a:buNone/>
            </a:pPr>
            <a:r>
              <a:rPr lang="uk-UA" sz="2400" i="1" dirty="0" smtClean="0">
                <a:latin typeface="Times New Roman" panose="02020603050405020304" pitchFamily="18" charset="0"/>
                <a:cs typeface="Times New Roman" panose="02020603050405020304" pitchFamily="18" charset="0"/>
              </a:rPr>
              <a:t>По-третє,</a:t>
            </a:r>
            <a:r>
              <a:rPr lang="uk-UA" sz="2400" dirty="0" smtClean="0">
                <a:latin typeface="Times New Roman" panose="02020603050405020304" pitchFamily="18" charset="0"/>
                <a:cs typeface="Times New Roman" panose="02020603050405020304" pitchFamily="18" charset="0"/>
              </a:rPr>
              <a:t> якщо заслуховування учасників повинно проводитись у переважній більшості адміністративних проваджень, то слухання судового типу – як абсолютно виняткове, у разі необхідності за наявності підстав, передбачених законодавством.</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959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b="1" dirty="0" smtClean="0">
                <a:latin typeface="Times New Roman" panose="02020603050405020304" pitchFamily="18" charset="0"/>
                <a:cs typeface="Times New Roman" panose="02020603050405020304" pitchFamily="18" charset="0"/>
              </a:rPr>
              <a:t>Розгляд і вирішення справи у письмовому адміністративному провадженні</a:t>
            </a:r>
            <a:endParaRPr lang="uk-UA" sz="32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Підстави, за яких адміністративний орган застосовує форму письмового адміністративного провадження:</a:t>
            </a:r>
          </a:p>
          <a:p>
            <a:pPr marL="514350" indent="-514350">
              <a:buAutoNum type="arabicParenR"/>
            </a:pPr>
            <a:r>
              <a:rPr lang="uk-UA" dirty="0" smtClean="0">
                <a:latin typeface="Times New Roman" panose="02020603050405020304" pitchFamily="18" charset="0"/>
                <a:cs typeface="Times New Roman" panose="02020603050405020304" pitchFamily="18" charset="0"/>
              </a:rPr>
              <a:t>неможливість негайного (невідкладного) порядку розгляду та вирішення справи у присутності особи при її особистому зверненні</a:t>
            </a:r>
          </a:p>
          <a:p>
            <a:pPr marL="514350" indent="-514350">
              <a:buAutoNum type="arabicParenR"/>
            </a:pPr>
            <a:r>
              <a:rPr lang="ru-RU" dirty="0" err="1" smtClean="0">
                <a:latin typeface="Times New Roman" panose="02020603050405020304" pitchFamily="18" charset="0"/>
                <a:cs typeface="Times New Roman" panose="02020603050405020304" pitchFamily="18" charset="0"/>
              </a:rPr>
              <a:t>наявність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обставин</a:t>
            </a:r>
            <a:r>
              <a:rPr lang="ru-RU" dirty="0" smtClean="0">
                <a:latin typeface="Times New Roman" panose="02020603050405020304" pitchFamily="18" charset="0"/>
                <a:cs typeface="Times New Roman" panose="02020603050405020304" pitchFamily="18" charset="0"/>
              </a:rPr>
              <a:t>, коли </a:t>
            </a:r>
            <a:r>
              <a:rPr lang="ru-RU" dirty="0" err="1" smtClean="0">
                <a:latin typeface="Times New Roman" panose="02020603050405020304" pitchFamily="18" charset="0"/>
                <a:cs typeface="Times New Roman" panose="02020603050405020304" pitchFamily="18" charset="0"/>
              </a:rPr>
              <a:t>позитивне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вирішення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справи</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користь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заявника</a:t>
            </a:r>
            <a:r>
              <a:rPr lang="ru-RU" dirty="0" smtClean="0">
                <a:latin typeface="Times New Roman" panose="02020603050405020304" pitchFamily="18" charset="0"/>
                <a:cs typeface="Times New Roman" panose="02020603050405020304" pitchFamily="18" charset="0"/>
              </a:rPr>
              <a:t> не </a:t>
            </a:r>
            <a:r>
              <a:rPr lang="ru-RU" dirty="0" err="1" smtClean="0">
                <a:latin typeface="Times New Roman" panose="02020603050405020304" pitchFamily="18" charset="0"/>
                <a:cs typeface="Times New Roman" panose="02020603050405020304" pitchFamily="18" charset="0"/>
              </a:rPr>
              <a:t>потребує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заслуховування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інших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учасників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провадження</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осіб</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сприяють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розгляду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адміністративної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справи</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343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21058"/>
            <a:ext cx="10515600" cy="1325563"/>
          </a:xfrm>
        </p:spPr>
        <p:txBody>
          <a:bodyPr>
            <a:normAutofit fontScale="90000"/>
          </a:bodyPr>
          <a:lstStyle/>
          <a:p>
            <a:pPr algn="ctr"/>
            <a:r>
              <a:rPr lang="uk-UA" sz="3200" b="1" dirty="0" smtClean="0">
                <a:latin typeface="Times New Roman" panose="02020603050405020304" pitchFamily="18" charset="0"/>
                <a:cs typeface="Times New Roman" panose="02020603050405020304" pitchFamily="18" charset="0"/>
              </a:rPr>
              <a:t>Алгоритм дій посадової особи адміністративного органу по застосуванню в адміністративному провадженні </a:t>
            </a:r>
            <a:endParaRPr lang="uk-UA" sz="32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 з’ясування, чи справу не можна вирішити негайно (невідкладно) при особистому зверненні особи;</a:t>
            </a:r>
          </a:p>
          <a:p>
            <a:pPr marL="0" indent="0">
              <a:buNone/>
            </a:pPr>
            <a:r>
              <a:rPr lang="uk-UA" dirty="0" smtClean="0">
                <a:latin typeface="Times New Roman" panose="02020603050405020304" pitchFamily="18" charset="0"/>
                <a:cs typeface="Times New Roman" panose="02020603050405020304" pitchFamily="18" charset="0"/>
              </a:rPr>
              <a:t>- з’ясування відсутності необхідності заслуховування учасників адміністративного провадження;</a:t>
            </a:r>
          </a:p>
          <a:p>
            <a:pPr marL="0" indent="0">
              <a:buNone/>
            </a:pPr>
            <a:r>
              <a:rPr lang="uk-UA" dirty="0" smtClean="0">
                <a:latin typeface="Times New Roman" panose="02020603050405020304" pitchFamily="18" charset="0"/>
                <a:cs typeface="Times New Roman" panose="02020603050405020304" pitchFamily="18" charset="0"/>
              </a:rPr>
              <a:t>- розгляд та вирішення адміністративної справи у письмовому провадженні на базі поданих матеріалів.</a:t>
            </a:r>
          </a:p>
          <a:p>
            <a:pPr marL="0" indent="0">
              <a:buNone/>
            </a:pPr>
            <a:endParaRPr lang="en-US" dirty="0"/>
          </a:p>
        </p:txBody>
      </p:sp>
    </p:spTree>
    <p:extLst>
      <p:ext uri="{BB962C8B-B14F-4D97-AF65-F5344CB8AC3E}">
        <p14:creationId xmlns:p14="http://schemas.microsoft.com/office/powerpoint/2010/main" val="2665808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latin typeface="Times New Roman" panose="02020603050405020304" pitchFamily="18" charset="0"/>
                <a:cs typeface="Times New Roman" panose="02020603050405020304" pitchFamily="18" charset="0"/>
              </a:rPr>
              <a:t>Тимчасове зупинення адміністративного провадження </a:t>
            </a:r>
            <a:endParaRPr lang="en-US" sz="28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fontScale="92500"/>
          </a:bodyPr>
          <a:lstStyle/>
          <a:p>
            <a:pPr algn="just"/>
            <a:r>
              <a:rPr lang="uk-UA" dirty="0" smtClean="0">
                <a:latin typeface="Times New Roman" panose="02020603050405020304" pitchFamily="18" charset="0"/>
                <a:cs typeface="Times New Roman" panose="02020603050405020304" pitchFamily="18" charset="0"/>
              </a:rPr>
              <a:t>Адміністративний орган може тимчасово зупинити адміністративне провадження, в тому числі за клопотанням особи, у разі виникнення обставин, що перешкоджають належному вирішенню справи, в тому числі у разі хвороби учасника  адміністративного провадження.</a:t>
            </a:r>
          </a:p>
          <a:p>
            <a:pPr algn="just"/>
            <a:r>
              <a:rPr lang="uk-UA" dirty="0" smtClean="0">
                <a:latin typeface="Times New Roman" panose="02020603050405020304" pitchFamily="18" charset="0"/>
                <a:cs typeface="Times New Roman" panose="02020603050405020304" pitchFamily="18" charset="0"/>
              </a:rPr>
              <a:t>Адміністративне провадження поновлюється за ініціативою адміністративного органу або за клопотанням особи після припинення обставин, що спричинили зупинення адміністративного провадження.</a:t>
            </a:r>
          </a:p>
          <a:p>
            <a:pPr algn="just"/>
            <a:r>
              <a:rPr lang="uk-UA" dirty="0" smtClean="0">
                <a:latin typeface="Times New Roman" panose="02020603050405020304" pitchFamily="18" charset="0"/>
                <a:cs typeface="Times New Roman" panose="02020603050405020304" pitchFamily="18" charset="0"/>
              </a:rPr>
              <a:t>Від дня припинення обставин, що були підставою для тимчасового зупинення адміністративного провадження, перебіг строку продовжується з урахуванням часу, що минув до тимчасового зупинення.</a:t>
            </a:r>
          </a:p>
          <a:p>
            <a:endParaRPr lang="en-US" dirty="0"/>
          </a:p>
        </p:txBody>
      </p:sp>
    </p:spTree>
    <p:extLst>
      <p:ext uri="{BB962C8B-B14F-4D97-AF65-F5344CB8AC3E}">
        <p14:creationId xmlns:p14="http://schemas.microsoft.com/office/powerpoint/2010/main" val="2482725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b="1" dirty="0" smtClean="0">
                <a:latin typeface="Times New Roman" panose="02020603050405020304" pitchFamily="18" charset="0"/>
                <a:cs typeface="Times New Roman" panose="02020603050405020304" pitchFamily="18" charset="0"/>
              </a:rPr>
              <a:t>Закриття адміністративного провадження</a:t>
            </a:r>
            <a:endParaRPr lang="en-US" sz="32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Відмова учасника, за ініціативою якого розпочато провадження, від розгляду його заяви або скарги є підставою для його закриття, крім випадків, коли питання, що є предметом розгляду справи, становить публічний інтерес, або якщо закриття адміністративного провадження неможливе за законом.</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7403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b="1" dirty="0" smtClean="0">
                <a:latin typeface="Times New Roman" panose="02020603050405020304" pitchFamily="18" charset="0"/>
                <a:cs typeface="Times New Roman" panose="02020603050405020304" pitchFamily="18" charset="0"/>
              </a:rPr>
              <a:t>Підстави закриття адміністративного провадження</a:t>
            </a:r>
            <a:endParaRPr lang="en-US" sz="24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marL="0" indent="0">
              <a:buNone/>
            </a:pPr>
            <a:r>
              <a:rPr lang="uk-UA" sz="2400" dirty="0" smtClean="0">
                <a:latin typeface="Times New Roman" panose="02020603050405020304" pitchFamily="18" charset="0"/>
                <a:cs typeface="Times New Roman" panose="02020603050405020304" pitchFamily="18" charset="0"/>
              </a:rPr>
              <a:t>1)подання заяви або скарги особою, яка не має правосуб‘єктності</a:t>
            </a:r>
          </a:p>
          <a:p>
            <a:pPr marL="0" indent="0">
              <a:buNone/>
            </a:pPr>
            <a:r>
              <a:rPr lang="uk-UA" sz="2400" dirty="0" smtClean="0">
                <a:latin typeface="Times New Roman" panose="02020603050405020304" pitchFamily="18" charset="0"/>
                <a:cs typeface="Times New Roman" panose="02020603050405020304" pitchFamily="18" charset="0"/>
              </a:rPr>
              <a:t>2)</a:t>
            </a:r>
            <a:r>
              <a:rPr lang="ru-RU" sz="2400" dirty="0" smtClean="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розгляд і вирішення питань, викладених у заяві або скарзі, не належить до компетенції адміністративного органу</a:t>
            </a:r>
          </a:p>
          <a:p>
            <a:pPr marL="0" indent="0">
              <a:buNone/>
            </a:pPr>
            <a:r>
              <a:rPr lang="uk-UA" sz="2400" dirty="0" smtClean="0">
                <a:latin typeface="Times New Roman" panose="02020603050405020304" pitchFamily="18" charset="0"/>
                <a:cs typeface="Times New Roman" panose="02020603050405020304" pitchFamily="18" charset="0"/>
              </a:rPr>
              <a:t>3)</a:t>
            </a:r>
            <a:r>
              <a:rPr lang="ru-RU" sz="2400" dirty="0" smtClean="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стосовно адміністративної справи є адміністративний акт за участю того ж учасника, про той самий предмет і з тих самих підстав та фактичних обставин</a:t>
            </a:r>
          </a:p>
          <a:p>
            <a:pPr marL="0" indent="0">
              <a:buNone/>
            </a:pPr>
            <a:r>
              <a:rPr lang="ru-RU" sz="2400" dirty="0" smtClean="0">
                <a:latin typeface="Times New Roman" panose="02020603050405020304" pitchFamily="18" charset="0"/>
                <a:cs typeface="Times New Roman" panose="02020603050405020304" pitchFamily="18" charset="0"/>
              </a:rPr>
              <a:t>4) </a:t>
            </a:r>
            <a:r>
              <a:rPr lang="uk-UA" sz="2400" dirty="0" smtClean="0">
                <a:latin typeface="Times New Roman" panose="02020603050405020304" pitchFamily="18" charset="0"/>
                <a:cs typeface="Times New Roman" panose="02020603050405020304" pitchFamily="18" charset="0"/>
              </a:rPr>
              <a:t>стосовно  адміністративної справи є рішення суду, яке набрало законної сили</a:t>
            </a:r>
          </a:p>
          <a:p>
            <a:pPr marL="0" indent="0">
              <a:buNone/>
            </a:pPr>
            <a:r>
              <a:rPr lang="uk-UA" sz="2400" dirty="0" smtClean="0">
                <a:latin typeface="Times New Roman" panose="02020603050405020304" pitchFamily="18" charset="0"/>
                <a:cs typeface="Times New Roman" panose="02020603050405020304" pitchFamily="18" charset="0"/>
              </a:rPr>
              <a:t>5) смерть фізичної особи, припинення юридичної особи (за умови відсутності правонаступництва) громадського об’єднання, що не має статусу юридичної особи, а також припинення підприємницької діяльності фізичної особи – підприємця</a:t>
            </a:r>
          </a:p>
          <a:p>
            <a:pPr marL="0" indent="0">
              <a:buNone/>
            </a:pP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918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latin typeface="Times New Roman" panose="02020603050405020304" pitchFamily="18" charset="0"/>
                <a:cs typeface="Times New Roman" panose="02020603050405020304" pitchFamily="18" charset="0"/>
              </a:rPr>
              <a:t>Процедура проведення слухання у справі </a:t>
            </a:r>
            <a:endParaRPr lang="uk-UA" sz="28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marL="0" indent="0">
              <a:buNone/>
            </a:pPr>
            <a:r>
              <a:rPr lang="uk-UA" sz="2400" dirty="0" smtClean="0">
                <a:latin typeface="Times New Roman" panose="02020603050405020304" pitchFamily="18" charset="0"/>
                <a:cs typeface="Times New Roman" panose="02020603050405020304" pitchFamily="18" charset="0"/>
              </a:rPr>
              <a:t>Слухання обов’язково проводиться:</a:t>
            </a:r>
          </a:p>
          <a:p>
            <a:pPr marL="0" indent="0">
              <a:buNone/>
            </a:pPr>
            <a:r>
              <a:rPr lang="uk-UA" sz="2400" dirty="0" smtClean="0">
                <a:latin typeface="Times New Roman" panose="02020603050405020304" pitchFamily="18" charset="0"/>
                <a:cs typeface="Times New Roman" panose="02020603050405020304" pitchFamily="18" charset="0"/>
              </a:rPr>
              <a:t>1) за ініціативою одного з учасників адміністративного провадження у разі наявності в учасників протилежних інтересів;</a:t>
            </a:r>
          </a:p>
          <a:p>
            <a:pPr marL="0" indent="0">
              <a:buNone/>
            </a:pPr>
            <a:r>
              <a:rPr lang="uk-UA" sz="2400" dirty="0" smtClean="0">
                <a:latin typeface="Times New Roman" panose="02020603050405020304" pitchFamily="18" charset="0"/>
                <a:cs typeface="Times New Roman" panose="02020603050405020304" pitchFamily="18" charset="0"/>
              </a:rPr>
              <a:t>2) в інших випадках, передбачених законом.</a:t>
            </a:r>
          </a:p>
          <a:p>
            <a:pPr marL="0" indent="0">
              <a:buNone/>
            </a:pPr>
            <a:r>
              <a:rPr lang="uk-UA" sz="2400" dirty="0" smtClean="0">
                <a:latin typeface="Times New Roman" panose="02020603050405020304" pitchFamily="18" charset="0"/>
                <a:cs typeface="Times New Roman" panose="02020603050405020304" pitchFamily="18" charset="0"/>
              </a:rPr>
              <a:t>3. Слухання не проводиться, якщо:</a:t>
            </a:r>
          </a:p>
          <a:p>
            <a:pPr marL="0" indent="0">
              <a:buNone/>
            </a:pPr>
            <a:r>
              <a:rPr lang="uk-UA" sz="2400" dirty="0" smtClean="0">
                <a:latin typeface="Times New Roman" panose="02020603050405020304" pitchFamily="18" charset="0"/>
                <a:cs typeface="Times New Roman" panose="02020603050405020304" pitchFamily="18" charset="0"/>
              </a:rPr>
              <a:t>1) всі учасники адміністративного провадження відмовилися від участі у слуханні, про що зазначено у матеріалах справи;</a:t>
            </a:r>
          </a:p>
          <a:p>
            <a:pPr marL="0" indent="0">
              <a:buNone/>
            </a:pPr>
            <a:r>
              <a:rPr lang="uk-UA" sz="2400" dirty="0" smtClean="0">
                <a:latin typeface="Times New Roman" panose="02020603050405020304" pitchFamily="18" charset="0"/>
                <a:cs typeface="Times New Roman" panose="02020603050405020304" pitchFamily="18" charset="0"/>
              </a:rPr>
              <a:t>2) відповідно до закону вимагається негайне прийняття рішення.</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352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latin typeface="Times New Roman" panose="02020603050405020304" pitchFamily="18" charset="0"/>
                <a:cs typeface="Times New Roman" panose="02020603050405020304" pitchFamily="18" charset="0"/>
              </a:rPr>
              <a:t>Загальний порядок проведення слухання</a:t>
            </a:r>
            <a:endParaRPr lang="en-US" sz="28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457200" indent="-457200">
              <a:buAutoNum type="arabicParenR"/>
            </a:pPr>
            <a:r>
              <a:rPr lang="uk-UA" sz="2000" dirty="0" smtClean="0">
                <a:latin typeface="Times New Roman" panose="02020603050405020304" pitchFamily="18" charset="0"/>
                <a:cs typeface="Times New Roman" panose="02020603050405020304" pitchFamily="18" charset="0"/>
              </a:rPr>
              <a:t>перевірка явки учасників адміністративного провадження та допуск до присутності на слухання інших осіб</a:t>
            </a:r>
          </a:p>
          <a:p>
            <a:pPr marL="457200" indent="-457200">
              <a:buAutoNum type="arabicParenR"/>
            </a:pPr>
            <a:r>
              <a:rPr lang="uk-UA" sz="2000" dirty="0" smtClean="0">
                <a:latin typeface="Times New Roman" panose="02020603050405020304" pitchFamily="18" charset="0"/>
                <a:cs typeface="Times New Roman" panose="02020603050405020304" pitchFamily="18" charset="0"/>
              </a:rPr>
              <a:t>роз’яснення учасникам адміністративного провадження їх прав та обов’язків </a:t>
            </a:r>
          </a:p>
          <a:p>
            <a:pPr marL="457200" indent="-457200">
              <a:buAutoNum type="arabicParenR"/>
            </a:pPr>
            <a:r>
              <a:rPr lang="uk-UA" sz="2000" dirty="0" smtClean="0">
                <a:latin typeface="Times New Roman" panose="02020603050405020304" pitchFamily="18" charset="0"/>
                <a:cs typeface="Times New Roman" panose="02020603050405020304" pitchFamily="18" charset="0"/>
              </a:rPr>
              <a:t>розгляд клопотань учасників адміністративного провадження</a:t>
            </a:r>
          </a:p>
          <a:p>
            <a:pPr marL="457200" indent="-457200">
              <a:buAutoNum type="arabicParenR"/>
            </a:pPr>
            <a:r>
              <a:rPr lang="uk-UA" sz="2000" dirty="0" smtClean="0">
                <a:latin typeface="Times New Roman" panose="02020603050405020304" pitchFamily="18" charset="0"/>
                <a:cs typeface="Times New Roman" panose="02020603050405020304" pitchFamily="18" charset="0"/>
              </a:rPr>
              <a:t>оголошення головуючим суті адміністративної справи</a:t>
            </a:r>
          </a:p>
          <a:p>
            <a:pPr marL="457200" indent="-457200">
              <a:buAutoNum type="arabicParenR"/>
            </a:pPr>
            <a:r>
              <a:rPr lang="uk-UA" sz="2000" dirty="0" smtClean="0">
                <a:latin typeface="Times New Roman" panose="02020603050405020304" pitchFamily="18" charset="0"/>
                <a:cs typeface="Times New Roman" panose="02020603050405020304" pitchFamily="18" charset="0"/>
              </a:rPr>
              <a:t>заслуховування доводів, заперечень, пояснень учасників адміністративного провадження, пояснень осіб, які сприяють розгляду адміністративної справи</a:t>
            </a:r>
          </a:p>
          <a:p>
            <a:pPr marL="457200" indent="-457200">
              <a:buAutoNum type="arabicParenR"/>
            </a:pPr>
            <a:r>
              <a:rPr lang="uk-UA" sz="2000" dirty="0" smtClean="0">
                <a:latin typeface="Times New Roman" panose="02020603050405020304" pitchFamily="18" charset="0"/>
                <a:cs typeface="Times New Roman" panose="02020603050405020304" pitchFamily="18" charset="0"/>
              </a:rPr>
              <a:t>розгляд отриманих документів та відомостей</a:t>
            </a:r>
          </a:p>
          <a:p>
            <a:pPr marL="457200" indent="-457200">
              <a:buAutoNum type="arabicParenR"/>
            </a:pPr>
            <a:r>
              <a:rPr lang="uk-UA" sz="2000" dirty="0" smtClean="0">
                <a:latin typeface="Times New Roman" panose="02020603050405020304" pitchFamily="18" charset="0"/>
                <a:cs typeface="Times New Roman" panose="02020603050405020304" pitchFamily="18" charset="0"/>
              </a:rPr>
              <a:t>здійснення інших дій, необхідних для вирішення справи</a:t>
            </a:r>
          </a:p>
          <a:p>
            <a:pPr marL="0" indent="0">
              <a:buNone/>
            </a:pPr>
            <a:endParaRPr lang="uk-UA" sz="2000" dirty="0" smtClean="0">
              <a:latin typeface="Times New Roman" panose="02020603050405020304" pitchFamily="18" charset="0"/>
              <a:cs typeface="Times New Roman" panose="02020603050405020304" pitchFamily="18" charset="0"/>
            </a:endParaRPr>
          </a:p>
          <a:p>
            <a:pPr marL="457200" indent="-457200">
              <a:buAutoNum type="arabicParenR"/>
            </a:pPr>
            <a:endParaRPr lang="uk-UA" sz="2000" dirty="0" smtClean="0">
              <a:latin typeface="Times New Roman" panose="02020603050405020304" pitchFamily="18" charset="0"/>
              <a:cs typeface="Times New Roman" panose="02020603050405020304" pitchFamily="18" charset="0"/>
            </a:endParaRPr>
          </a:p>
          <a:p>
            <a:pPr marL="457200" indent="-457200">
              <a:buAutoNum type="arabicParenR"/>
            </a:pP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8061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a:latin typeface="Times New Roman" panose="02020603050405020304" pitchFamily="18" charset="0"/>
                <a:cs typeface="Times New Roman" panose="02020603050405020304" pitchFamily="18" charset="0"/>
              </a:rPr>
              <a:t>О</a:t>
            </a:r>
            <a:r>
              <a:rPr lang="uk-UA" sz="3200" dirty="0" smtClean="0">
                <a:latin typeface="Times New Roman" panose="02020603050405020304" pitchFamily="18" charset="0"/>
                <a:cs typeface="Times New Roman" panose="02020603050405020304" pitchFamily="18" charset="0"/>
              </a:rPr>
              <a:t>собливості адміністративного провадження у справах, які стосуються великої кількості осіб</a:t>
            </a: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fontScale="70000" lnSpcReduction="20000"/>
          </a:bodyPr>
          <a:lstStyle/>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Зацікавлені особи мають бути поінформовані  й ознайомлені з тими факторами, які дають змогу оцінити можливі наслідки адміністративного акта для їхніх прав, свобод та інтересів. </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Адміністративний орган може вирішити питання про представництво  осіб, яким адресовано адміністративний акт, або осіб, на чиї права, свободи та інтереси такий акт може вплинути.</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Адміністративний орган має на вимогу зацікавлених осіб надати доступ до всіх наявних факторів, з якими пов’язано прийняття відповідного акта.</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Адміністративний орган може вирішити продовжити процедуру участі за допомогою таких форм: a. письмові пояснення; b. проведення закритих або відкритих слухань; c. Представництво в дорадчому органі правоможного органу влади.</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Адміністративний орган повинен брати до уваги факти, аргументи й докази, подані зацікавленими особами під час процедури участі.</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Адміністративний акт має бути доведений до відома громадян.</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Адміністративний акт підлягає контролю з боку суду або іншого незалежного органу. Такий контроль не виключає можливості проведення попереднього контролю з боку адміністративного органу.</a:t>
            </a:r>
          </a:p>
          <a:p>
            <a:pPr marL="0" indent="0">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080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649995" y="561860"/>
            <a:ext cx="10703805" cy="5615103"/>
          </a:xfrm>
        </p:spPr>
        <p:txBody>
          <a:bodyPr>
            <a:normAutofit/>
          </a:bodyPr>
          <a:lstStyle/>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Прийняття адміністративного акта виступає заключною стадією процедури. </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Письмовий адміністративний акт, як правило, підписується уповноваженою посадовою особою (особами) та скріплюється печаткою. Якщо законодавець допускає електронну форму адміністративного акта, то його оформлення відбувається відповідно до вимог законодавства про електронні документи, електронний документообіг та у сфері електронних довірчих послуг</a:t>
            </a:r>
            <a:r>
              <a:rPr lang="ru-RU"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Усний адміністративний акт повинен бути письмово оформлений у всіх випадках, якщо цього вимагає особа, прав та обов’язків якої стосується </a:t>
            </a:r>
            <a:r>
              <a:rPr lang="ru-RU" dirty="0" smtClean="0">
                <a:latin typeface="Times New Roman" panose="02020603050405020304" pitchFamily="18" charset="0"/>
                <a:cs typeface="Times New Roman" panose="02020603050405020304" pitchFamily="18" charset="0"/>
              </a:rPr>
              <a:t>акт.</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73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Питання</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457200" indent="-457200">
              <a:buAutoNum type="arabicPeriod"/>
            </a:pPr>
            <a:r>
              <a:rPr lang="uk-UA" sz="2400" i="1" dirty="0" smtClean="0">
                <a:latin typeface="Times New Roman" panose="02020603050405020304" pitchFamily="18" charset="0"/>
                <a:cs typeface="Times New Roman" panose="02020603050405020304" pitchFamily="18" charset="0"/>
              </a:rPr>
              <a:t>Безпосередній розгляд та вирішення справи. </a:t>
            </a:r>
          </a:p>
          <a:p>
            <a:pPr marL="457200" indent="-457200">
              <a:buAutoNum type="arabicPeriod"/>
            </a:pPr>
            <a:r>
              <a:rPr lang="uk-UA" sz="2400" i="1" dirty="0" smtClean="0">
                <a:latin typeface="Times New Roman" panose="02020603050405020304" pitchFamily="18" charset="0"/>
                <a:cs typeface="Times New Roman" panose="02020603050405020304" pitchFamily="18" charset="0"/>
              </a:rPr>
              <a:t>Закриття адміністративного провадження. </a:t>
            </a:r>
          </a:p>
          <a:p>
            <a:pPr marL="457200" indent="-457200">
              <a:buAutoNum type="arabicPeriod"/>
            </a:pPr>
            <a:r>
              <a:rPr lang="uk-UA" sz="2400" i="1" dirty="0" smtClean="0">
                <a:latin typeface="Times New Roman" panose="02020603050405020304" pitchFamily="18" charset="0"/>
                <a:cs typeface="Times New Roman" panose="02020603050405020304" pitchFamily="18" charset="0"/>
              </a:rPr>
              <a:t>Процедура проведення слухання справи. </a:t>
            </a:r>
          </a:p>
          <a:p>
            <a:pPr marL="457200" indent="-457200">
              <a:buAutoNum type="arabicPeriod"/>
            </a:pPr>
            <a:r>
              <a:rPr lang="uk-UA" sz="2400" i="1" dirty="0" smtClean="0">
                <a:latin typeface="Times New Roman" panose="02020603050405020304" pitchFamily="18" charset="0"/>
                <a:cs typeface="Times New Roman" panose="02020603050405020304" pitchFamily="18" charset="0"/>
              </a:rPr>
              <a:t>Особливості адміністративного провадження з великою кількістю осіб.</a:t>
            </a:r>
          </a:p>
          <a:p>
            <a:pPr marL="457200" indent="-457200">
              <a:buAutoNum type="arabicPeriod"/>
            </a:pPr>
            <a:r>
              <a:rPr lang="uk-UA" sz="2400" i="1" dirty="0" smtClean="0">
                <a:latin typeface="Times New Roman" panose="02020603050405020304" pitchFamily="18" charset="0"/>
                <a:cs typeface="Times New Roman" panose="02020603050405020304" pitchFamily="18" charset="0"/>
              </a:rPr>
              <a:t>Прийняття адміністративного акта.</a:t>
            </a:r>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9434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До адміністративного акта пред’являються вимоги застосування державної мови, офіційно-ділового стилю і термінології законодавства, правил правозастосовної техніки, та бути зрозумілим для особи (осіб).</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660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Стадія розгляду справи (слухання) є </a:t>
            </a:r>
            <a:r>
              <a:rPr lang="uk-UA" b="1" dirty="0" smtClean="0">
                <a:latin typeface="Times New Roman" panose="02020603050405020304" pitchFamily="18" charset="0"/>
                <a:cs typeface="Times New Roman" panose="02020603050405020304" pitchFamily="18" charset="0"/>
              </a:rPr>
              <a:t>основною</a:t>
            </a:r>
            <a:r>
              <a:rPr lang="uk-UA" dirty="0" smtClean="0">
                <a:latin typeface="Times New Roman" panose="02020603050405020304" pitchFamily="18" charset="0"/>
                <a:cs typeface="Times New Roman" panose="02020603050405020304" pitchFamily="18" charset="0"/>
              </a:rPr>
              <a:t>, в ході якої адміністративний орган дає юридичну оцінку зібраній інформації, повно та всебічно досліджує матеріали справи та приймає адміністративний акт.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8967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a:bodyPr>
          <a:lstStyle/>
          <a:p>
            <a:pPr marL="0" indent="0" algn="ctr">
              <a:buNone/>
            </a:pPr>
            <a:r>
              <a:rPr lang="uk-UA" sz="4400" b="1" dirty="0" smtClean="0">
                <a:latin typeface="Times New Roman" panose="02020603050405020304" pitchFamily="18" charset="0"/>
                <a:cs typeface="Times New Roman" panose="02020603050405020304" pitchFamily="18" charset="0"/>
              </a:rPr>
              <a:t>Розгляд та вирішення справи при особистому зверненні</a:t>
            </a:r>
            <a:endParaRPr lang="uk-UA"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285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3200" b="1" dirty="0" smtClean="0">
                <a:latin typeface="Times New Roman" panose="02020603050405020304" pitchFamily="18" charset="0"/>
                <a:cs typeface="Times New Roman" panose="02020603050405020304" pitchFamily="18" charset="0"/>
              </a:rPr>
              <a:t>Умови розгляду та вирішення адміністративної справи при  особистому зверненні особи.</a:t>
            </a:r>
            <a:br>
              <a:rPr lang="uk-UA" sz="3200" b="1" dirty="0" smtClean="0">
                <a:latin typeface="Times New Roman" panose="02020603050405020304" pitchFamily="18" charset="0"/>
                <a:cs typeface="Times New Roman" panose="02020603050405020304" pitchFamily="18" charset="0"/>
              </a:rPr>
            </a:br>
            <a:endParaRPr lang="uk-UA" sz="3200" b="1"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spcBef>
                <a:spcPts val="0"/>
              </a:spcBef>
              <a:buNone/>
            </a:pPr>
            <a:r>
              <a:rPr lang="uk-UA" sz="2000" dirty="0" smtClean="0">
                <a:latin typeface="Times New Roman" panose="02020603050405020304" pitchFamily="18" charset="0"/>
                <a:cs typeface="Times New Roman" panose="02020603050405020304" pitchFamily="18" charset="0"/>
              </a:rPr>
              <a:t>1) задоволення заяви не потребує вчинення адміністративним органом жодних підготовчих дій, зокрема:</a:t>
            </a:r>
          </a:p>
          <a:p>
            <a:pPr marL="0" indent="0">
              <a:spcBef>
                <a:spcPts val="0"/>
              </a:spcBef>
              <a:buNone/>
            </a:pPr>
            <a:r>
              <a:rPr lang="uk-UA" sz="2000" dirty="0" smtClean="0">
                <a:latin typeface="Times New Roman" panose="02020603050405020304" pitchFamily="18" charset="0"/>
                <a:cs typeface="Times New Roman" panose="02020603050405020304" pitchFamily="18" charset="0"/>
              </a:rPr>
              <a:t>- отримання додаткових документів та відомостей;</a:t>
            </a:r>
          </a:p>
          <a:p>
            <a:pPr marL="0" indent="0">
              <a:spcBef>
                <a:spcPts val="0"/>
              </a:spcBef>
              <a:buNone/>
            </a:pPr>
            <a:r>
              <a:rPr lang="uk-UA" sz="2000" dirty="0" smtClean="0">
                <a:latin typeface="Times New Roman" panose="02020603050405020304" pitchFamily="18" charset="0"/>
                <a:cs typeface="Times New Roman" panose="02020603050405020304" pitchFamily="18" charset="0"/>
              </a:rPr>
              <a:t>- залучення інших учасників чи осіб до розгляду адміністративної справи;</a:t>
            </a:r>
          </a:p>
          <a:p>
            <a:pPr marL="0" indent="0">
              <a:spcBef>
                <a:spcPts val="0"/>
              </a:spcBef>
              <a:buNone/>
            </a:pPr>
            <a:r>
              <a:rPr lang="uk-UA" sz="2000" dirty="0" smtClean="0">
                <a:latin typeface="Times New Roman" panose="02020603050405020304" pitchFamily="18" charset="0"/>
                <a:cs typeface="Times New Roman" panose="02020603050405020304" pitchFamily="18" charset="0"/>
              </a:rPr>
              <a:t>- проведення експертизи;</a:t>
            </a:r>
          </a:p>
          <a:p>
            <a:pPr marL="0" indent="0">
              <a:spcBef>
                <a:spcPts val="0"/>
              </a:spcBef>
              <a:buNone/>
            </a:pPr>
            <a:r>
              <a:rPr lang="uk-UA" sz="2000" dirty="0" smtClean="0">
                <a:latin typeface="Times New Roman" panose="02020603050405020304" pitchFamily="18" charset="0"/>
                <a:cs typeface="Times New Roman" panose="02020603050405020304" pitchFamily="18" charset="0"/>
              </a:rPr>
              <a:t>- вчинення інших підготовчих дій.</a:t>
            </a:r>
          </a:p>
          <a:p>
            <a:pPr marL="0" indent="0">
              <a:buNone/>
            </a:pPr>
            <a:r>
              <a:rPr lang="uk-UA" sz="2000" dirty="0" smtClean="0">
                <a:latin typeface="Times New Roman" panose="02020603050405020304" pitchFamily="18" charset="0"/>
                <a:cs typeface="Times New Roman" panose="02020603050405020304" pitchFamily="18" charset="0"/>
              </a:rPr>
              <a:t>2) негайне вирішення неможливе без невиправданих витрат часу, - адже у певних адміністративних провадженнях негайне вирішення справи у присутності заявника не може бути здійснене із суто технічних причин (неможливості негайного оформлення адміністративного акта тощо).</a:t>
            </a:r>
          </a:p>
          <a:p>
            <a:pPr marL="0" indent="0">
              <a:buNone/>
            </a:pPr>
            <a:r>
              <a:rPr lang="uk-UA" sz="2000" dirty="0" smtClean="0">
                <a:latin typeface="Times New Roman" panose="02020603050405020304" pitchFamily="18" charset="0"/>
                <a:cs typeface="Times New Roman" panose="02020603050405020304" pitchFamily="18" charset="0"/>
              </a:rPr>
              <a:t>3) негайне вирішення може вплинути на об’єктивність і законність рішення. У певних категоріях справ перед прийняттям рішення необхідним є з’ясування окремих обставин, зокрема,  наявності заінтересованих осіб чи перевірки поданих відомостей. </a:t>
            </a:r>
            <a:endParaRPr lang="uk-UA"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047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3600" b="1" dirty="0" smtClean="0">
                <a:latin typeface="Times New Roman" panose="02020603050405020304" pitchFamily="18" charset="0"/>
                <a:cs typeface="Times New Roman" panose="02020603050405020304" pitchFamily="18" charset="0"/>
              </a:rPr>
              <a:t>Розгляд та вирішення справи із заслуховуванням учасників адміністративного провадження</a:t>
            </a:r>
            <a:endParaRPr lang="uk-UA"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554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normAutofit/>
          </a:bodyPr>
          <a:lstStyle/>
          <a:p>
            <a:pPr marL="0" indent="0" algn="just">
              <a:buNone/>
            </a:pPr>
            <a:r>
              <a:rPr lang="uk-UA" sz="3200" dirty="0" smtClean="0">
                <a:latin typeface="Times New Roman" panose="02020603050405020304" pitchFamily="18" charset="0"/>
                <a:cs typeface="Times New Roman" panose="02020603050405020304" pitchFamily="18" charset="0"/>
              </a:rPr>
              <a:t>Учасник адміністративного провадження має право бути вислуханим адміністративним органом до прийняття рішення в справі, якщо таке рішення за своїм характером може негативно вплинути на права, свободи або інтереси учасника</a:t>
            </a:r>
            <a:endParaRPr lang="uk-U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538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38200" y="638978"/>
            <a:ext cx="10515600" cy="5537985"/>
          </a:xfrm>
        </p:spPr>
        <p:txBody>
          <a:bodyPr/>
          <a:lstStyle/>
          <a:p>
            <a:pPr marL="0" indent="0" algn="just">
              <a:buNone/>
            </a:pPr>
            <a:r>
              <a:rPr lang="uk-UA" dirty="0" smtClean="0">
                <a:latin typeface="Times New Roman" panose="02020603050405020304" pitchFamily="18" charset="0"/>
                <a:cs typeface="Times New Roman" panose="02020603050405020304" pitchFamily="18" charset="0"/>
              </a:rPr>
              <a:t>«Заслуховування» - правовий механізм, що полягає у наданні особою – учасником адміністративного провадження адміністративному органу своїх пояснень та заперечень у справі в письмовій чи усній формі, а також доказів у справі.</a:t>
            </a:r>
          </a:p>
          <a:p>
            <a:pPr marL="0" indent="0" algn="just">
              <a:buNone/>
            </a:pPr>
            <a:endParaRPr lang="uk-UA" dirty="0">
              <a:latin typeface="Times New Roman" panose="02020603050405020304" pitchFamily="18" charset="0"/>
              <a:cs typeface="Times New Roman" panose="02020603050405020304" pitchFamily="18" charset="0"/>
            </a:endParaRPr>
          </a:p>
          <a:p>
            <a:pPr marL="0" indent="0" algn="just">
              <a:buNone/>
            </a:pPr>
            <a:r>
              <a:rPr lang="uk-UA" dirty="0" smtClean="0">
                <a:latin typeface="Times New Roman" panose="02020603050405020304" pitchFamily="18" charset="0"/>
                <a:cs typeface="Times New Roman" panose="02020603050405020304" pitchFamily="18" charset="0"/>
              </a:rPr>
              <a:t>Право бути вислуханим реалізується шляхом надання особою адміністративному органу своїх пояснень та заперечень у письмовій чи усній формі.</a:t>
            </a:r>
          </a:p>
          <a:p>
            <a:pPr marL="0" indent="0" algn="just">
              <a:buNone/>
            </a:pPr>
            <a:endParaRPr lang="uk-UA" dirty="0" smtClean="0">
              <a:latin typeface="Times New Roman" panose="02020603050405020304" pitchFamily="18" charset="0"/>
              <a:cs typeface="Times New Roman" panose="02020603050405020304" pitchFamily="18" charset="0"/>
            </a:endParaRPr>
          </a:p>
          <a:p>
            <a:pPr marL="0" indent="0" algn="just">
              <a:buNone/>
            </a:pPr>
            <a:r>
              <a:rPr lang="uk-UA" dirty="0" smtClean="0">
                <a:latin typeface="Times New Roman" panose="02020603050405020304" pitchFamily="18" charset="0"/>
                <a:cs typeface="Times New Roman" panose="02020603050405020304" pitchFamily="18" charset="0"/>
              </a:rPr>
              <a:t>Правом бути вислуханим наділені усі учасники адміністративного провадження: як адресат, так і заінтересовані особи.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92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948369" y="1296815"/>
            <a:ext cx="10515600" cy="4351338"/>
          </a:xfrm>
        </p:spPr>
        <p:txBody>
          <a:bodyPr/>
          <a:lstStyle/>
          <a:p>
            <a:pPr marL="0" indent="0">
              <a:buNone/>
            </a:pPr>
            <a:r>
              <a:rPr lang="uk-UA" b="1" dirty="0" smtClean="0">
                <a:latin typeface="Times New Roman" panose="02020603050405020304" pitchFamily="18" charset="0"/>
                <a:cs typeface="Times New Roman" panose="02020603050405020304" pitchFamily="18" charset="0"/>
              </a:rPr>
              <a:t>Заслуховування не проводиться, якщо:</a:t>
            </a:r>
          </a:p>
          <a:p>
            <a:pPr marL="0" indent="0">
              <a:buNone/>
            </a:pPr>
            <a:r>
              <a:rPr lang="uk-UA" i="1" dirty="0" smtClean="0">
                <a:latin typeface="Times New Roman" panose="02020603050405020304" pitchFamily="18" charset="0"/>
                <a:cs typeface="Times New Roman" panose="02020603050405020304" pitchFamily="18" charset="0"/>
              </a:rPr>
              <a:t>1) необхідно вжити негайних заходів для запобігання заподіянню шкоди чи для захисту публічних інтересів;</a:t>
            </a:r>
          </a:p>
          <a:p>
            <a:pPr marL="0" indent="0">
              <a:buNone/>
            </a:pPr>
            <a:r>
              <a:rPr lang="uk-UA" i="1" dirty="0" smtClean="0">
                <a:latin typeface="Times New Roman" panose="02020603050405020304" pitchFamily="18" charset="0"/>
                <a:cs typeface="Times New Roman" panose="02020603050405020304" pitchFamily="18" charset="0"/>
              </a:rPr>
              <a:t>2) відповідно до закону вимагається негайне прийняття рішення;</a:t>
            </a:r>
          </a:p>
          <a:p>
            <a:pPr marL="0" indent="0">
              <a:buNone/>
            </a:pPr>
            <a:r>
              <a:rPr lang="uk-UA" i="1" dirty="0" smtClean="0">
                <a:latin typeface="Times New Roman" panose="02020603050405020304" pitchFamily="18" charset="0"/>
                <a:cs typeface="Times New Roman" panose="02020603050405020304" pitchFamily="18" charset="0"/>
              </a:rPr>
              <a:t>3) прохання заявника є очевидно безпідставним.</a:t>
            </a:r>
          </a:p>
          <a:p>
            <a:endParaRPr lang="en-US" i="1" dirty="0"/>
          </a:p>
        </p:txBody>
      </p:sp>
    </p:spTree>
    <p:extLst>
      <p:ext uri="{BB962C8B-B14F-4D97-AF65-F5344CB8AC3E}">
        <p14:creationId xmlns:p14="http://schemas.microsoft.com/office/powerpoint/2010/main" val="4154105070"/>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1245</Words>
  <Application>Microsoft Office PowerPoint</Application>
  <PresentationFormat>Широкий екран</PresentationFormat>
  <Paragraphs>81</Paragraphs>
  <Slides>20</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20</vt:i4>
      </vt:variant>
    </vt:vector>
  </HeadingPairs>
  <TitlesOfParts>
    <vt:vector size="26" baseType="lpstr">
      <vt:lpstr>Arial</vt:lpstr>
      <vt:lpstr>Calibri</vt:lpstr>
      <vt:lpstr>Calibri Light</vt:lpstr>
      <vt:lpstr>Times New Roman</vt:lpstr>
      <vt:lpstr>Wingdings</vt:lpstr>
      <vt:lpstr>Тема Office</vt:lpstr>
      <vt:lpstr>Розгляд справи (слухання) та прийняття адміністративного акта  </vt:lpstr>
      <vt:lpstr>Питання</vt:lpstr>
      <vt:lpstr>Презентація PowerPoint</vt:lpstr>
      <vt:lpstr>Презентація PowerPoint</vt:lpstr>
      <vt:lpstr>Умови розгляду та вирішення адміністративної справи при  особистому зверненні особи. </vt:lpstr>
      <vt:lpstr>Розгляд та вирішення справи із заслуховуванням учасників адміністративного провадження</vt:lpstr>
      <vt:lpstr>Презентація PowerPoint</vt:lpstr>
      <vt:lpstr>Презентація PowerPoint</vt:lpstr>
      <vt:lpstr>Презентація PowerPoint</vt:lpstr>
      <vt:lpstr>Розмежування заслуховування учасників від слухання в адміністративній справі</vt:lpstr>
      <vt:lpstr>Розгляд і вирішення справи у письмовому адміністративному провадженні</vt:lpstr>
      <vt:lpstr>Алгоритм дій посадової особи адміністративного органу по застосуванню в адміністративному провадженні </vt:lpstr>
      <vt:lpstr>Тимчасове зупинення адміністративного провадження </vt:lpstr>
      <vt:lpstr>Закриття адміністративного провадження</vt:lpstr>
      <vt:lpstr>Підстави закриття адміністративного провадження</vt:lpstr>
      <vt:lpstr>Процедура проведення слухання у справі </vt:lpstr>
      <vt:lpstr>Загальний порядок проведення слухання</vt:lpstr>
      <vt:lpstr>Особливості адміністративного провадження у справах, які стосуються великої кількості осіб</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Розгляд справи (слухання) та прийняття адміністративного акта</dc:title>
  <dc:creator>Ірина Бойко</dc:creator>
  <cp:lastModifiedBy>Ірина Бойко</cp:lastModifiedBy>
  <cp:revision>7</cp:revision>
  <dcterms:created xsi:type="dcterms:W3CDTF">2020-03-28T18:42:22Z</dcterms:created>
  <dcterms:modified xsi:type="dcterms:W3CDTF">2020-03-28T20:55:19Z</dcterms:modified>
</cp:coreProperties>
</file>