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9" r:id="rId9"/>
    <p:sldId id="271" r:id="rId10"/>
    <p:sldId id="263" r:id="rId11"/>
    <p:sldId id="264" r:id="rId12"/>
    <p:sldId id="265" r:id="rId13"/>
    <p:sldId id="272" r:id="rId14"/>
    <p:sldId id="267" r:id="rId15"/>
    <p:sldId id="268" r:id="rId16"/>
    <p:sldId id="269" r:id="rId17"/>
    <p:sldId id="270" r:id="rId18"/>
    <p:sldId id="273" r:id="rId19"/>
    <p:sldId id="274" r:id="rId20"/>
    <p:sldId id="275" r:id="rId21"/>
    <p:sldId id="276" r:id="rId22"/>
    <p:sldId id="277" r:id="rId23"/>
    <p:sldId id="278" r:id="rId24"/>
    <p:sldId id="280"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en-US"/>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en-US"/>
          </a:p>
        </p:txBody>
      </p:sp>
      <p:sp>
        <p:nvSpPr>
          <p:cNvPr id="4" name="Місце для дати 3"/>
          <p:cNvSpPr>
            <a:spLocks noGrp="1"/>
          </p:cNvSpPr>
          <p:nvPr>
            <p:ph type="dt" sz="half" idx="10"/>
          </p:nvPr>
        </p:nvSpPr>
        <p:spPr/>
        <p:txBody>
          <a:bodyPr/>
          <a:lstStyle/>
          <a:p>
            <a:fld id="{2A8A55D3-78FB-4DD9-A423-997151907E9B}" type="datetimeFigureOut">
              <a:rPr lang="en-US" smtClean="0"/>
              <a:t>3/23/2020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131578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2A8A55D3-78FB-4DD9-A423-997151907E9B}" type="datetimeFigureOut">
              <a:rPr lang="en-US" smtClean="0"/>
              <a:t>3/23/2020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498705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en-US"/>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2A8A55D3-78FB-4DD9-A423-997151907E9B}" type="datetimeFigureOut">
              <a:rPr lang="en-US" smtClean="0"/>
              <a:t>3/23/2020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3348613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10"/>
          </p:nvPr>
        </p:nvSpPr>
        <p:spPr/>
        <p:txBody>
          <a:bodyPr/>
          <a:lstStyle/>
          <a:p>
            <a:fld id="{2A8A55D3-78FB-4DD9-A423-997151907E9B}" type="datetimeFigureOut">
              <a:rPr lang="en-US" smtClean="0"/>
              <a:t>3/23/2020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306587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en-US"/>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Місце для дати 3"/>
          <p:cNvSpPr>
            <a:spLocks noGrp="1"/>
          </p:cNvSpPr>
          <p:nvPr>
            <p:ph type="dt" sz="half" idx="10"/>
          </p:nvPr>
        </p:nvSpPr>
        <p:spPr/>
        <p:txBody>
          <a:bodyPr/>
          <a:lstStyle/>
          <a:p>
            <a:fld id="{2A8A55D3-78FB-4DD9-A423-997151907E9B}" type="datetimeFigureOut">
              <a:rPr lang="en-US" smtClean="0"/>
              <a:t>3/23/2020</a:t>
            </a:fld>
            <a:endParaRPr lang="en-US"/>
          </a:p>
        </p:txBody>
      </p:sp>
      <p:sp>
        <p:nvSpPr>
          <p:cNvPr id="5" name="Місце для нижнього колонтитула 4"/>
          <p:cNvSpPr>
            <a:spLocks noGrp="1"/>
          </p:cNvSpPr>
          <p:nvPr>
            <p:ph type="ftr" sz="quarter" idx="11"/>
          </p:nvPr>
        </p:nvSpPr>
        <p:spPr/>
        <p:txBody>
          <a:bodyPr/>
          <a:lstStyle/>
          <a:p>
            <a:endParaRPr lang="en-US"/>
          </a:p>
        </p:txBody>
      </p:sp>
      <p:sp>
        <p:nvSpPr>
          <p:cNvPr id="6" name="Місце для номера слайда 5"/>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264460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дати 4"/>
          <p:cNvSpPr>
            <a:spLocks noGrp="1"/>
          </p:cNvSpPr>
          <p:nvPr>
            <p:ph type="dt" sz="half" idx="10"/>
          </p:nvPr>
        </p:nvSpPr>
        <p:spPr/>
        <p:txBody>
          <a:bodyPr/>
          <a:lstStyle/>
          <a:p>
            <a:fld id="{2A8A55D3-78FB-4DD9-A423-997151907E9B}" type="datetimeFigureOut">
              <a:rPr lang="en-US" smtClean="0"/>
              <a:t>3/23/2020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1570431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en-US"/>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7" name="Місце для дати 6"/>
          <p:cNvSpPr>
            <a:spLocks noGrp="1"/>
          </p:cNvSpPr>
          <p:nvPr>
            <p:ph type="dt" sz="half" idx="10"/>
          </p:nvPr>
        </p:nvSpPr>
        <p:spPr/>
        <p:txBody>
          <a:bodyPr/>
          <a:lstStyle/>
          <a:p>
            <a:fld id="{2A8A55D3-78FB-4DD9-A423-997151907E9B}" type="datetimeFigureOut">
              <a:rPr lang="en-US" smtClean="0"/>
              <a:t>3/23/2020</a:t>
            </a:fld>
            <a:endParaRPr lang="en-US"/>
          </a:p>
        </p:txBody>
      </p:sp>
      <p:sp>
        <p:nvSpPr>
          <p:cNvPr id="8" name="Місце для нижнього колонтитула 7"/>
          <p:cNvSpPr>
            <a:spLocks noGrp="1"/>
          </p:cNvSpPr>
          <p:nvPr>
            <p:ph type="ftr" sz="quarter" idx="11"/>
          </p:nvPr>
        </p:nvSpPr>
        <p:spPr/>
        <p:txBody>
          <a:bodyPr/>
          <a:lstStyle/>
          <a:p>
            <a:endParaRPr lang="en-US"/>
          </a:p>
        </p:txBody>
      </p:sp>
      <p:sp>
        <p:nvSpPr>
          <p:cNvPr id="9" name="Місце для номера слайда 8"/>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129986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en-US"/>
          </a:p>
        </p:txBody>
      </p:sp>
      <p:sp>
        <p:nvSpPr>
          <p:cNvPr id="3" name="Місце для дати 2"/>
          <p:cNvSpPr>
            <a:spLocks noGrp="1"/>
          </p:cNvSpPr>
          <p:nvPr>
            <p:ph type="dt" sz="half" idx="10"/>
          </p:nvPr>
        </p:nvSpPr>
        <p:spPr/>
        <p:txBody>
          <a:bodyPr/>
          <a:lstStyle/>
          <a:p>
            <a:fld id="{2A8A55D3-78FB-4DD9-A423-997151907E9B}" type="datetimeFigureOut">
              <a:rPr lang="en-US" smtClean="0"/>
              <a:t>3/23/2020</a:t>
            </a:fld>
            <a:endParaRPr lang="en-US"/>
          </a:p>
        </p:txBody>
      </p:sp>
      <p:sp>
        <p:nvSpPr>
          <p:cNvPr id="4" name="Місце для нижнього колонтитула 3"/>
          <p:cNvSpPr>
            <a:spLocks noGrp="1"/>
          </p:cNvSpPr>
          <p:nvPr>
            <p:ph type="ftr" sz="quarter" idx="11"/>
          </p:nvPr>
        </p:nvSpPr>
        <p:spPr/>
        <p:txBody>
          <a:bodyPr/>
          <a:lstStyle/>
          <a:p>
            <a:endParaRPr lang="en-US"/>
          </a:p>
        </p:txBody>
      </p:sp>
      <p:sp>
        <p:nvSpPr>
          <p:cNvPr id="5" name="Місце для номера слайда 4"/>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5592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2A8A55D3-78FB-4DD9-A423-997151907E9B}" type="datetimeFigureOut">
              <a:rPr lang="en-US" smtClean="0"/>
              <a:t>3/23/2020</a:t>
            </a:fld>
            <a:endParaRPr lang="en-US"/>
          </a:p>
        </p:txBody>
      </p:sp>
      <p:sp>
        <p:nvSpPr>
          <p:cNvPr id="3" name="Місце для нижнього колонтитула 2"/>
          <p:cNvSpPr>
            <a:spLocks noGrp="1"/>
          </p:cNvSpPr>
          <p:nvPr>
            <p:ph type="ftr" sz="quarter" idx="11"/>
          </p:nvPr>
        </p:nvSpPr>
        <p:spPr/>
        <p:txBody>
          <a:bodyPr/>
          <a:lstStyle/>
          <a:p>
            <a:endParaRPr lang="en-US"/>
          </a:p>
        </p:txBody>
      </p:sp>
      <p:sp>
        <p:nvSpPr>
          <p:cNvPr id="4" name="Місце для номера слайда 3"/>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323573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en-US"/>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2A8A55D3-78FB-4DD9-A423-997151907E9B}" type="datetimeFigureOut">
              <a:rPr lang="en-US" smtClean="0"/>
              <a:t>3/23/2020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2216258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en-US"/>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Місце для дати 4"/>
          <p:cNvSpPr>
            <a:spLocks noGrp="1"/>
          </p:cNvSpPr>
          <p:nvPr>
            <p:ph type="dt" sz="half" idx="10"/>
          </p:nvPr>
        </p:nvSpPr>
        <p:spPr/>
        <p:txBody>
          <a:bodyPr/>
          <a:lstStyle/>
          <a:p>
            <a:fld id="{2A8A55D3-78FB-4DD9-A423-997151907E9B}" type="datetimeFigureOut">
              <a:rPr lang="en-US" smtClean="0"/>
              <a:t>3/23/2020</a:t>
            </a:fld>
            <a:endParaRPr lang="en-US"/>
          </a:p>
        </p:txBody>
      </p:sp>
      <p:sp>
        <p:nvSpPr>
          <p:cNvPr id="6" name="Місце для нижнього колонтитула 5"/>
          <p:cNvSpPr>
            <a:spLocks noGrp="1"/>
          </p:cNvSpPr>
          <p:nvPr>
            <p:ph type="ftr" sz="quarter" idx="11"/>
          </p:nvPr>
        </p:nvSpPr>
        <p:spPr/>
        <p:txBody>
          <a:bodyPr/>
          <a:lstStyle/>
          <a:p>
            <a:endParaRPr lang="en-US"/>
          </a:p>
        </p:txBody>
      </p:sp>
      <p:sp>
        <p:nvSpPr>
          <p:cNvPr id="7" name="Місце для номера слайда 6"/>
          <p:cNvSpPr>
            <a:spLocks noGrp="1"/>
          </p:cNvSpPr>
          <p:nvPr>
            <p:ph type="sldNum" sz="quarter" idx="12"/>
          </p:nvPr>
        </p:nvSpPr>
        <p:spPr/>
        <p:txBody>
          <a:bodyPr/>
          <a:lstStyle/>
          <a:p>
            <a:fld id="{3D6A91D7-3A20-4F91-B5DC-B284C7DD7961}" type="slidenum">
              <a:rPr lang="en-US" smtClean="0"/>
              <a:t>‹№›</a:t>
            </a:fld>
            <a:endParaRPr lang="en-US"/>
          </a:p>
        </p:txBody>
      </p:sp>
    </p:spTree>
    <p:extLst>
      <p:ext uri="{BB962C8B-B14F-4D97-AF65-F5344CB8AC3E}">
        <p14:creationId xmlns:p14="http://schemas.microsoft.com/office/powerpoint/2010/main" val="3766328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en-US"/>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A55D3-78FB-4DD9-A423-997151907E9B}" type="datetimeFigureOut">
              <a:rPr lang="en-US" smtClean="0"/>
              <a:t>3/23/2020</a:t>
            </a:fld>
            <a:endParaRPr lang="en-US"/>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6A91D7-3A20-4F91-B5DC-B284C7DD7961}" type="slidenum">
              <a:rPr lang="en-US" smtClean="0"/>
              <a:t>‹№›</a:t>
            </a:fld>
            <a:endParaRPr lang="en-US"/>
          </a:p>
        </p:txBody>
      </p:sp>
    </p:spTree>
    <p:extLst>
      <p:ext uri="{BB962C8B-B14F-4D97-AF65-F5344CB8AC3E}">
        <p14:creationId xmlns:p14="http://schemas.microsoft.com/office/powerpoint/2010/main" val="3406093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5400" dirty="0" smtClean="0">
                <a:latin typeface="Times New Roman" panose="02020603050405020304" pitchFamily="18" charset="0"/>
                <a:cs typeface="Times New Roman" panose="02020603050405020304" pitchFamily="18" charset="0"/>
              </a:rPr>
              <a:t>Ініціювання адміністративної процедури</a:t>
            </a:r>
            <a:endParaRPr lang="en-US" sz="5400" dirty="0">
              <a:latin typeface="Times New Roman" panose="02020603050405020304" pitchFamily="18" charset="0"/>
              <a:cs typeface="Times New Roman" panose="02020603050405020304" pitchFamily="18" charset="0"/>
            </a:endParaRPr>
          </a:p>
        </p:txBody>
      </p:sp>
      <p:sp>
        <p:nvSpPr>
          <p:cNvPr id="3" name="Підзаголовок 2"/>
          <p:cNvSpPr>
            <a:spLocks noGrp="1"/>
          </p:cNvSpPr>
          <p:nvPr>
            <p:ph type="subTitle" idx="1"/>
          </p:nvPr>
        </p:nvSpPr>
        <p:spPr/>
        <p:txBody>
          <a:bodyPr/>
          <a:lstStyle/>
          <a:p>
            <a:pPr algn="r"/>
            <a:r>
              <a:rPr lang="uk-UA" i="1" dirty="0" smtClean="0">
                <a:latin typeface="Times New Roman" panose="02020603050405020304" pitchFamily="18" charset="0"/>
                <a:cs typeface="Times New Roman" panose="02020603050405020304" pitchFamily="18" charset="0"/>
              </a:rPr>
              <a:t>Лекція</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705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П</a:t>
            </a:r>
            <a:r>
              <a:rPr lang="uk-UA" dirty="0" smtClean="0">
                <a:latin typeface="Times New Roman" panose="02020603050405020304" pitchFamily="18" charset="0"/>
                <a:cs typeface="Times New Roman" panose="02020603050405020304" pitchFamily="18" charset="0"/>
              </a:rPr>
              <a:t>одання заяви</a:t>
            </a:r>
            <a:endParaRPr lang="en-US"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може бути подана:</a:t>
            </a:r>
          </a:p>
          <a:p>
            <a:pPr marL="0" indent="0">
              <a:buNone/>
            </a:pPr>
            <a:r>
              <a:rPr lang="uk-UA" dirty="0" smtClean="0">
                <a:latin typeface="Times New Roman" panose="02020603050405020304" pitchFamily="18" charset="0"/>
                <a:cs typeface="Times New Roman" panose="02020603050405020304" pitchFamily="18" charset="0"/>
              </a:rPr>
              <a:t>окремою особою </a:t>
            </a:r>
            <a:r>
              <a:rPr lang="uk-UA" i="1" dirty="0" smtClean="0">
                <a:latin typeface="Times New Roman" panose="02020603050405020304" pitchFamily="18" charset="0"/>
                <a:cs typeface="Times New Roman" panose="02020603050405020304" pitchFamily="18" charset="0"/>
              </a:rPr>
              <a:t>(індивідуальна) </a:t>
            </a:r>
          </a:p>
          <a:p>
            <a:pPr marL="0" indent="0">
              <a:buNone/>
            </a:pPr>
            <a:r>
              <a:rPr lang="uk-UA" dirty="0" smtClean="0">
                <a:latin typeface="Times New Roman" panose="02020603050405020304" pitchFamily="18" charset="0"/>
                <a:cs typeface="Times New Roman" panose="02020603050405020304" pitchFamily="18" charset="0"/>
              </a:rPr>
              <a:t>групою осіб </a:t>
            </a:r>
            <a:r>
              <a:rPr lang="uk-UA" i="1" dirty="0" smtClean="0">
                <a:latin typeface="Times New Roman" panose="02020603050405020304" pitchFamily="18" charset="0"/>
                <a:cs typeface="Times New Roman" panose="02020603050405020304" pitchFamily="18" charset="0"/>
              </a:rPr>
              <a:t>(колективна). </a:t>
            </a:r>
            <a:endParaRPr lang="uk-UA"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755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dirty="0" smtClean="0">
                <a:latin typeface="Times New Roman" panose="02020603050405020304" pitchFamily="18" charset="0"/>
                <a:cs typeface="Times New Roman" panose="02020603050405020304" pitchFamily="18" charset="0"/>
              </a:rPr>
              <a:t>Форма звернення із заявою</a:t>
            </a:r>
            <a:endParaRPr lang="en-US" sz="36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Письмово</a:t>
            </a:r>
          </a:p>
          <a:p>
            <a:pPr marL="0" indent="0">
              <a:buNone/>
            </a:pPr>
            <a:r>
              <a:rPr lang="uk-UA" dirty="0" smtClean="0">
                <a:latin typeface="Times New Roman" panose="02020603050405020304" pitchFamily="18" charset="0"/>
                <a:cs typeface="Times New Roman" panose="02020603050405020304" pitchFamily="18" charset="0"/>
              </a:rPr>
              <a:t>Усно</a:t>
            </a:r>
          </a:p>
          <a:p>
            <a:pPr marL="0" indent="0" algn="just">
              <a:buNone/>
            </a:pPr>
            <a:r>
              <a:rPr lang="uk-UA" dirty="0" smtClean="0">
                <a:latin typeface="Times New Roman" panose="02020603050405020304" pitchFamily="18" charset="0"/>
                <a:cs typeface="Times New Roman" panose="02020603050405020304" pitchFamily="18" charset="0"/>
              </a:rPr>
              <a:t>Заява також може бути подана у формі </a:t>
            </a:r>
            <a:r>
              <a:rPr lang="uk-UA" b="1" dirty="0" smtClean="0">
                <a:latin typeface="Times New Roman" panose="02020603050405020304" pitchFamily="18" charset="0"/>
                <a:cs typeface="Times New Roman" panose="02020603050405020304" pitchFamily="18" charset="0"/>
              </a:rPr>
              <a:t>клопотання</a:t>
            </a:r>
            <a:r>
              <a:rPr lang="uk-UA" dirty="0" smtClean="0">
                <a:latin typeface="Times New Roman" panose="02020603050405020304" pitchFamily="18" charset="0"/>
                <a:cs typeface="Times New Roman" panose="02020603050405020304" pitchFamily="18" charset="0"/>
              </a:rPr>
              <a:t> (</a:t>
            </a:r>
            <a:r>
              <a:rPr lang="uk-UA" i="1" dirty="0" smtClean="0">
                <a:latin typeface="Times New Roman" panose="02020603050405020304" pitchFamily="18" charset="0"/>
                <a:cs typeface="Times New Roman" panose="02020603050405020304" pitchFamily="18" charset="0"/>
              </a:rPr>
              <a:t>клопотання про надання дозволу на розробку землеустрою щодо відведення земельної ділянки із земель державної або комунальної власності</a:t>
            </a:r>
            <a:r>
              <a:rPr lang="uk-UA" dirty="0" smtClean="0">
                <a:latin typeface="Times New Roman" panose="02020603050405020304" pitchFamily="18" charset="0"/>
                <a:cs typeface="Times New Roman" panose="02020603050405020304" pitchFamily="18" charset="0"/>
              </a:rPr>
              <a:t>), </a:t>
            </a:r>
            <a:r>
              <a:rPr lang="uk-UA" b="1" dirty="0" smtClean="0">
                <a:latin typeface="Times New Roman" panose="02020603050405020304" pitchFamily="18" charset="0"/>
                <a:cs typeface="Times New Roman" panose="02020603050405020304" pitchFamily="18" charset="0"/>
              </a:rPr>
              <a:t>декларації </a:t>
            </a:r>
            <a:r>
              <a:rPr lang="uk-UA" i="1" dirty="0" smtClean="0">
                <a:latin typeface="Times New Roman" panose="02020603050405020304" pitchFamily="18" charset="0"/>
                <a:cs typeface="Times New Roman" panose="02020603050405020304" pitchFamily="18" charset="0"/>
              </a:rPr>
              <a:t>(митна декларація).</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6108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Усна заява викладається заявником під час особистого прийому і фіксується відповідним чином посадовою особою адміністративного органу та підписується заявником.</a:t>
            </a:r>
          </a:p>
          <a:p>
            <a:pPr marL="0" indent="0" algn="just">
              <a:buNone/>
            </a:pPr>
            <a:endParaRPr lang="uk-UA" dirty="0">
              <a:latin typeface="Times New Roman" panose="02020603050405020304" pitchFamily="18" charset="0"/>
              <a:cs typeface="Times New Roman" panose="02020603050405020304" pitchFamily="18" charset="0"/>
            </a:endParaRPr>
          </a:p>
          <a:p>
            <a:pPr marL="0" indent="0" algn="just">
              <a:buNone/>
            </a:pPr>
            <a:r>
              <a:rPr lang="uk-UA" i="1" dirty="0" smtClean="0">
                <a:latin typeface="Times New Roman" panose="02020603050405020304" pitchFamily="18" charset="0"/>
                <a:cs typeface="Times New Roman" panose="02020603050405020304" pitchFamily="18" charset="0"/>
              </a:rPr>
              <a:t>Фактично вона рідко зустрічається на практиці, особливо коли мова йде про заяву із вимогою про прийняття адміністративного акта щодо забезпечення реалізації свого права або законного інтересу, виконання свого, визначеного законом, обов’язку. </a:t>
            </a:r>
            <a:endParaRPr lang="uk-UA"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085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Письмова заява може бути подана адміністративному органу:</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особисто</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надіслана поштою</a:t>
            </a:r>
          </a:p>
          <a:p>
            <a:pPr>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н</a:t>
            </a:r>
            <a:r>
              <a:rPr lang="uk-UA" dirty="0" smtClean="0">
                <a:latin typeface="Times New Roman" panose="02020603050405020304" pitchFamily="18" charset="0"/>
                <a:cs typeface="Times New Roman" panose="02020603050405020304" pitchFamily="18" charset="0"/>
              </a:rPr>
              <a:t>адіслана в електронній формі</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017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У заяві обов’язково повинна зазначатися інформація: </a:t>
            </a:r>
            <a:endParaRPr lang="uk-UA"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a:xfrm>
            <a:off x="970403" y="1690688"/>
            <a:ext cx="10515600" cy="4351338"/>
          </a:xfrm>
        </p:spPr>
        <p:txBody>
          <a:bodyPr/>
          <a:lstStyle/>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про найменування адміністративного органу, до якого вона подається; </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прізвище, ім’я, по батькові (найменування) заявника, </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місце проживання (місцезнаходження), </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номер контактного телефону, адресу електронної пошти (якщо такі є); </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зміст порушеного питання та виклад обставин або доказів; </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підпис заявника або його представника із зазначенням дат</a:t>
            </a:r>
            <a:r>
              <a:rPr lang="ru-RU" dirty="0" smtClean="0"/>
              <a:t>и</a:t>
            </a:r>
            <a:r>
              <a:rPr lang="ru-RU" dirty="0"/>
              <a:t>. </a:t>
            </a:r>
            <a:endParaRPr lang="en-US" dirty="0"/>
          </a:p>
        </p:txBody>
      </p:sp>
    </p:spTree>
    <p:extLst>
      <p:ext uri="{BB962C8B-B14F-4D97-AF65-F5344CB8AC3E}">
        <p14:creationId xmlns:p14="http://schemas.microsoft.com/office/powerpoint/2010/main" val="25992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838200" y="616945"/>
            <a:ext cx="10515600" cy="5560018"/>
          </a:xfrm>
        </p:spPr>
        <p:txBody>
          <a:bodyPr>
            <a:normAutofit/>
          </a:bodyPr>
          <a:lstStyle/>
          <a:p>
            <a:pPr marL="0" indent="0" algn="just">
              <a:buNone/>
            </a:pPr>
            <a:r>
              <a:rPr lang="uk-UA" sz="2400" dirty="0" smtClean="0">
                <a:latin typeface="Times New Roman" panose="02020603050405020304" pitchFamily="18" charset="0"/>
                <a:cs typeface="Times New Roman" panose="02020603050405020304" pitchFamily="18" charset="0"/>
              </a:rPr>
              <a:t>До </a:t>
            </a:r>
            <a:r>
              <a:rPr lang="uk-UA" sz="2400" dirty="0">
                <a:latin typeface="Times New Roman" panose="02020603050405020304" pitchFamily="18" charset="0"/>
                <a:cs typeface="Times New Roman" panose="02020603050405020304" pitchFamily="18" charset="0"/>
              </a:rPr>
              <a:t>заяви особа надає необхідні </a:t>
            </a:r>
            <a:r>
              <a:rPr lang="uk-UA" sz="2400" dirty="0" smtClean="0">
                <a:latin typeface="Times New Roman" panose="02020603050405020304" pitchFamily="18" charset="0"/>
                <a:cs typeface="Times New Roman" panose="02020603050405020304" pitchFamily="18" charset="0"/>
              </a:rPr>
              <a:t>документи </a:t>
            </a:r>
            <a:r>
              <a:rPr lang="uk-UA" sz="2400" dirty="0">
                <a:latin typeface="Times New Roman" panose="02020603050405020304" pitchFamily="18" charset="0"/>
                <a:cs typeface="Times New Roman" panose="02020603050405020304" pitchFamily="18" charset="0"/>
              </a:rPr>
              <a:t>(оригінали чи копії), які приймаються посадовою особою за описом на двох екземплярах. </a:t>
            </a:r>
            <a:endParaRPr lang="uk-UA" sz="2400" dirty="0" smtClean="0">
              <a:latin typeface="Times New Roman" panose="02020603050405020304" pitchFamily="18" charset="0"/>
              <a:cs typeface="Times New Roman" panose="02020603050405020304" pitchFamily="18" charset="0"/>
            </a:endParaRPr>
          </a:p>
          <a:p>
            <a:pPr marL="0" indent="0" algn="just">
              <a:buNone/>
            </a:pPr>
            <a:r>
              <a:rPr lang="uk-UA" sz="2400" dirty="0" smtClean="0">
                <a:latin typeface="Times New Roman" panose="02020603050405020304" pitchFamily="18" charset="0"/>
                <a:cs typeface="Times New Roman" panose="02020603050405020304" pitchFamily="18" charset="0"/>
              </a:rPr>
              <a:t>На </a:t>
            </a:r>
            <a:r>
              <a:rPr lang="uk-UA" sz="2400" dirty="0">
                <a:latin typeface="Times New Roman" panose="02020603050405020304" pitchFamily="18" charset="0"/>
                <a:cs typeface="Times New Roman" panose="02020603050405020304" pitchFamily="18" charset="0"/>
              </a:rPr>
              <a:t>одному з екземплярів робиться відмітка про дату прийняття документів і засвідчується підписом посадової особи із зазначенням прізвища, ініціалів, посади. </a:t>
            </a:r>
            <a:endParaRPr lang="uk-UA" sz="2400" dirty="0" smtClean="0">
              <a:latin typeface="Times New Roman" panose="02020603050405020304" pitchFamily="18" charset="0"/>
              <a:cs typeface="Times New Roman" panose="02020603050405020304" pitchFamily="18" charset="0"/>
            </a:endParaRPr>
          </a:p>
          <a:p>
            <a:pPr marL="0" indent="0" algn="just">
              <a:buNone/>
            </a:pPr>
            <a:r>
              <a:rPr lang="uk-UA" sz="2400" dirty="0" smtClean="0">
                <a:latin typeface="Times New Roman" panose="02020603050405020304" pitchFamily="18" charset="0"/>
                <a:cs typeface="Times New Roman" panose="02020603050405020304" pitchFamily="18" charset="0"/>
              </a:rPr>
              <a:t>Один </a:t>
            </a:r>
            <a:r>
              <a:rPr lang="uk-UA" sz="2400" dirty="0">
                <a:latin typeface="Times New Roman" panose="02020603050405020304" pitchFamily="18" charset="0"/>
                <a:cs typeface="Times New Roman" panose="02020603050405020304" pitchFamily="18" charset="0"/>
              </a:rPr>
              <a:t>екземпляр опису видається заявнику, а другий залишається в адміністративному органі. </a:t>
            </a:r>
            <a:endParaRPr lang="uk-UA" sz="2400" dirty="0" smtClean="0">
              <a:latin typeface="Times New Roman" panose="02020603050405020304" pitchFamily="18" charset="0"/>
              <a:cs typeface="Times New Roman" panose="02020603050405020304" pitchFamily="18" charset="0"/>
            </a:endParaRPr>
          </a:p>
          <a:p>
            <a:pPr marL="0" indent="0" algn="just">
              <a:buNone/>
            </a:pPr>
            <a:r>
              <a:rPr lang="uk-UA" sz="2400" dirty="0" smtClean="0">
                <a:latin typeface="Times New Roman" panose="02020603050405020304" pitchFamily="18" charset="0"/>
                <a:cs typeface="Times New Roman" panose="02020603050405020304" pitchFamily="18" charset="0"/>
              </a:rPr>
              <a:t>Якщо </a:t>
            </a:r>
            <a:r>
              <a:rPr lang="uk-UA" sz="2400" dirty="0">
                <a:latin typeface="Times New Roman" panose="02020603050405020304" pitchFamily="18" charset="0"/>
                <a:cs typeface="Times New Roman" panose="02020603050405020304" pitchFamily="18" charset="0"/>
              </a:rPr>
              <a:t>процедура не передбачає повернення оригіналів документів після прийняття заяви, особа подає копії підтвердних документів. </a:t>
            </a:r>
            <a:endParaRPr lang="uk-UA" sz="2400" dirty="0" smtClean="0">
              <a:latin typeface="Times New Roman" panose="02020603050405020304" pitchFamily="18" charset="0"/>
              <a:cs typeface="Times New Roman" panose="02020603050405020304" pitchFamily="18" charset="0"/>
            </a:endParaRPr>
          </a:p>
          <a:p>
            <a:pPr marL="0" indent="0" algn="just">
              <a:buNone/>
            </a:pPr>
            <a:r>
              <a:rPr lang="uk-UA" sz="2400" dirty="0" smtClean="0">
                <a:latin typeface="Times New Roman" panose="02020603050405020304" pitchFamily="18" charset="0"/>
                <a:cs typeface="Times New Roman" panose="02020603050405020304" pitchFamily="18" charset="0"/>
              </a:rPr>
              <a:t>У </a:t>
            </a:r>
            <a:r>
              <a:rPr lang="uk-UA" sz="2400" dirty="0">
                <a:latin typeface="Times New Roman" panose="02020603050405020304" pitchFamily="18" charset="0"/>
                <a:cs typeface="Times New Roman" panose="02020603050405020304" pitchFamily="18" charset="0"/>
              </a:rPr>
              <a:t>більшості різновидів адміністративної процедури до заяви додаються також документи, що підтверджують сплату адміністративного збору або документ, що підтверджує право на звільнення від сплати адміністративного збору.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1111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None/>
            </a:pPr>
            <a:r>
              <a:rPr lang="uk-UA" sz="3200" b="1" dirty="0" smtClean="0">
                <a:latin typeface="Times New Roman" panose="02020603050405020304" pitchFamily="18" charset="0"/>
                <a:cs typeface="Times New Roman" panose="02020603050405020304" pitchFamily="18" charset="0"/>
              </a:rPr>
              <a:t>Забороняється </a:t>
            </a:r>
          </a:p>
          <a:p>
            <a:pPr marL="0" indent="0" algn="just">
              <a:buNone/>
            </a:pPr>
            <a:r>
              <a:rPr lang="uk-UA" sz="3200" dirty="0" smtClean="0">
                <a:latin typeface="Times New Roman" panose="02020603050405020304" pitchFamily="18" charset="0"/>
                <a:cs typeface="Times New Roman" panose="02020603050405020304" pitchFamily="18" charset="0"/>
              </a:rPr>
              <a:t>вимагати від суб’єкта звернення документи або інформацію, не передбачені законом</a:t>
            </a:r>
            <a:r>
              <a:rPr lang="ru-RU" dirty="0" smtClean="0"/>
              <a:t>.</a:t>
            </a:r>
            <a:endParaRPr lang="en-US" dirty="0"/>
          </a:p>
        </p:txBody>
      </p:sp>
    </p:spTree>
    <p:extLst>
      <p:ext uri="{BB962C8B-B14F-4D97-AF65-F5344CB8AC3E}">
        <p14:creationId xmlns:p14="http://schemas.microsoft.com/office/powerpoint/2010/main" val="4067019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Реєстрація заяви</a:t>
            </a:r>
            <a:endParaRPr lang="en-US"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Заява підлягає реєстрації відповідно до правил діловодства у день її надходження до адміністративного органу.</a:t>
            </a:r>
          </a:p>
          <a:p>
            <a:pPr marL="0" indent="0" algn="just">
              <a:buNone/>
            </a:pPr>
            <a:r>
              <a:rPr lang="uk-UA" dirty="0" smtClean="0">
                <a:latin typeface="Times New Roman" panose="02020603050405020304" pitchFamily="18" charset="0"/>
                <a:cs typeface="Times New Roman" panose="02020603050405020304" pitchFamily="18" charset="0"/>
              </a:rPr>
              <a:t>Особі не може бути відмовлено у прийнятті заяви.</a:t>
            </a:r>
          </a:p>
          <a:p>
            <a:pPr marL="0" indent="0" algn="just">
              <a:buNone/>
            </a:pPr>
            <a:r>
              <a:rPr lang="uk-UA" dirty="0" smtClean="0">
                <a:latin typeface="Times New Roman" panose="02020603050405020304" pitchFamily="18" charset="0"/>
                <a:cs typeface="Times New Roman" panose="02020603050405020304" pitchFamily="18" charset="0"/>
              </a:rPr>
              <a:t>На прохання особи адміністративний орган видає письмове підтвердження про прийняття заяви із зазначенням дати та номера її реєстрації.</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8272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Залишення заяви без руху</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 це процедурне рішення адміністративного органу, підставою для якого є виявлені </a:t>
            </a:r>
            <a:r>
              <a:rPr lang="uk-UA" b="1" dirty="0" smtClean="0">
                <a:latin typeface="Times New Roman" panose="02020603050405020304" pitchFamily="18" charset="0"/>
                <a:cs typeface="Times New Roman" panose="02020603050405020304" pitchFamily="18" charset="0"/>
              </a:rPr>
              <a:t>недоліки заяви</a:t>
            </a:r>
            <a:r>
              <a:rPr lang="uk-UA" dirty="0" smtClean="0">
                <a:latin typeface="Times New Roman" panose="02020603050405020304" pitchFamily="18" charset="0"/>
                <a:cs typeface="Times New Roman" panose="02020603050405020304" pitchFamily="18" charset="0"/>
              </a:rPr>
              <a:t>, до яких відносяться </a:t>
            </a:r>
            <a:r>
              <a:rPr lang="uk-UA" i="1" dirty="0" smtClean="0">
                <a:latin typeface="Times New Roman" panose="02020603050405020304" pitchFamily="18" charset="0"/>
                <a:cs typeface="Times New Roman" panose="02020603050405020304" pitchFamily="18" charset="0"/>
              </a:rPr>
              <a:t>подання заяви з порушенням установлених законом вимог</a:t>
            </a:r>
            <a:r>
              <a:rPr lang="uk-UA" dirty="0" smtClean="0">
                <a:latin typeface="Times New Roman" panose="02020603050405020304" pitchFamily="18" charset="0"/>
                <a:cs typeface="Times New Roman" panose="02020603050405020304" pitchFamily="18" charset="0"/>
              </a:rPr>
              <a:t> до неї або </a:t>
            </a:r>
            <a:r>
              <a:rPr lang="uk-UA" i="1" dirty="0" smtClean="0">
                <a:latin typeface="Times New Roman" panose="02020603050405020304" pitchFamily="18" charset="0"/>
                <a:cs typeface="Times New Roman" panose="02020603050405020304" pitchFamily="18" charset="0"/>
              </a:rPr>
              <a:t>недодавання до заяви  необхідних для її розгляду документів</a:t>
            </a:r>
            <a:r>
              <a:rPr lang="uk-UA"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63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Усунення особою недоліків у строк, встановлений адміністративним органом, є підставою для збереження дати її подання і продовження строку адміністративного провадження на період залишення заяви без руху.</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74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dirty="0" smtClean="0">
                <a:latin typeface="Times New Roman" panose="02020603050405020304" pitchFamily="18" charset="0"/>
                <a:cs typeface="Times New Roman" panose="02020603050405020304" pitchFamily="18" charset="0"/>
              </a:rPr>
              <a:t>Питання</a:t>
            </a:r>
            <a:endParaRPr lang="en-US" sz="36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marL="514350" indent="-514350">
              <a:buAutoNum type="arabicPeriod"/>
            </a:pPr>
            <a:r>
              <a:rPr lang="uk-UA" sz="2000" i="1" dirty="0" smtClean="0">
                <a:latin typeface="Times New Roman" panose="02020603050405020304" pitchFamily="18" charset="0"/>
                <a:cs typeface="Times New Roman" panose="02020603050405020304" pitchFamily="18" charset="0"/>
              </a:rPr>
              <a:t>Початок адміністративної процедури. </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Подання заяви. </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Реєстрація заяви. </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Залишення заяви без руху, направлення за належністю.</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Ініціювання втручальної процедури.</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Підготовка справи до розгляду і вирішення.</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Витребування документів і відомостей.</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Залучення до участі в провадженні адресата та заінтересованих осіб.</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Розгляд клопотань учасників адміністративного провадження.</a:t>
            </a:r>
          </a:p>
          <a:p>
            <a:pPr marL="514350" indent="-514350">
              <a:buAutoNum type="arabicPeriod"/>
            </a:pPr>
            <a:r>
              <a:rPr lang="uk-UA" sz="2000" i="1" dirty="0" smtClean="0">
                <a:latin typeface="Times New Roman" panose="02020603050405020304" pitchFamily="18" charset="0"/>
                <a:cs typeface="Times New Roman" panose="02020603050405020304" pitchFamily="18" charset="0"/>
              </a:rPr>
              <a:t>Погодження та висновки.</a:t>
            </a:r>
            <a:endParaRPr lang="uk-UA" sz="2400" i="1" dirty="0" smtClean="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572209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Надіслання заяви за належністю</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У разі коли вирішення порушених у заяві питань не належить до компетенції адміністративного органу, заява не пізніше строку у п’ять робочих днів надсилається разом із супровідним листом за належністю адміністративному органу для розгляду по суті, про що повідомляється заявнику. У такому разі часом подання заяви вважається момент отримання заяви компетентним органом.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4933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Заяви, що не підлягають розгляду:</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анонімні</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повторні, якщо попередня заява вирішена по суті</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в яких порушені питання, що розглядаються або розглядалися в органах судової влади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9928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Ініціювання адміністративного провадження адміністративним органом</a:t>
            </a:r>
            <a:endParaRPr lang="en-US"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ctr">
              <a:buNone/>
            </a:pPr>
            <a:r>
              <a:rPr lang="uk-UA" dirty="0" smtClean="0">
                <a:latin typeface="Times New Roman" panose="02020603050405020304" pitchFamily="18" charset="0"/>
                <a:cs typeface="Times New Roman" panose="02020603050405020304" pitchFamily="18" charset="0"/>
              </a:rPr>
              <a:t>Підставами </a:t>
            </a:r>
            <a:r>
              <a:rPr lang="ru-RU" dirty="0">
                <a:latin typeface="Times New Roman" panose="02020603050405020304" pitchFamily="18" charset="0"/>
                <a:cs typeface="Times New Roman" panose="02020603050405020304" pitchFamily="18" charset="0"/>
              </a:rPr>
              <a:t>для початку </a:t>
            </a:r>
            <a:r>
              <a:rPr lang="uk-UA" dirty="0" smtClean="0">
                <a:latin typeface="Times New Roman" panose="02020603050405020304" pitchFamily="18" charset="0"/>
                <a:cs typeface="Times New Roman" panose="02020603050405020304" pitchFamily="18" charset="0"/>
              </a:rPr>
              <a:t>адміністративного провадження за ініціативою адміністративного </a:t>
            </a:r>
            <a:r>
              <a:rPr lang="ru-RU" dirty="0" smtClean="0">
                <a:latin typeface="Times New Roman" panose="02020603050405020304" pitchFamily="18" charset="0"/>
                <a:cs typeface="Times New Roman" panose="02020603050405020304" pitchFamily="18" charset="0"/>
              </a:rPr>
              <a:t>органу </a:t>
            </a:r>
            <a:r>
              <a:rPr lang="ru-RU" dirty="0">
                <a:latin typeface="Times New Roman" panose="02020603050405020304" pitchFamily="18" charset="0"/>
                <a:cs typeface="Times New Roman" panose="02020603050405020304" pitchFamily="18" charset="0"/>
              </a:rPr>
              <a:t>є</a:t>
            </a:r>
            <a:r>
              <a:rPr lang="uk-UA" dirty="0" smtClean="0">
                <a:latin typeface="Times New Roman" panose="02020603050405020304" pitchFamily="18" charset="0"/>
                <a:cs typeface="Times New Roman" panose="02020603050405020304" pitchFamily="18" charset="0"/>
              </a:rPr>
              <a:t>:</a:t>
            </a:r>
          </a:p>
          <a:p>
            <a:pPr marL="0" indent="0" algn="just">
              <a:buNone/>
            </a:pPr>
            <a:r>
              <a:rPr lang="uk-UA" dirty="0">
                <a:latin typeface="Times New Roman" panose="02020603050405020304" pitchFamily="18" charset="0"/>
                <a:cs typeface="Times New Roman" panose="02020603050405020304" pitchFamily="18" charset="0"/>
              </a:rPr>
              <a:t>1) виконання адміністративним органом його функцій і повноважень відповідно до закону;</a:t>
            </a:r>
          </a:p>
          <a:p>
            <a:pPr marL="0" indent="0" algn="just">
              <a:buNone/>
            </a:pPr>
            <a:r>
              <a:rPr lang="uk-UA" dirty="0">
                <a:latin typeface="Times New Roman" panose="02020603050405020304" pitchFamily="18" charset="0"/>
                <a:cs typeface="Times New Roman" panose="02020603050405020304" pitchFamily="18" charset="0"/>
              </a:rPr>
              <a:t>2) порушення прав і законних інтересів фізичних та/або юридичних осіб чи публічних інтересів, виявлене адміністративним органом.</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175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Для початку адміністративного провадження за ініціативою адміністративного органу він повинен прийняти відповідне рішення, яке можна віднести до актів процедурного характеру.</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901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Обов’язки адміністративного органу під час підготовки справи до розгляду та вирішення</a:t>
            </a:r>
            <a:endParaRPr lang="uk-UA"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fontScale="70000" lnSpcReduction="20000"/>
          </a:bodyPr>
          <a:lstStyle/>
          <a:p>
            <a:pPr marL="0" indent="0" algn="just">
              <a:buNone/>
            </a:pPr>
            <a:r>
              <a:rPr lang="uk-UA" dirty="0" smtClean="0">
                <a:latin typeface="Times New Roman" panose="02020603050405020304" pitchFamily="18" charset="0"/>
                <a:cs typeface="Times New Roman" panose="02020603050405020304" pitchFamily="18" charset="0"/>
              </a:rPr>
              <a:t>1) витребувати додатково документи та відомості від інших державних органів, органів місцевого самоврядування, їх посадових осіб;</a:t>
            </a:r>
          </a:p>
          <a:p>
            <a:pPr marL="0" indent="0" algn="just">
              <a:buNone/>
            </a:pPr>
            <a:r>
              <a:rPr lang="uk-UA" dirty="0" smtClean="0">
                <a:latin typeface="Times New Roman" panose="02020603050405020304" pitchFamily="18" charset="0"/>
                <a:cs typeface="Times New Roman" panose="02020603050405020304" pitchFamily="18" charset="0"/>
              </a:rPr>
              <a:t>2) залучити до участі в адміністративному провадженні адресата та повідомити правові підстави початку адміністративного провадження та можливі наслідки прийняття адміністративного акта;</a:t>
            </a:r>
          </a:p>
          <a:p>
            <a:pPr marL="0" indent="0" algn="just">
              <a:buNone/>
            </a:pPr>
            <a:r>
              <a:rPr lang="uk-UA" dirty="0" smtClean="0">
                <a:latin typeface="Times New Roman" panose="02020603050405020304" pitchFamily="18" charset="0"/>
                <a:cs typeface="Times New Roman" panose="02020603050405020304" pitchFamily="18" charset="0"/>
              </a:rPr>
              <a:t>3) повідомити заінтересованим особам про початок адміністративного провадження та про їх право на участь в адміністративному провадженні;</a:t>
            </a:r>
          </a:p>
          <a:p>
            <a:pPr marL="0" indent="0" algn="just">
              <a:buNone/>
            </a:pPr>
            <a:r>
              <a:rPr lang="uk-UA" dirty="0" smtClean="0">
                <a:latin typeface="Times New Roman" panose="02020603050405020304" pitchFamily="18" charset="0"/>
                <a:cs typeface="Times New Roman" panose="02020603050405020304" pitchFamily="18" charset="0"/>
              </a:rPr>
              <a:t>4) повідомити учасникам адміністративного провадження про порядок ознайомлення з матеріалами справи, їх права і обов’язки;</a:t>
            </a:r>
          </a:p>
          <a:p>
            <a:pPr marL="0" indent="0" algn="just">
              <a:buNone/>
            </a:pPr>
            <a:r>
              <a:rPr lang="uk-UA" dirty="0" smtClean="0">
                <a:latin typeface="Times New Roman" panose="02020603050405020304" pitchFamily="18" charset="0"/>
                <a:cs typeface="Times New Roman" panose="02020603050405020304" pitchFamily="18" charset="0"/>
              </a:rPr>
              <a:t>5) надати учасникам адміністративного провадження можливість подати документи, клопотання, зауваження та пояснення, довести інші обставини, що мають значення для вирішення справи;</a:t>
            </a:r>
          </a:p>
          <a:p>
            <a:pPr marL="0" indent="0" algn="just">
              <a:buNone/>
            </a:pPr>
            <a:r>
              <a:rPr lang="uk-UA" dirty="0" smtClean="0">
                <a:latin typeface="Times New Roman" panose="02020603050405020304" pitchFamily="18" charset="0"/>
                <a:cs typeface="Times New Roman" panose="02020603050405020304" pitchFamily="18" charset="0"/>
              </a:rPr>
              <a:t>6) вирішити питання про необхідність залучення до участі в адміністративному провадженні осіб, які сприяють розгляду справи; призначення експертизи, проведення огляду на місці або огляду речей; проведення слухання в справі;</a:t>
            </a:r>
          </a:p>
          <a:p>
            <a:pPr marL="0" indent="0" algn="just">
              <a:buNone/>
            </a:pPr>
            <a:r>
              <a:rPr lang="uk-UA" dirty="0" smtClean="0">
                <a:latin typeface="Times New Roman" panose="02020603050405020304" pitchFamily="18" charset="0"/>
                <a:cs typeface="Times New Roman" panose="02020603050405020304" pitchFamily="18" charset="0"/>
              </a:rPr>
              <a:t>7) виконати інші обов’язки</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0939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latin typeface="Times New Roman" panose="02020603050405020304" pitchFamily="18" charset="0"/>
                <a:cs typeface="Times New Roman" panose="02020603050405020304" pitchFamily="18" charset="0"/>
              </a:rPr>
              <a:t>Витребування документів та відомостей</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Під час підготовки справи до розгляду адміністративним органом витребовуються необхідні для її розгляду та вирішення документи та/або відомості</a:t>
            </a:r>
            <a:r>
              <a:rPr lang="ru-RU" dirty="0" smtClean="0">
                <a:latin typeface="Times New Roman" panose="02020603050405020304" pitchFamily="18" charset="0"/>
                <a:cs typeface="Times New Roman" panose="02020603050405020304" pitchFamily="18" charset="0"/>
              </a:rPr>
              <a:t>.</a:t>
            </a:r>
          </a:p>
          <a:p>
            <a:pPr marL="0" indent="0" algn="just">
              <a:buNone/>
            </a:pPr>
            <a:r>
              <a:rPr lang="uk-UA" dirty="0">
                <a:latin typeface="Times New Roman" panose="02020603050405020304" pitchFamily="18" charset="0"/>
                <a:cs typeface="Times New Roman" panose="02020603050405020304" pitchFamily="18" charset="0"/>
              </a:rPr>
              <a:t>Звернення адміністративного органу до державних органів, органів місцевого самоврядування, підприємств, установ та організацій, що належать до сфери їх управління, щодо витребування документів та відомостей, необхідних для розгляду та вирішення справи, обов’язкові до виконання.</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585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smtClean="0">
                <a:latin typeface="Times New Roman" panose="02020603050405020304" pitchFamily="18" charset="0"/>
                <a:cs typeface="Times New Roman" panose="02020603050405020304" pitchFamily="18" charset="0"/>
              </a:rPr>
              <a:t>Витребування </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обов’язковий </a:t>
            </a:r>
            <a:r>
              <a:rPr lang="uk-UA" dirty="0">
                <a:latin typeface="Times New Roman" panose="02020603050405020304" pitchFamily="18" charset="0"/>
                <a:cs typeface="Times New Roman" panose="02020603050405020304" pitchFamily="18" charset="0"/>
              </a:rPr>
              <a:t>до виконання запит (звернення) адміністративного органу до інших суб’єктів (державних органів, органів місцевого самоврядування, підприємств, установ та організацій, що належать до сфери їх управління</a:t>
            </a:r>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 вимогою щодо надання документів та відомостей, необхідних для розгляду та вирішення справи.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7354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dirty="0">
                <a:latin typeface="Times New Roman" panose="02020603050405020304" pitchFamily="18" charset="0"/>
                <a:cs typeface="Times New Roman" panose="02020603050405020304" pitchFamily="18" charset="0"/>
              </a:rPr>
              <a:t>Погодження та </a:t>
            </a:r>
            <a:r>
              <a:rPr lang="uk-UA" sz="2800" dirty="0" smtClean="0">
                <a:latin typeface="Times New Roman" panose="02020603050405020304" pitchFamily="18" charset="0"/>
                <a:cs typeface="Times New Roman" panose="02020603050405020304" pitchFamily="18" charset="0"/>
              </a:rPr>
              <a:t>висновки</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Погодження </a:t>
            </a:r>
            <a:r>
              <a:rPr lang="uk-UA" dirty="0">
                <a:latin typeface="Times New Roman" panose="02020603050405020304" pitchFamily="18" charset="0"/>
                <a:cs typeface="Times New Roman" panose="02020603050405020304" pitchFamily="18" charset="0"/>
              </a:rPr>
              <a:t>та </a:t>
            </a:r>
            <a:r>
              <a:rPr lang="uk-UA" dirty="0" smtClean="0">
                <a:latin typeface="Times New Roman" panose="02020603050405020304" pitchFamily="18" charset="0"/>
                <a:cs typeface="Times New Roman" panose="02020603050405020304" pitchFamily="18" charset="0"/>
              </a:rPr>
              <a:t>висновок </a:t>
            </a:r>
            <a:r>
              <a:rPr lang="uk-UA" dirty="0">
                <a:latin typeface="Times New Roman" panose="02020603050405020304" pitchFamily="18" charset="0"/>
                <a:cs typeface="Times New Roman" panose="02020603050405020304" pitchFamily="18" charset="0"/>
              </a:rPr>
              <a:t>- це відповідні офіційні позиції інших уповноважених суб’єктів (як правило, інших адміністративних органів) щодо справи і можливого рішення, які надають у межах компетенції таких суб’єктів для врахування лідируючим (відповідальним за адміністративний акт) адміністративним органом.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4379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dirty="0" smtClean="0">
                <a:latin typeface="Times New Roman" panose="02020603050405020304" pitchFamily="18" charset="0"/>
                <a:cs typeface="Times New Roman" panose="02020603050405020304" pitchFamily="18" charset="0"/>
              </a:rPr>
              <a:t>Стадія адміністративної процедури</a:t>
            </a:r>
            <a:endParaRPr lang="en-US" sz="36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lgn="just">
              <a:buNone/>
            </a:pPr>
            <a:r>
              <a:rPr lang="uk-UA" dirty="0" smtClean="0">
                <a:latin typeface="Times New Roman" panose="02020603050405020304" pitchFamily="18" charset="0"/>
                <a:cs typeface="Times New Roman" panose="02020603050405020304" pitchFamily="18" charset="0"/>
              </a:rPr>
              <a:t>сукупність, передбачених нормативно-правовими актами, послідовно вчинюваних суб’єктами адміністративної процедури дій, які є відносно відокремленими, обмеженими часом, спрямованими на досягнення певної мети і вирішення відповідних завдань адміністративної справи.</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060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dirty="0" smtClean="0">
                <a:latin typeface="Times New Roman" panose="02020603050405020304" pitchFamily="18" charset="0"/>
                <a:cs typeface="Times New Roman" panose="02020603050405020304" pitchFamily="18" charset="0"/>
              </a:rPr>
              <a:t>Ознаки стадії адміністративної процедури</a:t>
            </a:r>
            <a:endParaRPr lang="en-US" sz="36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fontScale="92500" lnSpcReduction="20000"/>
          </a:bodyPr>
          <a:lstStyle/>
          <a:p>
            <a:pPr marL="0" indent="0">
              <a:buNone/>
            </a:pPr>
            <a:r>
              <a:rPr lang="uk-UA" dirty="0" smtClean="0"/>
              <a:t>1) це відносно відокремлені та самостійні частини; </a:t>
            </a:r>
          </a:p>
          <a:p>
            <a:pPr marL="0" indent="0">
              <a:buNone/>
            </a:pPr>
            <a:r>
              <a:rPr lang="uk-UA" dirty="0" smtClean="0"/>
              <a:t>2) становлять виділену в часі сукупність процедурних дій, які здійснюються у певній логічній послідовності; </a:t>
            </a:r>
          </a:p>
          <a:p>
            <a:pPr marL="0" indent="0">
              <a:buNone/>
            </a:pPr>
            <a:r>
              <a:rPr lang="uk-UA" dirty="0" smtClean="0"/>
              <a:t>3) відрізняються власним колом учасників; </a:t>
            </a:r>
          </a:p>
          <a:p>
            <a:pPr marL="0" indent="0">
              <a:buNone/>
            </a:pPr>
            <a:r>
              <a:rPr lang="uk-UA" dirty="0" smtClean="0"/>
              <a:t>4) порядок вчинення конкретних процедурних дій закріплюється у відповідних нормативно-правових актах; </a:t>
            </a:r>
          </a:p>
          <a:p>
            <a:pPr marL="0" indent="0">
              <a:buNone/>
            </a:pPr>
            <a:r>
              <a:rPr lang="uk-UA" dirty="0" smtClean="0"/>
              <a:t>5) виконують власні завдання, але у межах завдань адміністративної процедури; </a:t>
            </a:r>
          </a:p>
          <a:p>
            <a:pPr marL="0" indent="0">
              <a:buNone/>
            </a:pPr>
            <a:r>
              <a:rPr lang="uk-UA" dirty="0" smtClean="0"/>
              <a:t>6) кожен із учасників стадії адміністративної процедури має певний комплекс прав та обов’язків; </a:t>
            </a:r>
          </a:p>
          <a:p>
            <a:pPr marL="0" indent="0">
              <a:buNone/>
            </a:pPr>
            <a:r>
              <a:rPr lang="uk-UA" dirty="0" smtClean="0"/>
              <a:t>7) закінчуються прийняттям певного рішення, що може мати форму дії чи документа. </a:t>
            </a:r>
          </a:p>
          <a:p>
            <a:pPr marL="0" indent="0">
              <a:buNone/>
            </a:pPr>
            <a:endParaRPr lang="en-US" dirty="0"/>
          </a:p>
        </p:txBody>
      </p:sp>
    </p:spTree>
    <p:extLst>
      <p:ext uri="{BB962C8B-B14F-4D97-AF65-F5344CB8AC3E}">
        <p14:creationId xmlns:p14="http://schemas.microsoft.com/office/powerpoint/2010/main" val="2958852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Ініціювання адміністративної процедури </a:t>
            </a:r>
            <a:endParaRPr lang="en-US"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marL="0" indent="0" algn="just">
              <a:buNone/>
            </a:pPr>
            <a:r>
              <a:rPr lang="uk-UA" sz="3200" dirty="0" smtClean="0">
                <a:latin typeface="Times New Roman" panose="02020603050405020304" pitchFamily="18" charset="0"/>
                <a:cs typeface="Times New Roman" panose="02020603050405020304" pitchFamily="18" charset="0"/>
              </a:rPr>
              <a:t>В ході цієї стадії збирають та фіксують інформацію про фактичний стан справ, реальні факти, оцінюють перспективу подальшого руху справи, приймають рішення про необхідність такого руху.</a:t>
            </a:r>
            <a:endParaRPr lang="uk-U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46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Етапи ініціювання адміністративної процедури</a:t>
            </a:r>
            <a:endParaRPr lang="en-US"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подання заяви</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реєстрація заяви</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прийняття адміністративним органом рішення про початок адміністративної процедури </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аналіз ситуації</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визначення варіантів подальшого руху справи</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2610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a:latin typeface="Times New Roman" panose="02020603050405020304" pitchFamily="18" charset="0"/>
                <a:cs typeface="Times New Roman" panose="02020603050405020304" pitchFamily="18" charset="0"/>
              </a:rPr>
              <a:t>А</a:t>
            </a:r>
            <a:r>
              <a:rPr lang="uk-UA" sz="3200" dirty="0" smtClean="0">
                <a:latin typeface="Times New Roman" panose="02020603050405020304" pitchFamily="18" charset="0"/>
                <a:cs typeface="Times New Roman" panose="02020603050405020304" pitchFamily="18" charset="0"/>
              </a:rPr>
              <a:t>дміністративне провадження може розпочинатися:</a:t>
            </a:r>
            <a:endParaRPr lang="en-US"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marL="0" indent="0">
              <a:buNone/>
            </a:pPr>
            <a:r>
              <a:rPr lang="uk-UA" dirty="0" smtClean="0">
                <a:latin typeface="Times New Roman" panose="02020603050405020304" pitchFamily="18" charset="0"/>
                <a:cs typeface="Times New Roman" panose="02020603050405020304" pitchFamily="18" charset="0"/>
              </a:rPr>
              <a:t>1) за заявою особи щодо забезпечення реалізації своїх прав і законних інтересів, у тому числі щодо отримання адміністративних послуг, а також виконання визначених законом обов’язків;</a:t>
            </a:r>
          </a:p>
          <a:p>
            <a:pPr marL="0" indent="0">
              <a:buNone/>
            </a:pPr>
            <a:r>
              <a:rPr lang="uk-UA" dirty="0" smtClean="0">
                <a:latin typeface="Times New Roman" panose="02020603050405020304" pitchFamily="18" charset="0"/>
                <a:cs typeface="Times New Roman" panose="02020603050405020304" pitchFamily="18" charset="0"/>
              </a:rPr>
              <a:t>2) за ініціативою адміністративного органу, в тому числі у порядку здійснення ним контрольно-наглядових (інспекційних) повноважень;</a:t>
            </a:r>
          </a:p>
          <a:p>
            <a:pPr marL="0" indent="0">
              <a:buNone/>
            </a:pPr>
            <a:r>
              <a:rPr lang="uk-UA" dirty="0" smtClean="0">
                <a:latin typeface="Times New Roman" panose="02020603050405020304" pitchFamily="18" charset="0"/>
                <a:cs typeface="Times New Roman" panose="02020603050405020304" pitchFamily="18" charset="0"/>
              </a:rPr>
              <a:t>3) за скаргою особи щодо прийнятого адміністративного акта, процедурних рішень, дій чи бездіяльності адміністративного органу. </a:t>
            </a:r>
          </a:p>
          <a:p>
            <a:pPr marL="0" indent="0">
              <a:buNone/>
            </a:pPr>
            <a:endParaRPr lang="en-US" dirty="0"/>
          </a:p>
        </p:txBody>
      </p:sp>
    </p:spTree>
    <p:extLst>
      <p:ext uri="{BB962C8B-B14F-4D97-AF65-F5344CB8AC3E}">
        <p14:creationId xmlns:p14="http://schemas.microsoft.com/office/powerpoint/2010/main" val="374843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700" dirty="0">
                <a:latin typeface="Times New Roman" panose="02020603050405020304" pitchFamily="18" charset="0"/>
                <a:cs typeface="Times New Roman" panose="02020603050405020304" pitchFamily="18" charset="0"/>
              </a:rPr>
              <a:t>У</a:t>
            </a:r>
            <a:r>
              <a:rPr lang="uk-UA" sz="2700" dirty="0" smtClean="0">
                <a:latin typeface="Times New Roman" panose="02020603050405020304" pitchFamily="18" charset="0"/>
                <a:cs typeface="Times New Roman" panose="02020603050405020304" pitchFamily="18" charset="0"/>
              </a:rPr>
              <a:t>мови, за настання яких адміністративний орган зобов’язаний почати адміністративне провадження з ініціативи заявника</a:t>
            </a:r>
            <a:r>
              <a:rPr lang="ru-RU"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1) факт отримання відповідної заяви адміністративним органом;</a:t>
            </a:r>
          </a:p>
          <a:p>
            <a:pPr marL="0" indent="0" algn="just">
              <a:buNone/>
            </a:pPr>
            <a:r>
              <a:rPr lang="uk-UA" dirty="0" smtClean="0">
                <a:latin typeface="Times New Roman" panose="02020603050405020304" pitchFamily="18" charset="0"/>
                <a:cs typeface="Times New Roman" panose="02020603050405020304" pitchFamily="18" charset="0"/>
              </a:rPr>
              <a:t>2) належність порушених у заяві питань до компетенції адміністративного органа; </a:t>
            </a:r>
          </a:p>
          <a:p>
            <a:pPr marL="0" indent="0" algn="just">
              <a:buNone/>
            </a:pPr>
            <a:r>
              <a:rPr lang="uk-UA" dirty="0" smtClean="0">
                <a:latin typeface="Times New Roman" panose="02020603050405020304" pitchFamily="18" charset="0"/>
                <a:cs typeface="Times New Roman" panose="02020603050405020304" pitchFamily="18" charset="0"/>
              </a:rPr>
              <a:t>3) дотримання у заяві вимог до форми.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518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200" dirty="0" smtClean="0">
                <a:latin typeface="Times New Roman" panose="02020603050405020304" pitchFamily="18" charset="0"/>
                <a:cs typeface="Times New Roman" panose="02020603050405020304" pitchFamily="18" charset="0"/>
              </a:rPr>
              <a:t>Заява може стосуватися:</a:t>
            </a:r>
            <a:endParaRPr lang="en-US" sz="32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idx="1"/>
          </p:nvPr>
        </p:nvSpPr>
        <p:spPr/>
        <p:txBody>
          <a:bodyPr/>
          <a:lstStyle/>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реалізації суб’єктивних публічних прав </a:t>
            </a:r>
            <a:r>
              <a:rPr lang="uk-UA" i="1" dirty="0" smtClean="0">
                <a:latin typeface="Times New Roman" panose="02020603050405020304" pitchFamily="18" charset="0"/>
                <a:cs typeface="Times New Roman" panose="02020603050405020304" pitchFamily="18" charset="0"/>
              </a:rPr>
              <a:t>(</a:t>
            </a:r>
            <a:r>
              <a:rPr lang="uk-UA" i="1" dirty="0" err="1" smtClean="0">
                <a:latin typeface="Times New Roman" panose="02020603050405020304" pitchFamily="18" charset="0"/>
                <a:cs typeface="Times New Roman" panose="02020603050405020304" pitchFamily="18" charset="0"/>
              </a:rPr>
              <a:t>завпро</a:t>
            </a:r>
            <a:r>
              <a:rPr lang="uk-UA" i="1" dirty="0" smtClean="0">
                <a:latin typeface="Times New Roman" panose="02020603050405020304" pitchFamily="18" charset="0"/>
                <a:cs typeface="Times New Roman" panose="02020603050405020304" pitchFamily="18" charset="0"/>
              </a:rPr>
              <a:t> реєстрацію фізичною особою – підприємцем, про видачу ліцензії)</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захисту прав особи у випадках їх порушенням третіми особами </a:t>
            </a:r>
            <a:r>
              <a:rPr lang="uk-UA" i="1" dirty="0" smtClean="0">
                <a:latin typeface="Times New Roman" panose="02020603050405020304" pitchFamily="18" charset="0"/>
                <a:cs typeface="Times New Roman" panose="02020603050405020304" pitchFamily="18" charset="0"/>
              </a:rPr>
              <a:t>(заява про застосування термінового заборонного припису стосовно кривдника)</a:t>
            </a:r>
          </a:p>
          <a:p>
            <a:pPr algn="just">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виконання покладеного на особу обов’язку </a:t>
            </a:r>
            <a:r>
              <a:rPr lang="uk-UA" i="1" dirty="0" smtClean="0">
                <a:latin typeface="Times New Roman" panose="02020603050405020304" pitchFamily="18" charset="0"/>
                <a:cs typeface="Times New Roman" panose="02020603050405020304" pitchFamily="18" charset="0"/>
              </a:rPr>
              <a:t>(заява про реєстрацію місця проживання, про народження дитини)</a:t>
            </a:r>
            <a:r>
              <a:rPr lang="uk-UA"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1959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980</TotalTime>
  <Words>1313</Words>
  <Application>Microsoft Office PowerPoint</Application>
  <PresentationFormat>Широкий екран</PresentationFormat>
  <Paragraphs>105</Paragraphs>
  <Slides>27</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27</vt:i4>
      </vt:variant>
    </vt:vector>
  </HeadingPairs>
  <TitlesOfParts>
    <vt:vector size="33" baseType="lpstr">
      <vt:lpstr>Arial</vt:lpstr>
      <vt:lpstr>Calibri</vt:lpstr>
      <vt:lpstr>Calibri Light</vt:lpstr>
      <vt:lpstr>Times New Roman</vt:lpstr>
      <vt:lpstr>Wingdings</vt:lpstr>
      <vt:lpstr>Тема Office</vt:lpstr>
      <vt:lpstr>Ініціювання адміністративної процедури</vt:lpstr>
      <vt:lpstr>Питання</vt:lpstr>
      <vt:lpstr>Стадія адміністративної процедури</vt:lpstr>
      <vt:lpstr>Ознаки стадії адміністративної процедури</vt:lpstr>
      <vt:lpstr>Ініціювання адміністративної процедури </vt:lpstr>
      <vt:lpstr>Етапи ініціювання адміністративної процедури</vt:lpstr>
      <vt:lpstr>Адміністративне провадження може розпочинатися:</vt:lpstr>
      <vt:lpstr>Умови, за настання яких адміністративний орган зобов’язаний почати адміністративне провадження з ініціативи заявника:</vt:lpstr>
      <vt:lpstr>Заява може стосуватися:</vt:lpstr>
      <vt:lpstr>Подання заяви</vt:lpstr>
      <vt:lpstr>Форма звернення із заявою</vt:lpstr>
      <vt:lpstr>Презентація PowerPoint</vt:lpstr>
      <vt:lpstr>Письмова заява може бути подана адміністративному органу:</vt:lpstr>
      <vt:lpstr>У заяві обов’язково повинна зазначатися інформація: </vt:lpstr>
      <vt:lpstr>Презентація PowerPoint</vt:lpstr>
      <vt:lpstr>Презентація PowerPoint</vt:lpstr>
      <vt:lpstr>Реєстрація заяви</vt:lpstr>
      <vt:lpstr>Залишення заяви без руху</vt:lpstr>
      <vt:lpstr>Презентація PowerPoint</vt:lpstr>
      <vt:lpstr>Надіслання заяви за належністю</vt:lpstr>
      <vt:lpstr>Заяви, що не підлягають розгляду:</vt:lpstr>
      <vt:lpstr>Ініціювання адміністративного провадження адміністративним органом</vt:lpstr>
      <vt:lpstr>Презентація PowerPoint</vt:lpstr>
      <vt:lpstr>Обов’язки адміністративного органу під час підготовки справи до розгляду та вирішення</vt:lpstr>
      <vt:lpstr>Витребування документів та відомостей</vt:lpstr>
      <vt:lpstr>Витребування </vt:lpstr>
      <vt:lpstr>Погодження та висновки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Ініціювання адміністративної процедури</dc:title>
  <dc:creator>Ірина Бойко</dc:creator>
  <cp:lastModifiedBy>Ірина Бойко</cp:lastModifiedBy>
  <cp:revision>17</cp:revision>
  <dcterms:created xsi:type="dcterms:W3CDTF">2020-03-19T06:54:02Z</dcterms:created>
  <dcterms:modified xsi:type="dcterms:W3CDTF">2020-03-23T09:12:36Z</dcterms:modified>
</cp:coreProperties>
</file>