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68" r:id="rId6"/>
    <p:sldId id="269" r:id="rId7"/>
    <p:sldId id="258" r:id="rId8"/>
    <p:sldId id="259" r:id="rId9"/>
    <p:sldId id="260" r:id="rId10"/>
    <p:sldId id="261" r:id="rId11"/>
    <p:sldId id="276" r:id="rId12"/>
    <p:sldId id="277" r:id="rId13"/>
    <p:sldId id="278" r:id="rId14"/>
    <p:sldId id="279" r:id="rId15"/>
    <p:sldId id="280" r:id="rId16"/>
    <p:sldId id="281" r:id="rId17"/>
    <p:sldId id="262" r:id="rId18"/>
    <p:sldId id="263" r:id="rId19"/>
    <p:sldId id="264" r:id="rId20"/>
    <p:sldId id="265" r:id="rId21"/>
    <p:sldId id="270" r:id="rId22"/>
    <p:sldId id="271" r:id="rId23"/>
    <p:sldId id="272" r:id="rId24"/>
    <p:sldId id="273" r:id="rId25"/>
    <p:sldId id="274" r:id="rId26"/>
    <p:sldId id="27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en-US"/>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en-US"/>
          </a:p>
        </p:txBody>
      </p:sp>
      <p:sp>
        <p:nvSpPr>
          <p:cNvPr id="4" name="Місце для дати 3"/>
          <p:cNvSpPr>
            <a:spLocks noGrp="1"/>
          </p:cNvSpPr>
          <p:nvPr>
            <p:ph type="dt" sz="half" idx="10"/>
          </p:nvPr>
        </p:nvSpPr>
        <p:spPr/>
        <p:txBody>
          <a:bodyPr/>
          <a:lstStyle/>
          <a:p>
            <a:fld id="{A7B360FD-E17F-4335-A8C3-1933D80957C4}" type="datetimeFigureOut">
              <a:rPr lang="en-US" smtClean="0"/>
              <a:t>3/16/2020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437A669D-ACB1-45E9-A82E-9DA829FEC274}" type="slidenum">
              <a:rPr lang="en-US" smtClean="0"/>
              <a:t>‹№›</a:t>
            </a:fld>
            <a:endParaRPr lang="en-US"/>
          </a:p>
        </p:txBody>
      </p:sp>
    </p:spTree>
    <p:extLst>
      <p:ext uri="{BB962C8B-B14F-4D97-AF65-F5344CB8AC3E}">
        <p14:creationId xmlns:p14="http://schemas.microsoft.com/office/powerpoint/2010/main" val="3385600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10"/>
          </p:nvPr>
        </p:nvSpPr>
        <p:spPr/>
        <p:txBody>
          <a:bodyPr/>
          <a:lstStyle/>
          <a:p>
            <a:fld id="{A7B360FD-E17F-4335-A8C3-1933D80957C4}" type="datetimeFigureOut">
              <a:rPr lang="en-US" smtClean="0"/>
              <a:t>3/16/2020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437A669D-ACB1-45E9-A82E-9DA829FEC274}" type="slidenum">
              <a:rPr lang="en-US" smtClean="0"/>
              <a:t>‹№›</a:t>
            </a:fld>
            <a:endParaRPr lang="en-US"/>
          </a:p>
        </p:txBody>
      </p:sp>
    </p:spTree>
    <p:extLst>
      <p:ext uri="{BB962C8B-B14F-4D97-AF65-F5344CB8AC3E}">
        <p14:creationId xmlns:p14="http://schemas.microsoft.com/office/powerpoint/2010/main" val="1873999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10"/>
          </p:nvPr>
        </p:nvSpPr>
        <p:spPr/>
        <p:txBody>
          <a:bodyPr/>
          <a:lstStyle/>
          <a:p>
            <a:fld id="{A7B360FD-E17F-4335-A8C3-1933D80957C4}" type="datetimeFigureOut">
              <a:rPr lang="en-US" smtClean="0"/>
              <a:t>3/16/2020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437A669D-ACB1-45E9-A82E-9DA829FEC274}" type="slidenum">
              <a:rPr lang="en-US" smtClean="0"/>
              <a:t>‹№›</a:t>
            </a:fld>
            <a:endParaRPr lang="en-US"/>
          </a:p>
        </p:txBody>
      </p:sp>
    </p:spTree>
    <p:extLst>
      <p:ext uri="{BB962C8B-B14F-4D97-AF65-F5344CB8AC3E}">
        <p14:creationId xmlns:p14="http://schemas.microsoft.com/office/powerpoint/2010/main" val="1880939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10"/>
          </p:nvPr>
        </p:nvSpPr>
        <p:spPr/>
        <p:txBody>
          <a:bodyPr/>
          <a:lstStyle/>
          <a:p>
            <a:fld id="{A7B360FD-E17F-4335-A8C3-1933D80957C4}" type="datetimeFigureOut">
              <a:rPr lang="en-US" smtClean="0"/>
              <a:t>3/16/2020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437A669D-ACB1-45E9-A82E-9DA829FEC274}" type="slidenum">
              <a:rPr lang="en-US" smtClean="0"/>
              <a:t>‹№›</a:t>
            </a:fld>
            <a:endParaRPr lang="en-US"/>
          </a:p>
        </p:txBody>
      </p:sp>
    </p:spTree>
    <p:extLst>
      <p:ext uri="{BB962C8B-B14F-4D97-AF65-F5344CB8AC3E}">
        <p14:creationId xmlns:p14="http://schemas.microsoft.com/office/powerpoint/2010/main" val="3484676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en-US"/>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Місце для дати 3"/>
          <p:cNvSpPr>
            <a:spLocks noGrp="1"/>
          </p:cNvSpPr>
          <p:nvPr>
            <p:ph type="dt" sz="half" idx="10"/>
          </p:nvPr>
        </p:nvSpPr>
        <p:spPr/>
        <p:txBody>
          <a:bodyPr/>
          <a:lstStyle/>
          <a:p>
            <a:fld id="{A7B360FD-E17F-4335-A8C3-1933D80957C4}" type="datetimeFigureOut">
              <a:rPr lang="en-US" smtClean="0"/>
              <a:t>3/16/2020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437A669D-ACB1-45E9-A82E-9DA829FEC274}" type="slidenum">
              <a:rPr lang="en-US" smtClean="0"/>
              <a:t>‹№›</a:t>
            </a:fld>
            <a:endParaRPr lang="en-US"/>
          </a:p>
        </p:txBody>
      </p:sp>
    </p:spTree>
    <p:extLst>
      <p:ext uri="{BB962C8B-B14F-4D97-AF65-F5344CB8AC3E}">
        <p14:creationId xmlns:p14="http://schemas.microsoft.com/office/powerpoint/2010/main" val="378183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4"/>
          <p:cNvSpPr>
            <a:spLocks noGrp="1"/>
          </p:cNvSpPr>
          <p:nvPr>
            <p:ph type="dt" sz="half" idx="10"/>
          </p:nvPr>
        </p:nvSpPr>
        <p:spPr/>
        <p:txBody>
          <a:bodyPr/>
          <a:lstStyle/>
          <a:p>
            <a:fld id="{A7B360FD-E17F-4335-A8C3-1933D80957C4}" type="datetimeFigureOut">
              <a:rPr lang="en-US" smtClean="0"/>
              <a:t>3/16/2020</a:t>
            </a:fld>
            <a:endParaRPr lang="en-US"/>
          </a:p>
        </p:txBody>
      </p:sp>
      <p:sp>
        <p:nvSpPr>
          <p:cNvPr id="6" name="Місце для нижнього колонтитула 5"/>
          <p:cNvSpPr>
            <a:spLocks noGrp="1"/>
          </p:cNvSpPr>
          <p:nvPr>
            <p:ph type="ftr" sz="quarter" idx="11"/>
          </p:nvPr>
        </p:nvSpPr>
        <p:spPr/>
        <p:txBody>
          <a:bodyPr/>
          <a:lstStyle/>
          <a:p>
            <a:endParaRPr lang="en-US"/>
          </a:p>
        </p:txBody>
      </p:sp>
      <p:sp>
        <p:nvSpPr>
          <p:cNvPr id="7" name="Місце для номера слайда 6"/>
          <p:cNvSpPr>
            <a:spLocks noGrp="1"/>
          </p:cNvSpPr>
          <p:nvPr>
            <p:ph type="sldNum" sz="quarter" idx="12"/>
          </p:nvPr>
        </p:nvSpPr>
        <p:spPr/>
        <p:txBody>
          <a:bodyPr/>
          <a:lstStyle/>
          <a:p>
            <a:fld id="{437A669D-ACB1-45E9-A82E-9DA829FEC274}" type="slidenum">
              <a:rPr lang="en-US" smtClean="0"/>
              <a:t>‹№›</a:t>
            </a:fld>
            <a:endParaRPr lang="en-US"/>
          </a:p>
        </p:txBody>
      </p:sp>
    </p:spTree>
    <p:extLst>
      <p:ext uri="{BB962C8B-B14F-4D97-AF65-F5344CB8AC3E}">
        <p14:creationId xmlns:p14="http://schemas.microsoft.com/office/powerpoint/2010/main" val="776702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en-US"/>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7" name="Місце для дати 6"/>
          <p:cNvSpPr>
            <a:spLocks noGrp="1"/>
          </p:cNvSpPr>
          <p:nvPr>
            <p:ph type="dt" sz="half" idx="10"/>
          </p:nvPr>
        </p:nvSpPr>
        <p:spPr/>
        <p:txBody>
          <a:bodyPr/>
          <a:lstStyle/>
          <a:p>
            <a:fld id="{A7B360FD-E17F-4335-A8C3-1933D80957C4}" type="datetimeFigureOut">
              <a:rPr lang="en-US" smtClean="0"/>
              <a:t>3/16/2020</a:t>
            </a:fld>
            <a:endParaRPr lang="en-US"/>
          </a:p>
        </p:txBody>
      </p:sp>
      <p:sp>
        <p:nvSpPr>
          <p:cNvPr id="8" name="Місце для нижнього колонтитула 7"/>
          <p:cNvSpPr>
            <a:spLocks noGrp="1"/>
          </p:cNvSpPr>
          <p:nvPr>
            <p:ph type="ftr" sz="quarter" idx="11"/>
          </p:nvPr>
        </p:nvSpPr>
        <p:spPr/>
        <p:txBody>
          <a:bodyPr/>
          <a:lstStyle/>
          <a:p>
            <a:endParaRPr lang="en-US"/>
          </a:p>
        </p:txBody>
      </p:sp>
      <p:sp>
        <p:nvSpPr>
          <p:cNvPr id="9" name="Місце для номера слайда 8"/>
          <p:cNvSpPr>
            <a:spLocks noGrp="1"/>
          </p:cNvSpPr>
          <p:nvPr>
            <p:ph type="sldNum" sz="quarter" idx="12"/>
          </p:nvPr>
        </p:nvSpPr>
        <p:spPr/>
        <p:txBody>
          <a:bodyPr/>
          <a:lstStyle/>
          <a:p>
            <a:fld id="{437A669D-ACB1-45E9-A82E-9DA829FEC274}" type="slidenum">
              <a:rPr lang="en-US" smtClean="0"/>
              <a:t>‹№›</a:t>
            </a:fld>
            <a:endParaRPr lang="en-US"/>
          </a:p>
        </p:txBody>
      </p:sp>
    </p:spTree>
    <p:extLst>
      <p:ext uri="{BB962C8B-B14F-4D97-AF65-F5344CB8AC3E}">
        <p14:creationId xmlns:p14="http://schemas.microsoft.com/office/powerpoint/2010/main" val="145912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дати 2"/>
          <p:cNvSpPr>
            <a:spLocks noGrp="1"/>
          </p:cNvSpPr>
          <p:nvPr>
            <p:ph type="dt" sz="half" idx="10"/>
          </p:nvPr>
        </p:nvSpPr>
        <p:spPr/>
        <p:txBody>
          <a:bodyPr/>
          <a:lstStyle/>
          <a:p>
            <a:fld id="{A7B360FD-E17F-4335-A8C3-1933D80957C4}" type="datetimeFigureOut">
              <a:rPr lang="en-US" smtClean="0"/>
              <a:t>3/16/2020</a:t>
            </a:fld>
            <a:endParaRPr lang="en-US"/>
          </a:p>
        </p:txBody>
      </p:sp>
      <p:sp>
        <p:nvSpPr>
          <p:cNvPr id="4" name="Місце для нижнього колонтитула 3"/>
          <p:cNvSpPr>
            <a:spLocks noGrp="1"/>
          </p:cNvSpPr>
          <p:nvPr>
            <p:ph type="ftr" sz="quarter" idx="11"/>
          </p:nvPr>
        </p:nvSpPr>
        <p:spPr/>
        <p:txBody>
          <a:bodyPr/>
          <a:lstStyle/>
          <a:p>
            <a:endParaRPr lang="en-US"/>
          </a:p>
        </p:txBody>
      </p:sp>
      <p:sp>
        <p:nvSpPr>
          <p:cNvPr id="5" name="Місце для номера слайда 4"/>
          <p:cNvSpPr>
            <a:spLocks noGrp="1"/>
          </p:cNvSpPr>
          <p:nvPr>
            <p:ph type="sldNum" sz="quarter" idx="12"/>
          </p:nvPr>
        </p:nvSpPr>
        <p:spPr/>
        <p:txBody>
          <a:bodyPr/>
          <a:lstStyle/>
          <a:p>
            <a:fld id="{437A669D-ACB1-45E9-A82E-9DA829FEC274}" type="slidenum">
              <a:rPr lang="en-US" smtClean="0"/>
              <a:t>‹№›</a:t>
            </a:fld>
            <a:endParaRPr lang="en-US"/>
          </a:p>
        </p:txBody>
      </p:sp>
    </p:spTree>
    <p:extLst>
      <p:ext uri="{BB962C8B-B14F-4D97-AF65-F5344CB8AC3E}">
        <p14:creationId xmlns:p14="http://schemas.microsoft.com/office/powerpoint/2010/main" val="58624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A7B360FD-E17F-4335-A8C3-1933D80957C4}" type="datetimeFigureOut">
              <a:rPr lang="en-US" smtClean="0"/>
              <a:t>3/16/2020</a:t>
            </a:fld>
            <a:endParaRPr lang="en-US"/>
          </a:p>
        </p:txBody>
      </p:sp>
      <p:sp>
        <p:nvSpPr>
          <p:cNvPr id="3" name="Місце для нижнього колонтитула 2"/>
          <p:cNvSpPr>
            <a:spLocks noGrp="1"/>
          </p:cNvSpPr>
          <p:nvPr>
            <p:ph type="ftr" sz="quarter" idx="11"/>
          </p:nvPr>
        </p:nvSpPr>
        <p:spPr/>
        <p:txBody>
          <a:bodyPr/>
          <a:lstStyle/>
          <a:p>
            <a:endParaRPr lang="en-US"/>
          </a:p>
        </p:txBody>
      </p:sp>
      <p:sp>
        <p:nvSpPr>
          <p:cNvPr id="4" name="Місце для номера слайда 3"/>
          <p:cNvSpPr>
            <a:spLocks noGrp="1"/>
          </p:cNvSpPr>
          <p:nvPr>
            <p:ph type="sldNum" sz="quarter" idx="12"/>
          </p:nvPr>
        </p:nvSpPr>
        <p:spPr/>
        <p:txBody>
          <a:bodyPr/>
          <a:lstStyle/>
          <a:p>
            <a:fld id="{437A669D-ACB1-45E9-A82E-9DA829FEC274}" type="slidenum">
              <a:rPr lang="en-US" smtClean="0"/>
              <a:t>‹№›</a:t>
            </a:fld>
            <a:endParaRPr lang="en-US"/>
          </a:p>
        </p:txBody>
      </p:sp>
    </p:spTree>
    <p:extLst>
      <p:ext uri="{BB962C8B-B14F-4D97-AF65-F5344CB8AC3E}">
        <p14:creationId xmlns:p14="http://schemas.microsoft.com/office/powerpoint/2010/main" val="3954892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en-US"/>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A7B360FD-E17F-4335-A8C3-1933D80957C4}" type="datetimeFigureOut">
              <a:rPr lang="en-US" smtClean="0"/>
              <a:t>3/16/2020</a:t>
            </a:fld>
            <a:endParaRPr lang="en-US"/>
          </a:p>
        </p:txBody>
      </p:sp>
      <p:sp>
        <p:nvSpPr>
          <p:cNvPr id="6" name="Місце для нижнього колонтитула 5"/>
          <p:cNvSpPr>
            <a:spLocks noGrp="1"/>
          </p:cNvSpPr>
          <p:nvPr>
            <p:ph type="ftr" sz="quarter" idx="11"/>
          </p:nvPr>
        </p:nvSpPr>
        <p:spPr/>
        <p:txBody>
          <a:bodyPr/>
          <a:lstStyle/>
          <a:p>
            <a:endParaRPr lang="en-US"/>
          </a:p>
        </p:txBody>
      </p:sp>
      <p:sp>
        <p:nvSpPr>
          <p:cNvPr id="7" name="Місце для номера слайда 6"/>
          <p:cNvSpPr>
            <a:spLocks noGrp="1"/>
          </p:cNvSpPr>
          <p:nvPr>
            <p:ph type="sldNum" sz="quarter" idx="12"/>
          </p:nvPr>
        </p:nvSpPr>
        <p:spPr/>
        <p:txBody>
          <a:bodyPr/>
          <a:lstStyle/>
          <a:p>
            <a:fld id="{437A669D-ACB1-45E9-A82E-9DA829FEC274}" type="slidenum">
              <a:rPr lang="en-US" smtClean="0"/>
              <a:t>‹№›</a:t>
            </a:fld>
            <a:endParaRPr lang="en-US"/>
          </a:p>
        </p:txBody>
      </p:sp>
    </p:spTree>
    <p:extLst>
      <p:ext uri="{BB962C8B-B14F-4D97-AF65-F5344CB8AC3E}">
        <p14:creationId xmlns:p14="http://schemas.microsoft.com/office/powerpoint/2010/main" val="41266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en-US"/>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A7B360FD-E17F-4335-A8C3-1933D80957C4}" type="datetimeFigureOut">
              <a:rPr lang="en-US" smtClean="0"/>
              <a:t>3/16/2020</a:t>
            </a:fld>
            <a:endParaRPr lang="en-US"/>
          </a:p>
        </p:txBody>
      </p:sp>
      <p:sp>
        <p:nvSpPr>
          <p:cNvPr id="6" name="Місце для нижнього колонтитула 5"/>
          <p:cNvSpPr>
            <a:spLocks noGrp="1"/>
          </p:cNvSpPr>
          <p:nvPr>
            <p:ph type="ftr" sz="quarter" idx="11"/>
          </p:nvPr>
        </p:nvSpPr>
        <p:spPr/>
        <p:txBody>
          <a:bodyPr/>
          <a:lstStyle/>
          <a:p>
            <a:endParaRPr lang="en-US"/>
          </a:p>
        </p:txBody>
      </p:sp>
      <p:sp>
        <p:nvSpPr>
          <p:cNvPr id="7" name="Місце для номера слайда 6"/>
          <p:cNvSpPr>
            <a:spLocks noGrp="1"/>
          </p:cNvSpPr>
          <p:nvPr>
            <p:ph type="sldNum" sz="quarter" idx="12"/>
          </p:nvPr>
        </p:nvSpPr>
        <p:spPr/>
        <p:txBody>
          <a:bodyPr/>
          <a:lstStyle/>
          <a:p>
            <a:fld id="{437A669D-ACB1-45E9-A82E-9DA829FEC274}" type="slidenum">
              <a:rPr lang="en-US" smtClean="0"/>
              <a:t>‹№›</a:t>
            </a:fld>
            <a:endParaRPr lang="en-US"/>
          </a:p>
        </p:txBody>
      </p:sp>
    </p:spTree>
    <p:extLst>
      <p:ext uri="{BB962C8B-B14F-4D97-AF65-F5344CB8AC3E}">
        <p14:creationId xmlns:p14="http://schemas.microsoft.com/office/powerpoint/2010/main" val="2654318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en-US"/>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B360FD-E17F-4335-A8C3-1933D80957C4}" type="datetimeFigureOut">
              <a:rPr lang="en-US" smtClean="0"/>
              <a:t>3/16/2020</a:t>
            </a:fld>
            <a:endParaRPr lang="en-US"/>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A669D-ACB1-45E9-A82E-9DA829FEC274}" type="slidenum">
              <a:rPr lang="en-US" smtClean="0"/>
              <a:t>‹№›</a:t>
            </a:fld>
            <a:endParaRPr lang="en-US"/>
          </a:p>
        </p:txBody>
      </p:sp>
    </p:spTree>
    <p:extLst>
      <p:ext uri="{BB962C8B-B14F-4D97-AF65-F5344CB8AC3E}">
        <p14:creationId xmlns:p14="http://schemas.microsoft.com/office/powerpoint/2010/main" val="3821509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sz="3600" dirty="0" smtClean="0">
                <a:latin typeface="Times New Roman" panose="02020603050405020304" pitchFamily="18" charset="0"/>
                <a:cs typeface="Times New Roman" panose="02020603050405020304" pitchFamily="18" charset="0"/>
              </a:rPr>
              <a:t>Дослідження обставин </a:t>
            </a:r>
            <a:br>
              <a:rPr lang="uk-UA" sz="3600" dirty="0" smtClean="0">
                <a:latin typeface="Times New Roman" panose="02020603050405020304" pitchFamily="18" charset="0"/>
                <a:cs typeface="Times New Roman" panose="02020603050405020304" pitchFamily="18" charset="0"/>
              </a:rPr>
            </a:br>
            <a:r>
              <a:rPr lang="uk-UA" sz="3600" dirty="0" smtClean="0">
                <a:latin typeface="Times New Roman" panose="02020603050405020304" pitchFamily="18" charset="0"/>
                <a:cs typeface="Times New Roman" panose="02020603050405020304" pitchFamily="18" charset="0"/>
              </a:rPr>
              <a:t>адміністративної справи. </a:t>
            </a:r>
            <a:br>
              <a:rPr lang="uk-UA" sz="3600" dirty="0" smtClean="0">
                <a:latin typeface="Times New Roman" panose="02020603050405020304" pitchFamily="18" charset="0"/>
                <a:cs typeface="Times New Roman" panose="02020603050405020304" pitchFamily="18" charset="0"/>
              </a:rPr>
            </a:br>
            <a:r>
              <a:rPr lang="uk-UA" sz="3600" dirty="0" smtClean="0">
                <a:latin typeface="Times New Roman" panose="02020603050405020304" pitchFamily="18" charset="0"/>
                <a:cs typeface="Times New Roman" panose="02020603050405020304" pitchFamily="18" charset="0"/>
              </a:rPr>
              <a:t>Строки в адміністративній процедурі</a:t>
            </a:r>
            <a:endParaRPr lang="uk-UA" sz="3600" dirty="0">
              <a:latin typeface="Times New Roman" panose="02020603050405020304" pitchFamily="18" charset="0"/>
              <a:cs typeface="Times New Roman" panose="02020603050405020304" pitchFamily="18" charset="0"/>
            </a:endParaRPr>
          </a:p>
        </p:txBody>
      </p:sp>
      <p:sp>
        <p:nvSpPr>
          <p:cNvPr id="3" name="Підзаголовок 2"/>
          <p:cNvSpPr>
            <a:spLocks noGrp="1"/>
          </p:cNvSpPr>
          <p:nvPr>
            <p:ph type="subTitle" idx="1"/>
          </p:nvPr>
        </p:nvSpPr>
        <p:spPr/>
        <p:txBody>
          <a:bodyPr/>
          <a:lstStyle/>
          <a:p>
            <a:pPr algn="r"/>
            <a:r>
              <a:rPr lang="uk-UA" i="1" dirty="0" smtClean="0">
                <a:latin typeface="Times New Roman" panose="02020603050405020304" pitchFamily="18" charset="0"/>
                <a:cs typeface="Times New Roman" panose="02020603050405020304" pitchFamily="18" charset="0"/>
              </a:rPr>
              <a:t>Лекція</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751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Класифікація доказів</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a:buFontTx/>
              <a:buChar char="-"/>
            </a:pPr>
            <a:r>
              <a:rPr lang="uk-UA" sz="2000" i="1" dirty="0" smtClean="0">
                <a:latin typeface="Times New Roman" panose="02020603050405020304" pitchFamily="18" charset="0"/>
                <a:cs typeface="Times New Roman" panose="02020603050405020304" pitchFamily="18" charset="0"/>
              </a:rPr>
              <a:t>залежно</a:t>
            </a:r>
            <a:r>
              <a:rPr lang="uk-UA" i="1" dirty="0" smtClean="0">
                <a:latin typeface="Times New Roman" panose="02020603050405020304" pitchFamily="18" charset="0"/>
                <a:cs typeface="Times New Roman" panose="02020603050405020304" pitchFamily="18" charset="0"/>
              </a:rPr>
              <a:t> </a:t>
            </a:r>
            <a:r>
              <a:rPr lang="uk-UA" sz="2000" i="1" dirty="0" smtClean="0">
                <a:latin typeface="Times New Roman" panose="02020603050405020304" pitchFamily="18" charset="0"/>
                <a:cs typeface="Times New Roman" panose="02020603050405020304" pitchFamily="18" charset="0"/>
              </a:rPr>
              <a:t>від характеру зв’язків фактів із фактичними даними, які підлягають встановленню</a:t>
            </a:r>
            <a:r>
              <a:rPr lang="uk-UA"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uk-UA" sz="2000" dirty="0" smtClean="0">
                <a:latin typeface="Times New Roman" panose="02020603050405020304" pitchFamily="18" charset="0"/>
                <a:cs typeface="Times New Roman" panose="02020603050405020304" pitchFamily="18" charset="0"/>
              </a:rPr>
              <a:t>прямі</a:t>
            </a:r>
          </a:p>
          <a:p>
            <a:pPr>
              <a:buFont typeface="Wingdings" panose="05000000000000000000" pitchFamily="2" charset="2"/>
              <a:buChar char="ü"/>
            </a:pPr>
            <a:r>
              <a:rPr lang="uk-UA" sz="2000" dirty="0" smtClean="0">
                <a:latin typeface="Times New Roman" panose="02020603050405020304" pitchFamily="18" charset="0"/>
                <a:cs typeface="Times New Roman" panose="02020603050405020304" pitchFamily="18" charset="0"/>
              </a:rPr>
              <a:t>побічні</a:t>
            </a:r>
          </a:p>
          <a:p>
            <a:pPr>
              <a:buFont typeface="Wingdings" panose="05000000000000000000" pitchFamily="2" charset="2"/>
              <a:buChar char="ü"/>
            </a:pPr>
            <a:endParaRPr lang="uk-UA" sz="2000" dirty="0">
              <a:latin typeface="Times New Roman" panose="02020603050405020304" pitchFamily="18" charset="0"/>
              <a:cs typeface="Times New Roman" panose="02020603050405020304" pitchFamily="18" charset="0"/>
            </a:endParaRPr>
          </a:p>
          <a:p>
            <a:pPr>
              <a:buFontTx/>
              <a:buChar char="-"/>
            </a:pPr>
            <a:r>
              <a:rPr lang="uk-UA" sz="2000" i="1" dirty="0" smtClean="0">
                <a:latin typeface="Times New Roman" panose="02020603050405020304" pitchFamily="18" charset="0"/>
                <a:cs typeface="Times New Roman" panose="02020603050405020304" pitchFamily="18" charset="0"/>
              </a:rPr>
              <a:t>за відношенням до змісту</a:t>
            </a:r>
            <a:r>
              <a:rPr lang="uk-UA"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uk-UA" sz="2000" dirty="0" smtClean="0">
                <a:latin typeface="Times New Roman" panose="02020603050405020304" pitchFamily="18" charset="0"/>
                <a:cs typeface="Times New Roman" panose="02020603050405020304" pitchFamily="18" charset="0"/>
              </a:rPr>
              <a:t>позитивні</a:t>
            </a:r>
          </a:p>
          <a:p>
            <a:pPr>
              <a:buFont typeface="Wingdings" panose="05000000000000000000" pitchFamily="2" charset="2"/>
              <a:buChar char="ü"/>
            </a:pPr>
            <a:r>
              <a:rPr lang="uk-UA" sz="2000" dirty="0" smtClean="0">
                <a:latin typeface="Times New Roman" panose="02020603050405020304" pitchFamily="18" charset="0"/>
                <a:cs typeface="Times New Roman" panose="02020603050405020304" pitchFamily="18" charset="0"/>
              </a:rPr>
              <a:t>негативні </a:t>
            </a:r>
          </a:p>
        </p:txBody>
      </p:sp>
    </p:spTree>
    <p:extLst>
      <p:ext uri="{BB962C8B-B14F-4D97-AF65-F5344CB8AC3E}">
        <p14:creationId xmlns:p14="http://schemas.microsoft.com/office/powerpoint/2010/main" val="251859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Джерелом </a:t>
            </a:r>
            <a:r>
              <a:rPr lang="uk-UA" b="1" dirty="0" smtClean="0">
                <a:latin typeface="Times New Roman" panose="02020603050405020304" pitchFamily="18" charset="0"/>
                <a:cs typeface="Times New Roman" panose="02020603050405020304" pitchFamily="18" charset="0"/>
              </a:rPr>
              <a:t>особових</a:t>
            </a:r>
            <a:r>
              <a:rPr lang="uk-UA" dirty="0" smtClean="0">
                <a:latin typeface="Times New Roman" panose="02020603050405020304" pitchFamily="18" charset="0"/>
                <a:cs typeface="Times New Roman" panose="02020603050405020304" pitchFamily="18" charset="0"/>
              </a:rPr>
              <a:t> доказів є людина. </a:t>
            </a:r>
          </a:p>
          <a:p>
            <a:pPr marL="0" indent="0" algn="just">
              <a:buNone/>
            </a:pPr>
            <a:r>
              <a:rPr lang="uk-UA" dirty="0" smtClean="0">
                <a:latin typeface="Times New Roman" panose="02020603050405020304" pitchFamily="18" charset="0"/>
                <a:cs typeface="Times New Roman" panose="02020603050405020304" pitchFamily="18" charset="0"/>
              </a:rPr>
              <a:t>До них можна віднести пояснення учасників адміністративної процедури, тобто інформацію, сформовану людиною, що оформилася в психічний образ цих подій (фактів).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2920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buNone/>
            </a:pPr>
            <a:r>
              <a:rPr lang="uk-UA" b="1" dirty="0" smtClean="0">
                <a:latin typeface="Times New Roman" panose="02020603050405020304" pitchFamily="18" charset="0"/>
                <a:cs typeface="Times New Roman" panose="02020603050405020304" pitchFamily="18" charset="0"/>
              </a:rPr>
              <a:t>Предметними</a:t>
            </a:r>
            <a:r>
              <a:rPr lang="uk-UA" dirty="0" smtClean="0">
                <a:latin typeface="Times New Roman" panose="02020603050405020304" pitchFamily="18" charset="0"/>
                <a:cs typeface="Times New Roman" panose="02020603050405020304" pitchFamily="18" charset="0"/>
              </a:rPr>
              <a:t> можуть бути письмові та речові докази. </a:t>
            </a:r>
          </a:p>
          <a:p>
            <a:pPr marL="0" indent="0">
              <a:buNone/>
            </a:pPr>
            <a:r>
              <a:rPr lang="uk-UA" dirty="0" smtClean="0">
                <a:latin typeface="Times New Roman" panose="02020603050405020304" pitchFamily="18" charset="0"/>
                <a:cs typeface="Times New Roman" panose="02020603050405020304" pitchFamily="18" charset="0"/>
              </a:rPr>
              <a:t>До </a:t>
            </a:r>
            <a:r>
              <a:rPr lang="uk-UA" b="1" dirty="0" smtClean="0">
                <a:latin typeface="Times New Roman" panose="02020603050405020304" pitchFamily="18" charset="0"/>
                <a:cs typeface="Times New Roman" panose="02020603050405020304" pitchFamily="18" charset="0"/>
              </a:rPr>
              <a:t>змішаних </a:t>
            </a:r>
            <a:r>
              <a:rPr lang="uk-UA" dirty="0" smtClean="0">
                <a:latin typeface="Times New Roman" panose="02020603050405020304" pitchFamily="18" charset="0"/>
                <a:cs typeface="Times New Roman" panose="02020603050405020304" pitchFamily="18" charset="0"/>
              </a:rPr>
              <a:t>відносять ті докази, які поєднують ознаки особистих та речових доказів, у зв’язку з чим їх неможливо віднести до певного виду (висновок експерта, спеціалістів, громадських експертів).</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079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b="1" dirty="0" smtClean="0">
                <a:latin typeface="Times New Roman" panose="02020603050405020304" pitchFamily="18" charset="0"/>
                <a:cs typeface="Times New Roman" panose="02020603050405020304" pitchFamily="18" charset="0"/>
              </a:rPr>
              <a:t>Первісними</a:t>
            </a:r>
            <a:r>
              <a:rPr lang="uk-UA" dirty="0" smtClean="0">
                <a:latin typeface="Times New Roman" panose="02020603050405020304" pitchFamily="18" charset="0"/>
                <a:cs typeface="Times New Roman" panose="02020603050405020304" pitchFamily="18" charset="0"/>
              </a:rPr>
              <a:t> доказами є першоджерела інформації про обставини справи, які потрібно встановити (пояснення учасників адміністративної процедури, висновок експерта, консультації спеціалістів, оригінали документів, речові докази).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1680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buNone/>
            </a:pPr>
            <a:r>
              <a:rPr lang="uk-UA" b="1" dirty="0" smtClean="0">
                <a:latin typeface="Times New Roman" panose="02020603050405020304" pitchFamily="18" charset="0"/>
                <a:cs typeface="Times New Roman" panose="02020603050405020304" pitchFamily="18" charset="0"/>
              </a:rPr>
              <a:t>Похідні</a:t>
            </a:r>
            <a:r>
              <a:rPr lang="uk-UA" dirty="0" smtClean="0">
                <a:latin typeface="Times New Roman" panose="02020603050405020304" pitchFamily="18" charset="0"/>
                <a:cs typeface="Times New Roman" panose="02020603050405020304" pitchFamily="18" charset="0"/>
              </a:rPr>
              <a:t> докази відтворюють первісну інформацію, отриману з інших джерел (копії документів, фотографії, пояснення свідка з чужих слів).</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9736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b="1" dirty="0" smtClean="0">
                <a:latin typeface="Times New Roman" panose="02020603050405020304" pitchFamily="18" charset="0"/>
                <a:cs typeface="Times New Roman" panose="02020603050405020304" pitchFamily="18" charset="0"/>
              </a:rPr>
              <a:t>Прямі</a:t>
            </a:r>
            <a:r>
              <a:rPr lang="uk-UA" dirty="0" smtClean="0">
                <a:latin typeface="Times New Roman" panose="02020603050405020304" pitchFamily="18" charset="0"/>
                <a:cs typeface="Times New Roman" panose="02020603050405020304" pitchFamily="18" charset="0"/>
              </a:rPr>
              <a:t> докази прямо встановлюють предмет доказування, а </a:t>
            </a:r>
            <a:r>
              <a:rPr lang="uk-UA" b="1" dirty="0" smtClean="0">
                <a:latin typeface="Times New Roman" panose="02020603050405020304" pitchFamily="18" charset="0"/>
                <a:cs typeface="Times New Roman" panose="02020603050405020304" pitchFamily="18" charset="0"/>
              </a:rPr>
              <a:t>побічні</a:t>
            </a:r>
            <a:r>
              <a:rPr lang="uk-UA" dirty="0" smtClean="0">
                <a:latin typeface="Times New Roman" panose="02020603050405020304" pitchFamily="18" charset="0"/>
                <a:cs typeface="Times New Roman" panose="02020603050405020304" pitchFamily="18" charset="0"/>
              </a:rPr>
              <a:t> — спочатку обґрунтовують існування проміжного факту, а потім і предмета доказування.</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5711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b="1" dirty="0" smtClean="0">
                <a:latin typeface="Times New Roman" panose="02020603050405020304" pitchFamily="18" charset="0"/>
                <a:cs typeface="Times New Roman" panose="02020603050405020304" pitchFamily="18" charset="0"/>
              </a:rPr>
              <a:t>Позитивні</a:t>
            </a:r>
            <a:r>
              <a:rPr lang="uk-UA" dirty="0" smtClean="0">
                <a:latin typeface="Times New Roman" panose="02020603050405020304" pitchFamily="18" charset="0"/>
                <a:cs typeface="Times New Roman" panose="02020603050405020304" pitchFamily="18" charset="0"/>
              </a:rPr>
              <a:t> докази сприяють вирішенню справи на користь особи, що звернулася, а на підставі </a:t>
            </a:r>
            <a:r>
              <a:rPr lang="uk-UA" b="1" dirty="0" smtClean="0">
                <a:latin typeface="Times New Roman" panose="02020603050405020304" pitchFamily="18" charset="0"/>
                <a:cs typeface="Times New Roman" panose="02020603050405020304" pitchFamily="18" charset="0"/>
              </a:rPr>
              <a:t>негативних</a:t>
            </a:r>
            <a:r>
              <a:rPr lang="uk-UA" dirty="0" smtClean="0">
                <a:latin typeface="Times New Roman" panose="02020603050405020304" pitchFamily="18" charset="0"/>
                <a:cs typeface="Times New Roman" panose="02020603050405020304" pitchFamily="18" charset="0"/>
              </a:rPr>
              <a:t> ґрунтується рішення про відмову в задоволенні вимоги особи (наприклад, довідка про наявність судимості є негативним доказом у адміністративній справі).</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1226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Фактичні дані набувають статус доказів за таких умов:</a:t>
            </a:r>
            <a:endParaRPr lang="uk-UA"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buNone/>
            </a:pPr>
            <a:r>
              <a:rPr lang="ru-RU" dirty="0" smtClean="0"/>
              <a:t>-	</a:t>
            </a:r>
            <a:r>
              <a:rPr lang="uk-UA" dirty="0" smtClean="0">
                <a:latin typeface="Times New Roman" panose="02020603050405020304" pitchFamily="18" charset="0"/>
                <a:cs typeface="Times New Roman" panose="02020603050405020304" pitchFamily="18" charset="0"/>
              </a:rPr>
              <a:t>вони повинні мати відношення до предмета доказування;</a:t>
            </a:r>
          </a:p>
          <a:p>
            <a:pPr marL="0" indent="0">
              <a:buNone/>
            </a:pPr>
            <a:r>
              <a:rPr lang="uk-UA" dirty="0" smtClean="0">
                <a:latin typeface="Times New Roman" panose="02020603050405020304" pitchFamily="18" charset="0"/>
                <a:cs typeface="Times New Roman" panose="02020603050405020304" pitchFamily="18" charset="0"/>
              </a:rPr>
              <a:t>-	вони повинні бути одержані і закріплені в передбаченому законом порядку.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0509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2800" dirty="0" smtClean="0">
                <a:latin typeface="Times New Roman" panose="02020603050405020304" pitchFamily="18" charset="0"/>
                <a:cs typeface="Times New Roman" panose="02020603050405020304" pitchFamily="18" charset="0"/>
              </a:rPr>
              <a:t>Дослідження обставин справи</a:t>
            </a:r>
            <a:r>
              <a:rPr lang="uk-UA" dirty="0" smtClean="0"/>
              <a:t> </a:t>
            </a:r>
            <a:endParaRPr lang="en-US" dirty="0"/>
          </a:p>
        </p:txBody>
      </p:sp>
      <p:sp>
        <p:nvSpPr>
          <p:cNvPr id="3" name="Місце для вмісту 2"/>
          <p:cNvSpPr>
            <a:spLocks noGrp="1"/>
          </p:cNvSpPr>
          <p:nvPr>
            <p:ph idx="1"/>
          </p:nvPr>
        </p:nvSpPr>
        <p:spPr/>
        <p:txBody>
          <a:bodyPr/>
          <a:lstStyle/>
          <a:p>
            <a:pPr marL="0" indent="0">
              <a:buNone/>
            </a:pPr>
            <a:r>
              <a:rPr lang="uk-UA" dirty="0" smtClean="0">
                <a:latin typeface="Times New Roman" panose="02020603050405020304" pitchFamily="18" charset="0"/>
                <a:cs typeface="Times New Roman" panose="02020603050405020304" pitchFamily="18" charset="0"/>
              </a:rPr>
              <a:t>Це специфічна діяльність учасників адміністративної процедури, спрямована на збір, дослідження та оцінку доказів, які стосуються справи</a:t>
            </a:r>
            <a:r>
              <a:rPr lang="uk-UA" dirty="0" smtClean="0"/>
              <a:t>.</a:t>
            </a:r>
          </a:p>
          <a:p>
            <a:pPr marL="0" indent="0">
              <a:buNone/>
            </a:pPr>
            <a:endParaRPr lang="en-US" dirty="0"/>
          </a:p>
        </p:txBody>
      </p:sp>
    </p:spTree>
    <p:extLst>
      <p:ext uri="{BB962C8B-B14F-4D97-AF65-F5344CB8AC3E}">
        <p14:creationId xmlns:p14="http://schemas.microsoft.com/office/powerpoint/2010/main" val="3759511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Етапи дослідження обставин у справі </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a:buFontTx/>
              <a:buChar char="-"/>
            </a:pPr>
            <a:r>
              <a:rPr lang="uk-UA" dirty="0" smtClean="0">
                <a:latin typeface="Times New Roman" panose="02020603050405020304" pitchFamily="18" charset="0"/>
                <a:cs typeface="Times New Roman" panose="02020603050405020304" pitchFamily="18" charset="0"/>
              </a:rPr>
              <a:t>визначення кола обставин, що підлягають доказуванню</a:t>
            </a:r>
          </a:p>
          <a:p>
            <a:pPr>
              <a:buFontTx/>
              <a:buChar char="-"/>
            </a:pPr>
            <a:r>
              <a:rPr lang="uk-UA" dirty="0" smtClean="0">
                <a:latin typeface="Times New Roman" panose="02020603050405020304" pitchFamily="18" charset="0"/>
                <a:cs typeface="Times New Roman" panose="02020603050405020304" pitchFamily="18" charset="0"/>
              </a:rPr>
              <a:t>збирання, що становить собою сукупність дій, спрямованих на виявлення, фіксацію, вилучення й збереження різних доказів</a:t>
            </a:r>
          </a:p>
          <a:p>
            <a:pPr>
              <a:buFontTx/>
              <a:buChar char="-"/>
            </a:pPr>
            <a:r>
              <a:rPr lang="uk-UA" dirty="0" smtClean="0">
                <a:latin typeface="Times New Roman" panose="02020603050405020304" pitchFamily="18" charset="0"/>
                <a:cs typeface="Times New Roman" panose="02020603050405020304" pitchFamily="18" charset="0"/>
              </a:rPr>
              <a:t>можливо витребування додаткових доказів</a:t>
            </a:r>
          </a:p>
          <a:p>
            <a:pPr>
              <a:buFontTx/>
              <a:buChar char="-"/>
            </a:pPr>
            <a:r>
              <a:rPr lang="uk-UA" dirty="0" smtClean="0">
                <a:latin typeface="Times New Roman" panose="02020603050405020304" pitchFamily="18" charset="0"/>
                <a:cs typeface="Times New Roman" panose="02020603050405020304" pitchFamily="18" charset="0"/>
              </a:rPr>
              <a:t>оцінка, яка за загальним правилом здійснюється адміністративним органом за його внутрішнім переконанням, що ґрунтується на їх безпосередньому, всебічному, повному та об’єктивному дослідженні</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6205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Питання для обговорення</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514350" indent="-514350">
              <a:buAutoNum type="arabicPeriod"/>
            </a:pPr>
            <a:r>
              <a:rPr lang="uk-UA" i="1" dirty="0" smtClean="0">
                <a:latin typeface="Times New Roman" panose="02020603050405020304" pitchFamily="18" charset="0"/>
                <a:cs typeface="Times New Roman" panose="02020603050405020304" pitchFamily="18" charset="0"/>
              </a:rPr>
              <a:t>Документування та повідомлення. </a:t>
            </a:r>
          </a:p>
          <a:p>
            <a:pPr marL="514350" indent="-514350">
              <a:buAutoNum type="arabicPeriod"/>
            </a:pPr>
            <a:r>
              <a:rPr lang="uk-UA" i="1" dirty="0" smtClean="0">
                <a:latin typeface="Times New Roman" panose="02020603050405020304" pitchFamily="18" charset="0"/>
                <a:cs typeface="Times New Roman" panose="02020603050405020304" pitchFamily="18" charset="0"/>
              </a:rPr>
              <a:t>Поняття доказів в адміністративній процедурі. </a:t>
            </a:r>
          </a:p>
          <a:p>
            <a:pPr marL="514350" indent="-514350">
              <a:buAutoNum type="arabicPeriod"/>
            </a:pPr>
            <a:r>
              <a:rPr lang="uk-UA" i="1" dirty="0" smtClean="0">
                <a:latin typeface="Times New Roman" panose="02020603050405020304" pitchFamily="18" charset="0"/>
                <a:cs typeface="Times New Roman" panose="02020603050405020304" pitchFamily="18" charset="0"/>
              </a:rPr>
              <a:t>Класифікація доказів.</a:t>
            </a:r>
          </a:p>
          <a:p>
            <a:pPr marL="514350" indent="-514350">
              <a:buAutoNum type="arabicPeriod"/>
            </a:pPr>
            <a:r>
              <a:rPr lang="uk-UA" i="1" dirty="0" smtClean="0">
                <a:latin typeface="Times New Roman" panose="02020603050405020304" pitchFamily="18" charset="0"/>
                <a:cs typeface="Times New Roman" panose="02020603050405020304" pitchFamily="18" charset="0"/>
              </a:rPr>
              <a:t>Строки в адміністративній процедурі. </a:t>
            </a:r>
          </a:p>
          <a:p>
            <a:pPr marL="514350" indent="-514350">
              <a:buAutoNum type="arabicPeriod"/>
            </a:pPr>
            <a:r>
              <a:rPr lang="uk-UA" i="1" dirty="0" smtClean="0">
                <a:latin typeface="Times New Roman" panose="02020603050405020304" pitchFamily="18" charset="0"/>
                <a:cs typeface="Times New Roman" panose="02020603050405020304" pitchFamily="18" charset="0"/>
              </a:rPr>
              <a:t>Порядок обчислення строків.</a:t>
            </a:r>
          </a:p>
          <a:p>
            <a:pPr marL="0" indent="0">
              <a:buNone/>
            </a:pP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7471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Докази, одержані адміністративним органом або учасниками адміністративного провадження з порушенням закону, не враховуються під час прийняття адміністративного акта.</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4478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Обставини, які за законом повинні бути підтверджені певними джерелами доказування, не можуть підтверджуватися ніякими іншими засобами фактичних даних.</a:t>
            </a:r>
          </a:p>
          <a:p>
            <a:pPr marL="0" indent="0" algn="just">
              <a:buNone/>
            </a:pPr>
            <a:r>
              <a:rPr lang="uk-UA" dirty="0" smtClean="0">
                <a:latin typeface="Times New Roman" panose="02020603050405020304" pitchFamily="18" charset="0"/>
                <a:cs typeface="Times New Roman" panose="02020603050405020304" pitchFamily="18" charset="0"/>
              </a:rPr>
              <a:t>Відсутність у нормативному акті вказівки про допустимість джерела доказування при підтвердженні відповідної обставини не може бути підставою для відмови у дослідженні такого джерела доказування.</a:t>
            </a:r>
          </a:p>
          <a:p>
            <a:endParaRPr lang="en-US" dirty="0"/>
          </a:p>
        </p:txBody>
      </p:sp>
    </p:spTree>
    <p:extLst>
      <p:ext uri="{BB962C8B-B14F-4D97-AF65-F5344CB8AC3E}">
        <p14:creationId xmlns:p14="http://schemas.microsoft.com/office/powerpoint/2010/main" val="2144194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b="1" i="1" dirty="0" smtClean="0">
                <a:latin typeface="Times New Roman" panose="02020603050405020304" pitchFamily="18" charset="0"/>
                <a:cs typeface="Times New Roman" panose="02020603050405020304" pitchFamily="18" charset="0"/>
              </a:rPr>
              <a:t>Належними</a:t>
            </a:r>
            <a:r>
              <a:rPr lang="uk-UA" dirty="0" smtClean="0">
                <a:latin typeface="Times New Roman" panose="02020603050405020304" pitchFamily="18" charset="0"/>
                <a:cs typeface="Times New Roman" panose="02020603050405020304" pitchFamily="18" charset="0"/>
              </a:rPr>
              <a:t> є докази, які містять інформацію про обставини, що мають значення для розгляду справи. </a:t>
            </a:r>
          </a:p>
          <a:p>
            <a:pPr marL="0" indent="0" algn="just">
              <a:buNone/>
            </a:pPr>
            <a:r>
              <a:rPr lang="uk-UA" dirty="0" smtClean="0">
                <a:latin typeface="Times New Roman" panose="02020603050405020304" pitchFamily="18" charset="0"/>
                <a:cs typeface="Times New Roman" panose="02020603050405020304" pitchFamily="18" charset="0"/>
              </a:rPr>
              <a:t>Адміністративний орган не бере до розгляду докази, які не стосуються обставин справи.</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6117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Порядок обчислення строків</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Адміністративне провадження здійснюється з дотриманням строків, що обчислюються днями та місяцями. Строк може визначатися також вказівкою на подію, яка неодмінно повинна настати.</a:t>
            </a:r>
          </a:p>
          <a:p>
            <a:pPr marL="0" indent="0" algn="just">
              <a:buNone/>
            </a:pPr>
            <a:r>
              <a:rPr lang="uk-UA" dirty="0" smtClean="0">
                <a:latin typeface="Times New Roman" panose="02020603050405020304" pitchFamily="18" charset="0"/>
                <a:cs typeface="Times New Roman" panose="02020603050405020304" pitchFamily="18" charset="0"/>
              </a:rPr>
              <a:t>Перебіг строку починається з наступного дня після відповідної календарної дати або настання події, з якою пов’язано його початок.</a:t>
            </a:r>
          </a:p>
          <a:p>
            <a:pPr marL="0" indent="0">
              <a:buNone/>
            </a:pPr>
            <a:endParaRPr lang="en-US" dirty="0"/>
          </a:p>
        </p:txBody>
      </p:sp>
    </p:spTree>
    <p:extLst>
      <p:ext uri="{BB962C8B-B14F-4D97-AF65-F5344CB8AC3E}">
        <p14:creationId xmlns:p14="http://schemas.microsoft.com/office/powerpoint/2010/main" val="9862540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Строк не вважається пропущеним, якщо необхідні для розгляду справи документи були відправлені поштою чи передані іншими засобами телекомунікаційного зв’язку до його закінчення.</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1217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Днем закінчення строку вважається день, на який припадає останній день визначеного строку. Якщо останній день строку припадає на святковий, вихідний або неробочий день, днем закінчення строку вважається перший робочий день, що настає за святковим, вихідним або неробочим днем.</a:t>
            </a:r>
          </a:p>
          <a:p>
            <a:pPr marL="0" indent="0" algn="just">
              <a:buNone/>
            </a:pPr>
            <a:r>
              <a:rPr lang="uk-UA" dirty="0" smtClean="0">
                <a:latin typeface="Times New Roman" panose="02020603050405020304" pitchFamily="18" charset="0"/>
                <a:cs typeface="Times New Roman" panose="02020603050405020304" pitchFamily="18" charset="0"/>
              </a:rPr>
              <a:t>Строк, який обчислюється місяцями, закінчується у відповідне число останнього місяця строку. Якщо кінець строку, який обчислюється місяцями, припадає на місяць, що не має відповідного числа, строк закінчується в останній день такого місяця.</a:t>
            </a:r>
          </a:p>
          <a:p>
            <a:endParaRPr lang="en-US" dirty="0"/>
          </a:p>
        </p:txBody>
      </p:sp>
    </p:spTree>
    <p:extLst>
      <p:ext uri="{BB962C8B-B14F-4D97-AF65-F5344CB8AC3E}">
        <p14:creationId xmlns:p14="http://schemas.microsoft.com/office/powerpoint/2010/main" val="464039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buNone/>
            </a:pPr>
            <a:r>
              <a:rPr lang="uk-UA" dirty="0" smtClean="0">
                <a:latin typeface="Times New Roman" panose="02020603050405020304" pitchFamily="18" charset="0"/>
                <a:cs typeface="Times New Roman" panose="02020603050405020304" pitchFamily="18" charset="0"/>
              </a:rPr>
              <a:t>Граничні строки вирішення окремих видів справ встановлюються законом. </a:t>
            </a:r>
          </a:p>
          <a:p>
            <a:pPr marL="0" indent="0">
              <a:buNone/>
            </a:pPr>
            <a:r>
              <a:rPr lang="uk-UA" dirty="0" smtClean="0">
                <a:latin typeface="Times New Roman" panose="02020603050405020304" pitchFamily="18" charset="0"/>
                <a:cs typeface="Times New Roman" panose="02020603050405020304" pitchFamily="18" charset="0"/>
              </a:rPr>
              <a:t>У разі якщо законом не визначено граничний строк вирішення окремого виду справи, справа за заявою особи вирішується:</a:t>
            </a:r>
          </a:p>
          <a:p>
            <a:pPr marL="0" indent="0">
              <a:buNone/>
            </a:pPr>
            <a:r>
              <a:rPr lang="uk-UA" dirty="0" smtClean="0">
                <a:latin typeface="Times New Roman" panose="02020603050405020304" pitchFamily="18" charset="0"/>
                <a:cs typeface="Times New Roman" panose="02020603050405020304" pitchFamily="18" charset="0"/>
              </a:rPr>
              <a:t>1) у найкоротший термін, але не більше ніж у строк п’ятнадцяти календарних днів після надходження заяви;</a:t>
            </a:r>
          </a:p>
          <a:p>
            <a:pPr marL="0" indent="0">
              <a:buNone/>
            </a:pPr>
            <a:r>
              <a:rPr lang="uk-UA" dirty="0" smtClean="0">
                <a:latin typeface="Times New Roman" panose="02020603050405020304" pitchFamily="18" charset="0"/>
                <a:cs typeface="Times New Roman" panose="02020603050405020304" pitchFamily="18" charset="0"/>
              </a:rPr>
              <a:t>2) у місячний строк – за загальним правилом;</a:t>
            </a:r>
          </a:p>
          <a:p>
            <a:pPr marL="0" indent="0">
              <a:buNone/>
            </a:pPr>
            <a:r>
              <a:rPr lang="uk-UA" dirty="0" smtClean="0">
                <a:latin typeface="Times New Roman" panose="02020603050405020304" pitchFamily="18" charset="0"/>
                <a:cs typeface="Times New Roman" panose="02020603050405020304" pitchFamily="18" charset="0"/>
              </a:rPr>
              <a:t>3) у строк не більше сорока п’яти днів – у разі складності справи</a:t>
            </a:r>
            <a:r>
              <a:rPr lang="ru-RU" dirty="0" smtClean="0"/>
              <a:t>.</a:t>
            </a:r>
            <a:endParaRPr lang="en-US" dirty="0"/>
          </a:p>
        </p:txBody>
      </p:sp>
    </p:spTree>
    <p:extLst>
      <p:ext uri="{BB962C8B-B14F-4D97-AF65-F5344CB8AC3E}">
        <p14:creationId xmlns:p14="http://schemas.microsoft.com/office/powerpoint/2010/main" val="1551063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smtClean="0">
                <a:latin typeface="Times New Roman" panose="02020603050405020304" pitchFamily="18" charset="0"/>
                <a:cs typeface="Times New Roman" panose="02020603050405020304" pitchFamily="18" charset="0"/>
              </a:rPr>
              <a:t>Дослідження фактів для розгляду справи </a:t>
            </a:r>
            <a:endParaRPr lang="uk-UA" sz="32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Адміністративний орган досліджує факти, важливі для прийняття ним рішення по справі, за власною ініціативою (</a:t>
            </a:r>
            <a:r>
              <a:rPr lang="en-US" dirty="0" smtClean="0">
                <a:latin typeface="Times New Roman" panose="02020603050405020304" pitchFamily="18" charset="0"/>
                <a:cs typeface="Times New Roman" panose="02020603050405020304" pitchFamily="18" charset="0"/>
              </a:rPr>
              <a:t>ex officio). </a:t>
            </a:r>
            <a:r>
              <a:rPr lang="uk-UA" dirty="0" smtClean="0">
                <a:latin typeface="Times New Roman" panose="02020603050405020304" pitchFamily="18" charset="0"/>
                <a:cs typeface="Times New Roman" panose="02020603050405020304" pitchFamily="18" charset="0"/>
              </a:rPr>
              <a:t>При цьому адміністративний орган на власний розсуд відповідно до закону визначає способи та обсяг встановлення фактів. Адміністративний орган не зв’язаний лише поясненнями та поданнями учасників провадження. Адміністративний орган повинен неупереджено дослідити всі обставини справи, зокрема й ті, які є позитивними та обтяжливими для учасників провадження.</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921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Запрошення та повідомлення </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lnSpcReduction="10000"/>
          </a:bodyPr>
          <a:lstStyle/>
          <a:p>
            <a:pPr marL="0" indent="0" algn="just">
              <a:buNone/>
            </a:pPr>
            <a:r>
              <a:rPr lang="uk-UA" dirty="0" smtClean="0">
                <a:latin typeface="Times New Roman" panose="02020603050405020304" pitchFamily="18" charset="0"/>
                <a:cs typeface="Times New Roman" panose="02020603050405020304" pitchFamily="18" charset="0"/>
              </a:rPr>
              <a:t>Учасники адміністративного провадження та особи, які сприяють розгляду справи, залучаються адміністративним органом для надання пояснень і для участі у процедурних діях шляхом вручення (направлення) запрошення.</a:t>
            </a:r>
          </a:p>
          <a:p>
            <a:pPr marL="0" indent="0" algn="just">
              <a:buNone/>
            </a:pPr>
            <a:r>
              <a:rPr lang="uk-UA" dirty="0" smtClean="0">
                <a:latin typeface="Times New Roman" panose="02020603050405020304" pitchFamily="18" charset="0"/>
                <a:cs typeface="Times New Roman" panose="02020603050405020304" pitchFamily="18" charset="0"/>
              </a:rPr>
              <a:t>Запрошення направляється поштою за поштовою адресою (місце проживання, місце перебування, місцезнаходження) учасника адміністративного провадження та/або особи, яка сприяє розгляду справи, не пізніше ніж за сім календарних днів до дня процедурної дії, або вручається особисто під розпис, про що в матеріалах справи робиться відповідний запис. Для інформування особи про запрошення можуть використовуватися також інші засоби зв’язку (контактний телефон, електрона пошта, інше).</a:t>
            </a:r>
          </a:p>
          <a:p>
            <a:pPr marL="0" indent="0">
              <a:buNone/>
            </a:pPr>
            <a:endParaRPr lang="en-US" dirty="0"/>
          </a:p>
        </p:txBody>
      </p:sp>
    </p:spTree>
    <p:extLst>
      <p:ext uri="{BB962C8B-B14F-4D97-AF65-F5344CB8AC3E}">
        <p14:creationId xmlns:p14="http://schemas.microsoft.com/office/powerpoint/2010/main" val="2831392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У запрошенні зазначаються:</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buNone/>
            </a:pPr>
            <a:r>
              <a:rPr lang="uk-UA" dirty="0" smtClean="0">
                <a:latin typeface="Times New Roman" panose="02020603050405020304" pitchFamily="18" charset="0"/>
                <a:cs typeface="Times New Roman" panose="02020603050405020304" pitchFamily="18" charset="0"/>
              </a:rPr>
              <a:t>1) найменування та адреса адміністративного органу;</a:t>
            </a:r>
          </a:p>
          <a:p>
            <a:pPr marL="0" indent="0">
              <a:buNone/>
            </a:pPr>
            <a:r>
              <a:rPr lang="uk-UA" dirty="0" smtClean="0">
                <a:latin typeface="Times New Roman" panose="02020603050405020304" pitchFamily="18" charset="0"/>
                <a:cs typeface="Times New Roman" panose="02020603050405020304" pitchFamily="18" charset="0"/>
              </a:rPr>
              <a:t>2) назва справи, статус та мета, з якою запрошується учасник адміністративного провадження або особа, яка залучається до розгляду справи;</a:t>
            </a:r>
          </a:p>
          <a:p>
            <a:pPr marL="0" indent="0">
              <a:buNone/>
            </a:pPr>
            <a:r>
              <a:rPr lang="uk-UA" dirty="0" smtClean="0">
                <a:latin typeface="Times New Roman" panose="02020603050405020304" pitchFamily="18" charset="0"/>
                <a:cs typeface="Times New Roman" panose="02020603050405020304" pitchFamily="18" charset="0"/>
              </a:rPr>
              <a:t>3) дата, час і місце, куди запрошується учасник адміністративного провадження або особа, яка залучається до розгляду справи;</a:t>
            </a:r>
          </a:p>
          <a:p>
            <a:pPr marL="0" indent="0">
              <a:buNone/>
            </a:pPr>
            <a:r>
              <a:rPr lang="uk-UA" dirty="0" smtClean="0">
                <a:latin typeface="Times New Roman" panose="02020603050405020304" pitchFamily="18" charset="0"/>
                <a:cs typeface="Times New Roman" panose="02020603050405020304" pitchFamily="18" charset="0"/>
              </a:rPr>
              <a:t>4) контактний телефон та адреса електронної пошти адміністративного органу, прізвище, ім’я, по батькові посадової особи адміністративного органу.</a:t>
            </a:r>
          </a:p>
          <a:p>
            <a:pPr marL="0" indent="0">
              <a:buNone/>
            </a:pPr>
            <a:endParaRPr lang="en-US" dirty="0"/>
          </a:p>
        </p:txBody>
      </p:sp>
    </p:spTree>
    <p:extLst>
      <p:ext uri="{BB962C8B-B14F-4D97-AF65-F5344CB8AC3E}">
        <p14:creationId xmlns:p14="http://schemas.microsoft.com/office/powerpoint/2010/main" val="893155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Діловодство в адміністративному провадженні </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Матеріали справи оформляються з дотриманням установлених правил діловодства.</a:t>
            </a:r>
          </a:p>
          <a:p>
            <a:pPr marL="0" indent="0" algn="just">
              <a:buNone/>
            </a:pPr>
            <a:r>
              <a:rPr lang="uk-UA" dirty="0" smtClean="0">
                <a:latin typeface="Times New Roman" panose="02020603050405020304" pitchFamily="18" charset="0"/>
                <a:cs typeface="Times New Roman" panose="02020603050405020304" pitchFamily="18" charset="0"/>
              </a:rPr>
              <a:t>Усі матеріали, що стосуються відповідного адміністративного провадження, зберігаються в одній справі, у тому числі адміністративний акт, прийнятий за результатами розгляду справи, або його засвідчена копія.</a:t>
            </a:r>
          </a:p>
          <a:p>
            <a:pPr marL="0" indent="0" algn="just">
              <a:buNone/>
            </a:pPr>
            <a:r>
              <a:rPr lang="uk-UA" dirty="0" smtClean="0">
                <a:latin typeface="Times New Roman" panose="02020603050405020304" pitchFamily="18" charset="0"/>
                <a:cs typeface="Times New Roman" panose="02020603050405020304" pitchFamily="18" charset="0"/>
              </a:rPr>
              <a:t>В адміністративному провадженні діловодство в електронній формі здійснюється відповідно до вимог законодавства у сфері електронних довірчих послуг.</a:t>
            </a:r>
          </a:p>
          <a:p>
            <a:pPr marL="0" indent="0">
              <a:buNone/>
            </a:pPr>
            <a:endParaRPr lang="en-US" dirty="0"/>
          </a:p>
        </p:txBody>
      </p:sp>
    </p:spTree>
    <p:extLst>
      <p:ext uri="{BB962C8B-B14F-4D97-AF65-F5344CB8AC3E}">
        <p14:creationId xmlns:p14="http://schemas.microsoft.com/office/powerpoint/2010/main" val="1978908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b="1" i="1" dirty="0" smtClean="0">
                <a:latin typeface="Times New Roman" panose="02020603050405020304" pitchFamily="18" charset="0"/>
                <a:cs typeface="Times New Roman" panose="02020603050405020304" pitchFamily="18" charset="0"/>
              </a:rPr>
              <a:t>Докази в адміністративному провадженні </a:t>
            </a:r>
            <a:endParaRPr lang="en-US" sz="3200" b="1" i="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a:bodyPr>
          <a:lstStyle/>
          <a:p>
            <a:pPr marL="0" indent="0" algn="just">
              <a:buNone/>
            </a:pPr>
            <a:r>
              <a:rPr lang="uk-UA" sz="3200" dirty="0" smtClean="0">
                <a:latin typeface="Times New Roman" panose="02020603050405020304" pitchFamily="18" charset="0"/>
                <a:cs typeface="Times New Roman" panose="02020603050405020304" pitchFamily="18" charset="0"/>
              </a:rPr>
              <a:t>будь-які фактичні дані, на підставі яких у визначеному нормативно-правовими актами порядку встановлюється наявність чи відсутність обставин, що мають значення для всебічного, повного та об’єктивного розгляду адміністративної справи та прийняття адміністративного акту. </a:t>
            </a:r>
            <a:endParaRPr lang="uk-UA"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170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smtClean="0">
                <a:latin typeface="Times New Roman" panose="02020603050405020304" pitchFamily="18" charset="0"/>
                <a:cs typeface="Times New Roman" panose="02020603050405020304" pitchFamily="18" charset="0"/>
              </a:rPr>
              <a:t>Джерелами доказів у адміністративній процедурі є: </a:t>
            </a:r>
            <a:endParaRPr lang="uk-UA" sz="32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fontScale="62500" lnSpcReduction="20000"/>
          </a:bodyPr>
          <a:lstStyle/>
          <a:p>
            <a:pPr marL="0" indent="0">
              <a:buNone/>
            </a:pPr>
            <a:r>
              <a:rPr lang="uk-UA" dirty="0" smtClean="0">
                <a:latin typeface="Times New Roman" panose="02020603050405020304" pitchFamily="18" charset="0"/>
                <a:cs typeface="Times New Roman" panose="02020603050405020304" pitchFamily="18" charset="0"/>
              </a:rPr>
              <a:t>1) пояснення суб’єктів звернення, третіх осіб та їхніх представників, інших учасників адміністративної процедури;</a:t>
            </a:r>
          </a:p>
          <a:p>
            <a:pPr marL="0" indent="0">
              <a:buNone/>
            </a:pPr>
            <a:r>
              <a:rPr lang="uk-UA" dirty="0" smtClean="0">
                <a:latin typeface="Times New Roman" panose="02020603050405020304" pitchFamily="18" charset="0"/>
                <a:cs typeface="Times New Roman" panose="02020603050405020304" pitchFamily="18" charset="0"/>
              </a:rPr>
              <a:t>2) пояснення свідків про відомі їм обставини, які мають значення для справи;</a:t>
            </a:r>
          </a:p>
          <a:p>
            <a:pPr marL="0" indent="0">
              <a:buNone/>
            </a:pPr>
            <a:r>
              <a:rPr lang="uk-UA" dirty="0" smtClean="0">
                <a:latin typeface="Times New Roman" panose="02020603050405020304" pitchFamily="18" charset="0"/>
                <a:cs typeface="Times New Roman" panose="02020603050405020304" pitchFamily="18" charset="0"/>
              </a:rPr>
              <a:t>3) письмові докази, у яких за допомогою знаків закріплено інформацію про обставини, що мають значення для справи (письмові документи, у тому числі електронні, акти управління, листи, телеграми, адміністративні договори (угоди), будь-які інші письмові записи, звіти, інформація у вигляді слів, цифр, креслень, схем місця події, планів забудови населених пунктів, будинків, розміщення межових знаків та ін.);</a:t>
            </a:r>
          </a:p>
          <a:p>
            <a:pPr marL="0" indent="0">
              <a:buNone/>
            </a:pPr>
            <a:r>
              <a:rPr lang="uk-UA" dirty="0" smtClean="0">
                <a:latin typeface="Times New Roman" panose="02020603050405020304" pitchFamily="18" charset="0"/>
                <a:cs typeface="Times New Roman" panose="02020603050405020304" pitchFamily="18" charset="0"/>
              </a:rPr>
              <a:t>4) речові докази, тобто предмети матеріального світу, що містять інформацію про обставини, які мають значення для справи (фотографія, відеозапис, цифровий запис, показання технічних засобів — швидкості руху транспорту, виміру вмісту спирту в речовині, рівня шуму, радіологічного забруднення та ін.);</a:t>
            </a:r>
          </a:p>
          <a:p>
            <a:pPr marL="0" indent="0">
              <a:buNone/>
            </a:pPr>
            <a:r>
              <a:rPr lang="uk-UA" dirty="0" smtClean="0">
                <a:latin typeface="Times New Roman" panose="02020603050405020304" pitchFamily="18" charset="0"/>
                <a:cs typeface="Times New Roman" panose="02020603050405020304" pitchFamily="18" charset="0"/>
              </a:rPr>
              <a:t>5) висновки експертів, під якими розуміють письмові документи про аргументоване, засноване на законі вивчення, перевірку, кількісну чи якісну оцінку фахівцем чи установою певного питання, явища, предмета, документа, які вимагають спеціальних знань у відповідній сфері суспільної діяльності, що мають значення для адміністративної справи та прийняття адміністративного акта; </a:t>
            </a:r>
          </a:p>
          <a:p>
            <a:pPr marL="0" indent="0">
              <a:buNone/>
            </a:pPr>
            <a:r>
              <a:rPr lang="uk-UA" dirty="0" smtClean="0">
                <a:latin typeface="Times New Roman" panose="02020603050405020304" pitchFamily="18" charset="0"/>
                <a:cs typeface="Times New Roman" panose="02020603050405020304" pitchFamily="18" charset="0"/>
              </a:rPr>
              <a:t>6) пояснення або консультації спеціалістів</a:t>
            </a:r>
            <a:r>
              <a:rPr lang="uk-UA" dirty="0" smtClean="0"/>
              <a:t>. </a:t>
            </a:r>
            <a:endParaRPr lang="en-US" dirty="0"/>
          </a:p>
        </p:txBody>
      </p:sp>
    </p:spTree>
    <p:extLst>
      <p:ext uri="{BB962C8B-B14F-4D97-AF65-F5344CB8AC3E}">
        <p14:creationId xmlns:p14="http://schemas.microsoft.com/office/powerpoint/2010/main" val="1370027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Класифікація доказів</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a:bodyPr>
          <a:lstStyle/>
          <a:p>
            <a:pPr>
              <a:buFontTx/>
              <a:buChar char="-"/>
            </a:pPr>
            <a:r>
              <a:rPr lang="uk-UA" sz="2000" i="1" dirty="0" smtClean="0">
                <a:latin typeface="Times New Roman" panose="02020603050405020304" pitchFamily="18" charset="0"/>
                <a:cs typeface="Times New Roman" panose="02020603050405020304" pitchFamily="18" charset="0"/>
              </a:rPr>
              <a:t>залежно від носіїв фактичних даних та механізмів формування :</a:t>
            </a:r>
          </a:p>
          <a:p>
            <a:pPr>
              <a:buFont typeface="Wingdings" panose="05000000000000000000" pitchFamily="2" charset="2"/>
              <a:buChar char="ü"/>
            </a:pPr>
            <a:r>
              <a:rPr lang="uk-UA" sz="2000" dirty="0" smtClean="0">
                <a:latin typeface="Times New Roman" panose="02020603050405020304" pitchFamily="18" charset="0"/>
                <a:cs typeface="Times New Roman" panose="02020603050405020304" pitchFamily="18" charset="0"/>
              </a:rPr>
              <a:t>особові </a:t>
            </a:r>
          </a:p>
          <a:p>
            <a:pPr>
              <a:buFont typeface="Wingdings" panose="05000000000000000000" pitchFamily="2" charset="2"/>
              <a:buChar char="ü"/>
            </a:pPr>
            <a:r>
              <a:rPr lang="uk-UA" sz="2000" dirty="0" smtClean="0">
                <a:latin typeface="Times New Roman" panose="02020603050405020304" pitchFamily="18" charset="0"/>
                <a:cs typeface="Times New Roman" panose="02020603050405020304" pitchFamily="18" charset="0"/>
              </a:rPr>
              <a:t>предметні</a:t>
            </a:r>
          </a:p>
          <a:p>
            <a:pPr>
              <a:buFont typeface="Wingdings" panose="05000000000000000000" pitchFamily="2" charset="2"/>
              <a:buChar char="ü"/>
            </a:pPr>
            <a:r>
              <a:rPr lang="uk-UA" sz="2000" dirty="0">
                <a:latin typeface="Times New Roman" panose="02020603050405020304" pitchFamily="18" charset="0"/>
                <a:cs typeface="Times New Roman" panose="02020603050405020304" pitchFamily="18" charset="0"/>
              </a:rPr>
              <a:t>з</a:t>
            </a:r>
            <a:r>
              <a:rPr lang="uk-UA" sz="2000" dirty="0" smtClean="0">
                <a:latin typeface="Times New Roman" panose="02020603050405020304" pitchFamily="18" charset="0"/>
                <a:cs typeface="Times New Roman" panose="02020603050405020304" pitchFamily="18" charset="0"/>
              </a:rPr>
              <a:t>мішані</a:t>
            </a:r>
          </a:p>
          <a:p>
            <a:pPr marL="0" indent="0">
              <a:buNone/>
            </a:pPr>
            <a:endParaRPr lang="uk-UA" sz="2000" dirty="0">
              <a:latin typeface="Times New Roman" panose="02020603050405020304" pitchFamily="18" charset="0"/>
              <a:cs typeface="Times New Roman" panose="02020603050405020304" pitchFamily="18" charset="0"/>
            </a:endParaRPr>
          </a:p>
          <a:p>
            <a:pPr>
              <a:buFontTx/>
              <a:buChar char="-"/>
            </a:pPr>
            <a:r>
              <a:rPr lang="uk-UA" sz="2000" i="1" dirty="0" smtClean="0">
                <a:latin typeface="Times New Roman" panose="02020603050405020304" pitchFamily="18" charset="0"/>
                <a:cs typeface="Times New Roman" panose="02020603050405020304" pitchFamily="18" charset="0"/>
              </a:rPr>
              <a:t>з</a:t>
            </a:r>
            <a:r>
              <a:rPr lang="ru-RU" sz="2000" i="1" dirty="0" smtClean="0">
                <a:latin typeface="Times New Roman" panose="02020603050405020304" pitchFamily="18" charset="0"/>
                <a:cs typeface="Times New Roman" panose="02020603050405020304" pitchFamily="18" charset="0"/>
              </a:rPr>
              <a:t>а характером </a:t>
            </a:r>
            <a:r>
              <a:rPr lang="uk-UA" sz="2000" i="1" dirty="0" smtClean="0">
                <a:latin typeface="Times New Roman" panose="02020603050405020304" pitchFamily="18" charset="0"/>
                <a:cs typeface="Times New Roman" panose="02020603050405020304" pitchFamily="18" charset="0"/>
              </a:rPr>
              <a:t>джерела походження інформації</a:t>
            </a:r>
            <a:r>
              <a:rPr lang="uk-UA"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uk-UA" sz="2000" dirty="0" smtClean="0">
                <a:latin typeface="Times New Roman" panose="02020603050405020304" pitchFamily="18" charset="0"/>
                <a:cs typeface="Times New Roman" panose="02020603050405020304" pitchFamily="18" charset="0"/>
              </a:rPr>
              <a:t>первісні</a:t>
            </a:r>
          </a:p>
          <a:p>
            <a:pPr>
              <a:buFont typeface="Wingdings" panose="05000000000000000000" pitchFamily="2" charset="2"/>
              <a:buChar char="ü"/>
            </a:pPr>
            <a:r>
              <a:rPr lang="uk-UA" sz="2000" dirty="0" smtClean="0">
                <a:latin typeface="Times New Roman" panose="02020603050405020304" pitchFamily="18" charset="0"/>
                <a:cs typeface="Times New Roman" panose="02020603050405020304" pitchFamily="18" charset="0"/>
              </a:rPr>
              <a:t>похідні </a:t>
            </a:r>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1269258"/>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1271</Words>
  <Application>Microsoft Office PowerPoint</Application>
  <PresentationFormat>Широкий екран</PresentationFormat>
  <Paragraphs>82</Paragraphs>
  <Slides>26</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26</vt:i4>
      </vt:variant>
    </vt:vector>
  </HeadingPairs>
  <TitlesOfParts>
    <vt:vector size="32" baseType="lpstr">
      <vt:lpstr>Arial</vt:lpstr>
      <vt:lpstr>Calibri</vt:lpstr>
      <vt:lpstr>Calibri Light</vt:lpstr>
      <vt:lpstr>Times New Roman</vt:lpstr>
      <vt:lpstr>Wingdings</vt:lpstr>
      <vt:lpstr>Тема Office</vt:lpstr>
      <vt:lpstr>Дослідження обставин  адміністративної справи.  Строки в адміністративній процедурі</vt:lpstr>
      <vt:lpstr>Питання для обговорення</vt:lpstr>
      <vt:lpstr>Дослідження фактів для розгляду справи </vt:lpstr>
      <vt:lpstr>Запрошення та повідомлення </vt:lpstr>
      <vt:lpstr>У запрошенні зазначаються:</vt:lpstr>
      <vt:lpstr>Діловодство в адміністративному провадженні </vt:lpstr>
      <vt:lpstr>Докази в адміністративному провадженні </vt:lpstr>
      <vt:lpstr>Джерелами доказів у адміністративній процедурі є: </vt:lpstr>
      <vt:lpstr>Класифікація доказів</vt:lpstr>
      <vt:lpstr>Класифікація доказів</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Фактичні дані набувають статус доказів за таких умов:</vt:lpstr>
      <vt:lpstr>Дослідження обставин справи </vt:lpstr>
      <vt:lpstr>Етапи дослідження обставин у справі </vt:lpstr>
      <vt:lpstr>Презентація PowerPoint</vt:lpstr>
      <vt:lpstr>Презентація PowerPoint</vt:lpstr>
      <vt:lpstr>Презентація PowerPoint</vt:lpstr>
      <vt:lpstr>Порядок обчислення строків</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Дослідження обставин  адміністративної справи.  Строки в адміністративній процедурі</dc:title>
  <dc:creator>Ірина Бойко</dc:creator>
  <cp:lastModifiedBy>Ірина Бойко</cp:lastModifiedBy>
  <cp:revision>11</cp:revision>
  <dcterms:created xsi:type="dcterms:W3CDTF">2020-03-16T06:53:10Z</dcterms:created>
  <dcterms:modified xsi:type="dcterms:W3CDTF">2020-03-16T08:30:15Z</dcterms:modified>
</cp:coreProperties>
</file>